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4" r:id="rId2"/>
    <p:sldId id="325" r:id="rId3"/>
    <p:sldId id="326" r:id="rId4"/>
    <p:sldId id="327" r:id="rId5"/>
    <p:sldId id="328" r:id="rId6"/>
    <p:sldId id="330" r:id="rId7"/>
    <p:sldId id="331" r:id="rId8"/>
    <p:sldId id="332" r:id="rId9"/>
    <p:sldId id="333" r:id="rId10"/>
    <p:sldId id="336" r:id="rId11"/>
    <p:sldId id="337" r:id="rId12"/>
    <p:sldId id="338" r:id="rId13"/>
    <p:sldId id="339" r:id="rId14"/>
    <p:sldId id="311" r:id="rId1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34B"/>
    <a:srgbClr val="F0532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838" autoAdjust="0"/>
    <p:restoredTop sz="94660"/>
  </p:normalViewPr>
  <p:slideViewPr>
    <p:cSldViewPr>
      <p:cViewPr varScale="1">
        <p:scale>
          <a:sx n="86" d="100"/>
          <a:sy n="86" d="100"/>
        </p:scale>
        <p:origin x="-571" y="-82"/>
      </p:cViewPr>
      <p:guideLst>
        <p:guide orient="horz" pos="28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78966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78966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78966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78966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78966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789666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78966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4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Лист1!$E$12</c:f>
              <c:strCache>
                <c:ptCount val="1"/>
                <c:pt idx="0">
                  <c:v>Пользуетесь ли Вы Интернетом?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Лист1!$D$13:$D$15</c:f>
              <c:strCache>
                <c:ptCount val="3"/>
                <c:pt idx="0">
                  <c:v>Да, каждый день,%</c:v>
                </c:pt>
                <c:pt idx="1">
                  <c:v>Да, иногда,%</c:v>
                </c:pt>
                <c:pt idx="2">
                  <c:v>Нет, никогда,%</c:v>
                </c:pt>
              </c:strCache>
            </c:strRef>
          </c:cat>
          <c:val>
            <c:numRef>
              <c:f>Лист1!$E$13:$E$15</c:f>
              <c:numCache>
                <c:formatCode>General</c:formatCode>
                <c:ptCount val="3"/>
                <c:pt idx="0">
                  <c:v>82.93</c:v>
                </c:pt>
                <c:pt idx="1">
                  <c:v>17.07</c:v>
                </c:pt>
                <c:pt idx="2">
                  <c:v>2.4299999999999997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какой целью Вы чаще всего используете Интернет?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Лист1!$G$36</c:f>
              <c:strCache>
                <c:ptCount val="1"/>
                <c:pt idx="0">
                  <c:v>С какой целью Вы чаще всего используете Интернет?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Лист1!$F$37:$F$41</c:f>
              <c:strCache>
                <c:ptCount val="5"/>
                <c:pt idx="0">
                  <c:v>Для учебы,%</c:v>
                </c:pt>
                <c:pt idx="1">
                  <c:v>Для общения,%</c:v>
                </c:pt>
                <c:pt idx="2">
                  <c:v>Для игр,%</c:v>
                </c:pt>
                <c:pt idx="3">
                  <c:v>Для просмотра фильмов, музыки,%</c:v>
                </c:pt>
                <c:pt idx="4">
                  <c:v>Другое</c:v>
                </c:pt>
              </c:strCache>
            </c:strRef>
          </c:cat>
          <c:val>
            <c:numRef>
              <c:f>Лист1!$G$37:$G$41</c:f>
              <c:numCache>
                <c:formatCode>General</c:formatCode>
                <c:ptCount val="5"/>
                <c:pt idx="0">
                  <c:v>6.09</c:v>
                </c:pt>
                <c:pt idx="1">
                  <c:v>53.660000000000004</c:v>
                </c:pt>
                <c:pt idx="2">
                  <c:v>25.610000000000003</c:v>
                </c:pt>
                <c:pt idx="3">
                  <c:v>10.97</c:v>
                </c:pt>
                <c:pt idx="4">
                  <c:v>3.66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 sz="14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Лист1!$G$59</c:f>
              <c:strCache>
                <c:ptCount val="1"/>
                <c:pt idx="0">
                  <c:v>Сколько времени в день Вы проводите в социальных сетях? 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Лист1!$F$60:$F$64</c:f>
              <c:strCache>
                <c:ptCount val="5"/>
                <c:pt idx="0">
                  <c:v>0 часов,%</c:v>
                </c:pt>
                <c:pt idx="1">
                  <c:v>Менее 1 часа,%</c:v>
                </c:pt>
                <c:pt idx="2">
                  <c:v>От 1 до 3 часов,%</c:v>
                </c:pt>
                <c:pt idx="3">
                  <c:v>От 3 до 5 часов,%</c:v>
                </c:pt>
                <c:pt idx="4">
                  <c:v>Более 5 часов,%</c:v>
                </c:pt>
              </c:strCache>
            </c:strRef>
          </c:cat>
          <c:val>
            <c:numRef>
              <c:f>Лист1!$G$60:$G$64</c:f>
              <c:numCache>
                <c:formatCode>General</c:formatCode>
                <c:ptCount val="5"/>
                <c:pt idx="0">
                  <c:v>6.09</c:v>
                </c:pt>
                <c:pt idx="1">
                  <c:v>14.629999999999999</c:v>
                </c:pt>
                <c:pt idx="2">
                  <c:v>41.46</c:v>
                </c:pt>
                <c:pt idx="3">
                  <c:v>32.92</c:v>
                </c:pt>
                <c:pt idx="4">
                  <c:v>4.88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400" b="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Лист1!$G$79</c:f>
              <c:strCache>
                <c:ptCount val="1"/>
                <c:pt idx="0">
                  <c:v>Считаете ли Вы себя Интернет-зависимым?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Лист1!$F$80:$F$81</c:f>
              <c:strCache>
                <c:ptCount val="2"/>
                <c:pt idx="0">
                  <c:v>Да,%</c:v>
                </c:pt>
                <c:pt idx="1">
                  <c:v>Нет,%</c:v>
                </c:pt>
              </c:strCache>
            </c:strRef>
          </c:cat>
          <c:val>
            <c:numRef>
              <c:f>Лист1!$G$80:$G$81</c:f>
              <c:numCache>
                <c:formatCode>General</c:formatCode>
                <c:ptCount val="2"/>
                <c:pt idx="0">
                  <c:v>21.95</c:v>
                </c:pt>
                <c:pt idx="1">
                  <c:v>78.040000000000006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Пользуетесь ли Вы </a:t>
            </a:r>
            <a:r>
              <a:rPr lang="ru-RU" sz="1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какими-нибудь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онлайн-площадками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обучения?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Лист1!$F$100</c:f>
              <c:strCache>
                <c:ptCount val="1"/>
                <c:pt idx="0">
                  <c:v>Пользуетесь ли Вы какими-нибудь онлайн-площадками для обучения?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Лист1!$E$101:$E$102</c:f>
              <c:strCache>
                <c:ptCount val="2"/>
                <c:pt idx="0">
                  <c:v>Да,%</c:v>
                </c:pt>
                <c:pt idx="1">
                  <c:v>Нет,%</c:v>
                </c:pt>
              </c:strCache>
            </c:strRef>
          </c:cat>
          <c:val>
            <c:numRef>
              <c:f>Лист1!$F$101:$F$102</c:f>
              <c:numCache>
                <c:formatCode>General</c:formatCode>
                <c:ptCount val="2"/>
                <c:pt idx="0">
                  <c:v>3.65</c:v>
                </c:pt>
                <c:pt idx="1">
                  <c:v>96.34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4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Лист1!$F$111</c:f>
              <c:strCache>
                <c:ptCount val="1"/>
                <c:pt idx="0">
                  <c:v>Влияет ли Интернет на Вашу успеваемость?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Лист1!$E$112:$E$113</c:f>
              <c:strCache>
                <c:ptCount val="2"/>
                <c:pt idx="0">
                  <c:v>Да,%</c:v>
                </c:pt>
                <c:pt idx="1">
                  <c:v>Нет,%</c:v>
                </c:pt>
              </c:strCache>
            </c:strRef>
          </c:cat>
          <c:val>
            <c:numRef>
              <c:f>Лист1!$F$112:$F$113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4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Лист1!$F$140</c:f>
              <c:strCache>
                <c:ptCount val="1"/>
                <c:pt idx="0">
                  <c:v>Какая Ваша успеваемость?</c:v>
                </c:pt>
              </c:strCache>
            </c:strRef>
          </c:tx>
          <c:explosion val="25"/>
          <c:dPt>
            <c:idx val="1"/>
            <c:spPr>
              <a:solidFill>
                <a:schemeClr val="bg2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Лист1!$E$141:$E$143</c:f>
              <c:strCache>
                <c:ptCount val="3"/>
                <c:pt idx="0">
                  <c:v>2-3 балла,%</c:v>
                </c:pt>
                <c:pt idx="1">
                  <c:v>3-4 балла,%</c:v>
                </c:pt>
                <c:pt idx="2">
                  <c:v>4-5 баллов,%</c:v>
                </c:pt>
              </c:strCache>
            </c:strRef>
          </c:cat>
          <c:val>
            <c:numRef>
              <c:f>Лист1!$F$141:$F$143</c:f>
              <c:numCache>
                <c:formatCode>General</c:formatCode>
                <c:ptCount val="3"/>
                <c:pt idx="0">
                  <c:v>1.22</c:v>
                </c:pt>
                <c:pt idx="1">
                  <c:v>90.240000000000009</c:v>
                </c:pt>
                <c:pt idx="2">
                  <c:v>8.5400000000000009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5BD40-CCE3-4DA4-A361-4C6F4400014C}" type="datetimeFigureOut">
              <a:rPr lang="ru-RU"/>
              <a:pPr>
                <a:defRPr/>
              </a:pPr>
              <a:t>16.02.2024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3AF8A-CBC2-4E55-9AC1-2C765502C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C9C29-5411-4547-B907-D7F11DB26E2D}" type="datetimeFigureOut">
              <a:rPr lang="ru-RU"/>
              <a:pPr>
                <a:defRPr/>
              </a:pPr>
              <a:t>16.02.2024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A31A4-FF96-4FD1-8792-BBDA730C1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DB1EC-E54A-4F79-9613-545A6BF24ED3}" type="datetimeFigureOut">
              <a:rPr lang="ru-RU"/>
              <a:pPr>
                <a:defRPr/>
              </a:pPr>
              <a:t>16.02.2024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53BBE-8F4B-4BC2-A452-63F83B4FA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>
            <a:extLst>
              <a:ext uri="{FF2B5EF4-FFF2-40B4-BE49-F238E27FC236}"/>
            </a:extLst>
          </p:cNvPr>
          <p:cNvSpPr/>
          <p:nvPr userDrawn="1"/>
        </p:nvSpPr>
        <p:spPr>
          <a:xfrm>
            <a:off x="8210550" y="1809750"/>
            <a:ext cx="404813" cy="34925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олилиния: фигура 17">
            <a:extLst>
              <a:ext uri="{FF2B5EF4-FFF2-40B4-BE49-F238E27FC236}"/>
            </a:extLst>
          </p:cNvPr>
          <p:cNvSpPr/>
          <p:nvPr userDrawn="1"/>
        </p:nvSpPr>
        <p:spPr>
          <a:xfrm>
            <a:off x="6875463" y="4686300"/>
            <a:ext cx="577850" cy="468313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олилиния: фигура 7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-9525"/>
            <a:ext cx="9245600" cy="6867525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илиния: фигура 13">
            <a:extLst>
              <a:ext uri="{FF2B5EF4-FFF2-40B4-BE49-F238E27FC236}"/>
            </a:extLst>
          </p:cNvPr>
          <p:cNvSpPr/>
          <p:nvPr userDrawn="1"/>
        </p:nvSpPr>
        <p:spPr>
          <a:xfrm>
            <a:off x="835025" y="2159000"/>
            <a:ext cx="7780338" cy="2530475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исунок 9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21" name="Текст 20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238" y="2573338"/>
            <a:ext cx="6442075" cy="164623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3429000"/>
            <a:ext cx="12192000" cy="3430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7" y="370235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000" y="365125"/>
            <a:ext cx="5220737" cy="612775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10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6266" y="1309573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4149725"/>
            <a:ext cx="8975725" cy="2709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5631" y="375112"/>
            <a:ext cx="5220737" cy="612775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10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 userDrawn="1"/>
        </p:nvSpPr>
        <p:spPr>
          <a:xfrm>
            <a:off x="6861175" y="0"/>
            <a:ext cx="5326063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5184775"/>
            <a:ext cx="3530600" cy="1674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3699451"/>
            <a:ext cx="5758414" cy="2578862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10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5624513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800" y="3524662"/>
            <a:ext cx="5625000" cy="66888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04000"/>
            <a:ext cx="5758414" cy="577431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10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800" y="437400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5125" y="145449"/>
            <a:ext cx="3640875" cy="2921721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9" name="Рисунок 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125" y="145450"/>
            <a:ext cx="3640875" cy="2921721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-1588"/>
            <a:ext cx="5326063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296" y="3429000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49000"/>
            <a:ext cx="5445000" cy="572931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10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775" y="4368338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30600" y="234001"/>
            <a:ext cx="8325400" cy="2790188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 userDrawn="1"/>
        </p:nvSpPr>
        <p:spPr>
          <a:xfrm>
            <a:off x="6861175" y="0"/>
            <a:ext cx="5326063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 userDrawn="1"/>
        </p:nvSpPr>
        <p:spPr>
          <a:xfrm>
            <a:off x="469900" y="4149725"/>
            <a:ext cx="8505825" cy="17986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4681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4681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6000" y="375112"/>
            <a:ext cx="6299999" cy="612775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B34B4-45DB-44EA-9FA6-916009AE78E9}" type="datetimeFigureOut">
              <a:rPr lang="ru-RU"/>
              <a:pPr>
                <a:defRPr/>
              </a:pPr>
              <a:t>16.02.2024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9DF84-93AF-4BB3-89F2-EE9051953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-1588"/>
            <a:ext cx="6096000" cy="6859588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323493"/>
            <a:ext cx="5625000" cy="668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479" y="1262831"/>
            <a:ext cx="5625000" cy="527167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2063" y="323850"/>
            <a:ext cx="5603875" cy="63896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/>
            </a:extLst>
          </p:cNvPr>
          <p:cNvSpPr/>
          <p:nvPr userDrawn="1"/>
        </p:nvSpPr>
        <p:spPr>
          <a:xfrm>
            <a:off x="9605963" y="0"/>
            <a:ext cx="2806700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4DB59-6DE2-48CD-8935-71E4B5995D18}" type="datetimeFigureOut">
              <a:rPr lang="ru-RU"/>
              <a:pPr>
                <a:defRPr/>
              </a:pPr>
              <a:t>16.02.2024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78B69-EED4-4E5A-B47B-F9E2525D0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69E50-96B2-498E-8A12-9DD3DFBC54DF}" type="datetimeFigureOut">
              <a:rPr lang="ru-RU"/>
              <a:pPr>
                <a:defRPr/>
              </a:pPr>
              <a:t>16.02.2024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B514D-E416-4301-8807-B9DC76C95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D3AC0-B5C1-40A5-AEA3-D7DE872BE979}" type="datetimeFigureOut">
              <a:rPr lang="ru-RU"/>
              <a:pPr>
                <a:defRPr/>
              </a:pPr>
              <a:t>16.02.2024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B67F4-49A1-45FA-AE92-B3E64BB8D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BB01F-6D75-42C7-8739-53F249005C3B}" type="datetimeFigureOut">
              <a:rPr lang="ru-RU"/>
              <a:pPr>
                <a:defRPr/>
              </a:pPr>
              <a:t>16.02.2024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3B59F-D647-4093-89B0-749B1DE16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86E42-4F7B-416E-855F-37D54D94A3CA}" type="datetimeFigureOut">
              <a:rPr lang="ru-RU"/>
              <a:pPr>
                <a:defRPr/>
              </a:pPr>
              <a:t>16.02.2024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BE75F-541D-45F4-B346-125E05B3F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CCE46-F641-4031-8890-130BD9AC35EC}" type="datetimeFigureOut">
              <a:rPr lang="ru-RU"/>
              <a:pPr>
                <a:defRPr/>
              </a:pPr>
              <a:t>16.02.2024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904B0-B024-45E7-BD1A-33DC818C3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C1C41-C3D9-42EC-885F-AFFC84E884F2}" type="datetimeFigureOut">
              <a:rPr lang="ru-RU"/>
              <a:pPr>
                <a:defRPr/>
              </a:pPr>
              <a:t>16.02.2024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D46F7-E0BD-4A12-8B2C-CED9ACC95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106A0D-8783-48CB-9C3F-1CBAB0429FD5}" type="datetimeFigureOut">
              <a:rPr lang="ru-RU"/>
              <a:pPr>
                <a:defRPr/>
              </a:pPr>
              <a:t>16.02.2024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44D2A4-A25E-40F8-958B-D86008B4D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>
            <a:hlinkClick r:id="rId23"/>
          </p:cNvPr>
          <p:cNvPicPr>
            <a:picLocks noChangeAspect="1"/>
          </p:cNvPicPr>
          <p:nvPr userDrawn="1"/>
        </p:nvPicPr>
        <p:blipFill>
          <a:blip r:embed="rId24"/>
          <a:srcRect/>
          <a:stretch>
            <a:fillRect/>
          </a:stretch>
        </p:blipFill>
        <p:spPr bwMode="auto">
          <a:xfrm>
            <a:off x="-1193800" y="366713"/>
            <a:ext cx="757237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Ольга\Desktop\shutterstock_1194349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04" y="0"/>
            <a:ext cx="90963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任意多边形 21"/>
          <p:cNvSpPr>
            <a:spLocks noChangeArrowheads="1"/>
          </p:cNvSpPr>
          <p:nvPr/>
        </p:nvSpPr>
        <p:spPr bwMode="auto">
          <a:xfrm>
            <a:off x="3063240" y="0"/>
            <a:ext cx="3995928" cy="6858000"/>
          </a:xfrm>
          <a:custGeom>
            <a:avLst/>
            <a:gdLst>
              <a:gd name="connsiteX0" fmla="*/ 0 w 5660136"/>
              <a:gd name="connsiteY0" fmla="*/ 6858000 h 6858000"/>
              <a:gd name="connsiteX1" fmla="*/ 0 w 5660136"/>
              <a:gd name="connsiteY1" fmla="*/ 0 h 6858000"/>
              <a:gd name="connsiteX2" fmla="*/ 5660136 w 5660136"/>
              <a:gd name="connsiteY2" fmla="*/ 6858000 h 6858000"/>
              <a:gd name="connsiteX3" fmla="*/ 0 w 56601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0136" h="6858000">
                <a:moveTo>
                  <a:pt x="0" y="6858000"/>
                </a:moveTo>
                <a:lnTo>
                  <a:pt x="0" y="0"/>
                </a:lnTo>
                <a:lnTo>
                  <a:pt x="56601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5" name="任意多边形 21"/>
          <p:cNvSpPr>
            <a:spLocks noChangeArrowheads="1"/>
          </p:cNvSpPr>
          <p:nvPr/>
        </p:nvSpPr>
        <p:spPr bwMode="auto">
          <a:xfrm rot="-1800000">
            <a:off x="4527299" y="-947194"/>
            <a:ext cx="2051774" cy="6399213"/>
          </a:xfrm>
          <a:custGeom>
            <a:avLst/>
            <a:gdLst>
              <a:gd name="T0" fmla="*/ 0 w 2026880"/>
              <a:gd name="T1" fmla="*/ 0 h 6399694"/>
              <a:gd name="T2" fmla="*/ 2027951 w 2026880"/>
              <a:gd name="T3" fmla="*/ 1169957 h 6399694"/>
              <a:gd name="T4" fmla="*/ 2027951 w 2026880"/>
              <a:gd name="T5" fmla="*/ 5228297 h 6399694"/>
              <a:gd name="T6" fmla="*/ 0 w 2026880"/>
              <a:gd name="T7" fmla="*/ 6398253 h 6399694"/>
              <a:gd name="T8" fmla="*/ 0 60000 65536"/>
              <a:gd name="T9" fmla="*/ 0 60000 65536"/>
              <a:gd name="T10" fmla="*/ 0 60000 65536"/>
              <a:gd name="T11" fmla="*/ 0 60000 65536"/>
              <a:gd name="T12" fmla="*/ 0 w 2026880"/>
              <a:gd name="T13" fmla="*/ 0 h 6399694"/>
              <a:gd name="T14" fmla="*/ 2026880 w 2026880"/>
              <a:gd name="T15" fmla="*/ 6399694 h 63996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6880" h="6399694">
                <a:moveTo>
                  <a:pt x="0" y="0"/>
                </a:moveTo>
                <a:lnTo>
                  <a:pt x="2026880" y="1170220"/>
                </a:lnTo>
                <a:lnTo>
                  <a:pt x="2026880" y="5229474"/>
                </a:lnTo>
                <a:lnTo>
                  <a:pt x="0" y="63996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6" name="任意多边形 23"/>
          <p:cNvSpPr>
            <a:spLocks noChangeArrowheads="1"/>
          </p:cNvSpPr>
          <p:nvPr/>
        </p:nvSpPr>
        <p:spPr bwMode="auto">
          <a:xfrm rot="1800000" flipV="1">
            <a:off x="3830134" y="3525921"/>
            <a:ext cx="2025287" cy="4115567"/>
          </a:xfrm>
          <a:custGeom>
            <a:avLst/>
            <a:gdLst>
              <a:gd name="T0" fmla="*/ 0 w 2026880"/>
              <a:gd name="T1" fmla="*/ 4133590 h 4133980"/>
              <a:gd name="T2" fmla="*/ 2027951 w 2026880"/>
              <a:gd name="T3" fmla="*/ 2963481 h 4133980"/>
              <a:gd name="T4" fmla="*/ 2027951 w 2026880"/>
              <a:gd name="T5" fmla="*/ 1170109 h 4133980"/>
              <a:gd name="T6" fmla="*/ 0 w 2026880"/>
              <a:gd name="T7" fmla="*/ 0 h 4133980"/>
              <a:gd name="T8" fmla="*/ 0 60000 65536"/>
              <a:gd name="T9" fmla="*/ 0 60000 65536"/>
              <a:gd name="T10" fmla="*/ 0 60000 65536"/>
              <a:gd name="T11" fmla="*/ 0 60000 65536"/>
              <a:gd name="T12" fmla="*/ 0 w 2026880"/>
              <a:gd name="T13" fmla="*/ 0 h 4133980"/>
              <a:gd name="T14" fmla="*/ 2026880 w 2026880"/>
              <a:gd name="T15" fmla="*/ 4133980 h 4133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6880" h="4133980">
                <a:moveTo>
                  <a:pt x="0" y="4133980"/>
                </a:moveTo>
                <a:lnTo>
                  <a:pt x="2026880" y="2963760"/>
                </a:lnTo>
                <a:lnTo>
                  <a:pt x="2026880" y="1170220"/>
                </a:lnTo>
                <a:lnTo>
                  <a:pt x="0" y="0"/>
                </a:lnTo>
                <a:lnTo>
                  <a:pt x="0" y="413398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" name="文本框 1"/>
          <p:cNvSpPr txBox="1"/>
          <p:nvPr/>
        </p:nvSpPr>
        <p:spPr>
          <a:xfrm>
            <a:off x="166646" y="3571876"/>
            <a:ext cx="43909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Выполнила: </a:t>
            </a:r>
            <a:r>
              <a:rPr lang="ru-RU" altLang="zh-CN" sz="1600" dirty="0" smtClean="0">
                <a:latin typeface="Times New Roman" pitchFamily="18" charset="0"/>
                <a:ea typeface="+mj-ea"/>
                <a:cs typeface="Times New Roman" pitchFamily="18" charset="0"/>
              </a:rPr>
              <a:t>ученица 9 </a:t>
            </a:r>
            <a:r>
              <a:rPr lang="ru-RU" altLang="zh-CN" sz="1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класса</a:t>
            </a:r>
            <a:r>
              <a:rPr lang="ru-RU" altLang="zh-CN" sz="1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_______________</a:t>
            </a:r>
            <a:endParaRPr lang="ru-RU" altLang="zh-CN" sz="16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altLang="zh-CN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_________________________________________</a:t>
            </a:r>
          </a:p>
          <a:p>
            <a:r>
              <a:rPr lang="ru-RU" altLang="zh-CN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_________________________________________</a:t>
            </a:r>
          </a:p>
          <a:p>
            <a:r>
              <a:rPr lang="ru-RU" altLang="zh-CN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Проверил:_______________________________</a:t>
            </a:r>
          </a:p>
          <a:p>
            <a:r>
              <a:rPr lang="ru-RU" altLang="zh-CN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_________________________________________</a:t>
            </a:r>
          </a:p>
          <a:p>
            <a:endParaRPr lang="zh-CN" altLang="en-US" sz="16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文本框 1"/>
          <p:cNvSpPr txBox="1"/>
          <p:nvPr/>
        </p:nvSpPr>
        <p:spPr>
          <a:xfrm>
            <a:off x="5892086" y="6541163"/>
            <a:ext cx="767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2024 г.</a:t>
            </a:r>
            <a:endParaRPr lang="zh-CN" altLang="en-US" sz="16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952728" y="142852"/>
            <a:ext cx="9144000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ГОРОДА ЕКАТЕРИНБУРГА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«Средняя общеобразовательная школа № 25»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38084" y="1928802"/>
            <a:ext cx="6572296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Тема: «Влияние интернета на успеваемость школьников»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pic>
        <p:nvPicPr>
          <p:cNvPr id="3" name="Рисунок 2"/>
          <p:cNvPicPr/>
          <p:nvPr/>
        </p:nvPicPr>
        <p:blipFill>
          <a:blip r:embed="rId2" cstate="print"/>
          <a:srcRect t="3196" r="3139" b="4959"/>
          <a:stretch>
            <a:fillRect/>
          </a:stretch>
        </p:blipFill>
        <p:spPr bwMode="auto">
          <a:xfrm>
            <a:off x="309522" y="3643314"/>
            <a:ext cx="5756910" cy="306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 t="3196" r="3523" b="4502"/>
          <a:stretch>
            <a:fillRect/>
          </a:stretch>
        </p:blipFill>
        <p:spPr bwMode="auto">
          <a:xfrm>
            <a:off x="309522" y="428604"/>
            <a:ext cx="5734050" cy="308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 l="1216" t="3196" r="3267" b="5479"/>
          <a:stretch>
            <a:fillRect/>
          </a:stretch>
        </p:blipFill>
        <p:spPr bwMode="auto">
          <a:xfrm>
            <a:off x="6238876" y="3643314"/>
            <a:ext cx="575595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 t="3653" r="3780" b="4959"/>
          <a:stretch>
            <a:fillRect/>
          </a:stretch>
        </p:blipFill>
        <p:spPr bwMode="auto">
          <a:xfrm>
            <a:off x="6238876" y="428604"/>
            <a:ext cx="5718810" cy="305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2398" y="1"/>
            <a:ext cx="11287204" cy="4286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Онлайн-площадки, предлагающие качественный образовательный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контент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pic>
        <p:nvPicPr>
          <p:cNvPr id="3" name="Рисунок 2"/>
          <p:cNvPicPr/>
          <p:nvPr/>
        </p:nvPicPr>
        <p:blipFill>
          <a:blip r:embed="rId2" cstate="print"/>
          <a:srcRect t="3881" r="2370" b="4566"/>
          <a:stretch>
            <a:fillRect/>
          </a:stretch>
        </p:blipFill>
        <p:spPr bwMode="auto">
          <a:xfrm>
            <a:off x="452398" y="428604"/>
            <a:ext cx="5643602" cy="305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 t="3881" r="3651" b="4795"/>
          <a:stretch>
            <a:fillRect/>
          </a:stretch>
        </p:blipFill>
        <p:spPr bwMode="auto">
          <a:xfrm>
            <a:off x="380960" y="3571876"/>
            <a:ext cx="573024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 t="3196" r="3651" b="5023"/>
          <a:stretch>
            <a:fillRect/>
          </a:stretch>
        </p:blipFill>
        <p:spPr bwMode="auto">
          <a:xfrm>
            <a:off x="6238876" y="3500438"/>
            <a:ext cx="5801678" cy="306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 l="832" t="3653" r="3267" b="4795"/>
          <a:stretch>
            <a:fillRect/>
          </a:stretch>
        </p:blipFill>
        <p:spPr bwMode="auto">
          <a:xfrm>
            <a:off x="6238876" y="428604"/>
            <a:ext cx="5707380" cy="305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09588" y="0"/>
            <a:ext cx="10572824" cy="4286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Школьные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онлайн-площадки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для общения и хобби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Ольга\Desktop\1613538007_91-p-god-nauki-i-tekhnologii-fon-dlya-prezentat-109.jpg"/>
          <p:cNvPicPr/>
          <p:nvPr/>
        </p:nvPicPr>
        <p:blipFill>
          <a:blip r:embed="rId2" cstate="print"/>
          <a:srcRect t="9728" b="15685"/>
          <a:stretch>
            <a:fillRect/>
          </a:stretch>
        </p:blipFill>
        <p:spPr bwMode="auto">
          <a:xfrm>
            <a:off x="666712" y="428604"/>
            <a:ext cx="1093001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平行四边形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chemeClr val="accent2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167042" y="142852"/>
            <a:ext cx="5572164" cy="92869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0960" y="785794"/>
            <a:ext cx="11501518" cy="928694"/>
          </a:xfrm>
          <a:prstGeom prst="rect">
            <a:avLst/>
          </a:prstGeo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Интернет может быть как преимуществом, так и недостатком для любого человека, в том числе и школьника. Это полностью зависит от человека и от того, как он им пользуется. Если пользователь использует его для расширения своих знаний, или обучения, или для какой-то значимой работы, это является преимуществом для него, но если пользователь использует его для чего-то непродуктивного, использует его для угроз или взлома кого-либо, это становится недостатком для Интернета. Его правильное использование может улучшить чью-то жизнь, а неправильное - обернуться для кого-то катастрофой. В целом, это полностью зависит от человека и от того, как он  им пользуется.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Проведенное исследование среди школьников 9-11 классов показало, что большая часть опрошенных пользуются интернетом каждый день. При этом, чаще всего к услугам интернета прибегают для общения в социальных сетях и проводят там достаточно много времени. Однако, школьники считают, что Интернет не влияет на их успеваемость, более половины опрошенных учатся на 3-4 балла. Практически не используют школьники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ресурсы для обучения.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связи с проведенным исследованием, было предложено улучшить влияние интернета на успеваемость школьников, путем создания памятки –буклета в виде презентации с полезной информацией для школьников. А именно: 1) количество времени проводимое в социальных сетях должно составлять не  более 30 минут в день; 2)список полезных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интернет-ресурсов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обучения школьников; 3) список полезных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интернет-ресурсов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общения и хобби детей школьного возраста. Предложенные рекомендации позволят лучше управлять временем школьника, которое затрачивается на общение в социальных сетях, переключив внимание учащихся на  образовательную и познавательную деятельность. Все это положительно повлияет на успеваемость детей школьного возраста.</a:t>
            </a:r>
          </a:p>
          <a:p>
            <a:pPr algn="ctr" eaLnBrk="0" hangingPunct="0">
              <a:lnSpc>
                <a:spcPct val="90000"/>
              </a:lnSpc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398" y="285728"/>
            <a:ext cx="6126131" cy="668887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23836" y="1214422"/>
            <a:ext cx="6340966" cy="21145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1.Влияние интернета на учебу школьников[Электронная версия][Ресурс: https://dzen.ru/a/ZDNwHJ6MjXusPUvF];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2.Преимущества и недостатки Интернета[Электронная версия][Ресурс: https://translated.turbopages.org/proxy_u/en-ru.ru.fd265a34-65cdf3ba-a3aeaec6-74722d776562/https/www.geeksforgeeks.org/advantages-and-disadvantages-of-internet/];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3.Учёные сказали, сколько времени нужно проводить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соцсетях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[Электронная версия][Ресурс: https://anywellmag.com/bez-depressii-i-toski-uchyonye-skazali-skolko-vremeni-nuzhno-provodit-v-sotssetyah-20727/];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4.Что такое интернет, кто его придумал и как он устроен: история создания[Электронная версия][Ресурс: https://trends.rbc.ru/trends/industry/6223a37a9a79472fe845c934]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5.20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онлайн-ресурсов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которые помогут учить и занимать детей[Электронная версия][Ресурс: https://mel.fm/blog/yelena-abramova/58210-20-onlayn-resursov-kotoryye-pomogut-uchit-i-zanimat-detey?ysclid=lsepiyq518868838143].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Рисунок 4" descr="1683033530_panzy-club-p-fander-robot-noutbuk-krasivo-pinterest-67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4506" r="24506"/>
          <a:stretch>
            <a:fillRect/>
          </a:stretch>
        </p:blipFill>
        <p:spPr>
          <a:xfrm>
            <a:off x="7167563" y="374650"/>
            <a:ext cx="4687887" cy="6127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8">
            <a:extLst>
              <a:ext uri="{FF2B5EF4-FFF2-40B4-BE49-F238E27FC236}"/>
            </a:extLst>
          </p:cNvPr>
          <p:cNvSpPr/>
          <p:nvPr/>
        </p:nvSpPr>
        <p:spPr>
          <a:xfrm>
            <a:off x="0" y="-9525"/>
            <a:ext cx="3238480" cy="6867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66646" y="357166"/>
            <a:ext cx="28575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8" name="Рисунок 7" descr="C:\Users\Ольга\AppData\Local\Packages\Microsoft.Windows.Photos_8wekyb3d8bbwe\TempState\ShareServiceTempFolder\videoblocks-two-robots-co-working_rhjeodhuu_thumbnail-1080_01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480" y="0"/>
            <a:ext cx="8953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654" y="0"/>
            <a:ext cx="6706065" cy="668887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23836" y="714356"/>
            <a:ext cx="7215238" cy="492922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.Введение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Основная часть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cap="all" dirty="0" smtClean="0"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Понятие интернета и история его появления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cap="all" dirty="0" smtClean="0">
                <a:latin typeface="Times New Roman" pitchFamily="18" charset="0"/>
                <a:cs typeface="Times New Roman" pitchFamily="18" charset="0"/>
              </a:rPr>
              <a:t>2.2.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Преимущества Интернета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2.3. Недостатки Интернета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cap="all" dirty="0" smtClean="0">
                <a:latin typeface="Times New Roman" pitchFamily="18" charset="0"/>
                <a:cs typeface="Times New Roman" pitchFamily="18" charset="0"/>
              </a:rPr>
              <a:t>2.4.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Результаты опроса  на тему влияния Интернета на успеваемость школьников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cap="all" dirty="0" smtClean="0">
                <a:latin typeface="Times New Roman" pitchFamily="18" charset="0"/>
                <a:cs typeface="Times New Roman" pitchFamily="18" charset="0"/>
              </a:rPr>
              <a:t>2.5.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Рекомендации использования сети Интернет для повышения успеваемости школьников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cap="all" dirty="0" smtClean="0">
                <a:latin typeface="Times New Roman" pitchFamily="18" charset="0"/>
                <a:cs typeface="Times New Roman" pitchFamily="18" charset="0"/>
              </a:rPr>
              <a:t>2.6.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Онлайн-площадки, предлагающие качественный образовательный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контент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2.7.Школьные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онлайн-площадки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общения и хобби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.Заключение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.Список литературы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u="sng" dirty="0" smtClean="0"/>
              <a:t> </a:t>
            </a:r>
            <a:endParaRPr lang="ru-RU" sz="2400" dirty="0"/>
          </a:p>
        </p:txBody>
      </p:sp>
      <p:pic>
        <p:nvPicPr>
          <p:cNvPr id="15" name="Рисунок 14" descr="b_63a551f73c99d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5751" r="25751"/>
          <a:stretch>
            <a:fillRect/>
          </a:stretch>
        </p:blipFill>
        <p:spPr>
          <a:xfrm>
            <a:off x="7881950" y="428604"/>
            <a:ext cx="3961042" cy="6127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667900" cy="785818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238084" y="928670"/>
            <a:ext cx="9215502" cy="2114550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Актуальность темы исследования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Современный мир стал невозможен без Интернета, и его влияние на нашу жизнь становится все более заметным. Одной из областей, на которые Интернет оказывает существенное воздействие, является образование. Школьники сегодня активно используют Интернет для получения информации и общения с другими людьми. Однако, Интернет может оказывать как положительное, так и негативное влияние на успеваемость школьников.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Одной из основных причин снижения успеваемости учащихся является потеря внимания и снижение концентрации во время учебы. Использование интернета может привести к постоянным переключениям внимания на различные сайты, приложения и социальные сети, что снижает способность сосредоточиться на учебном материале. Кроме того, избыточное использование интернета может привести к снижению физической активности, ухудшению зрения и сна, что также может отрицательно сказаться на успеваемости.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Однако, не следует считать, что интернет и новые технологии всегда имеют только отрицательное влияние на успеваемость школьников. Напротив, правильное использование интернета может стать мощным инструментом в обучении и повышении успеваемости. Интернет позволяет получать доступ к огромному количеству информации, что может помочь ученикам расширить свой кругозор и глубже понять учебный материал. Кроме того, современные технологии могут быть использованы для создания интерактивных уроков и обучающих игр, что может сделать учебный процесс более интересным и привлекательным для школьников. </a:t>
            </a:r>
          </a:p>
          <a:p>
            <a:endParaRPr lang="ru-RU" sz="1400" dirty="0"/>
          </a:p>
        </p:txBody>
      </p:sp>
      <p:sp>
        <p:nvSpPr>
          <p:cNvPr id="12" name="Текст 3"/>
          <p:cNvSpPr txBox="1">
            <a:spLocks/>
          </p:cNvSpPr>
          <p:nvPr/>
        </p:nvSpPr>
        <p:spPr bwMode="auto">
          <a:xfrm>
            <a:off x="9667900" y="285728"/>
            <a:ext cx="2714644" cy="134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Цель-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разработать мероприятия, способствующие лучшему использованию сети Интернет для повышения успеваемости школьников.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Текст 3"/>
          <p:cNvSpPr txBox="1">
            <a:spLocks/>
          </p:cNvSpPr>
          <p:nvPr/>
        </p:nvSpPr>
        <p:spPr bwMode="auto">
          <a:xfrm>
            <a:off x="9739338" y="1785926"/>
            <a:ext cx="257176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spcBef>
                <a:spcPts val="1000"/>
              </a:spcBef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Текст 3"/>
          <p:cNvSpPr txBox="1">
            <a:spLocks/>
          </p:cNvSpPr>
          <p:nvPr/>
        </p:nvSpPr>
        <p:spPr bwMode="auto">
          <a:xfrm>
            <a:off x="9667900" y="2214554"/>
            <a:ext cx="264320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spcBef>
                <a:spcPts val="1000"/>
              </a:spcBef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описать теоретические аспекты интернета и историю его возникновения;</a:t>
            </a:r>
          </a:p>
          <a:p>
            <a:pPr algn="ctr" eaLnBrk="0" hangingPunct="0">
              <a:lnSpc>
                <a:spcPct val="90000"/>
              </a:lnSpc>
              <a:spcBef>
                <a:spcPts val="1000"/>
              </a:spcBef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Текст 3"/>
          <p:cNvSpPr txBox="1">
            <a:spLocks/>
          </p:cNvSpPr>
          <p:nvPr/>
        </p:nvSpPr>
        <p:spPr bwMode="auto">
          <a:xfrm>
            <a:off x="9667900" y="3357562"/>
            <a:ext cx="252410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spcBef>
                <a:spcPts val="1000"/>
              </a:spcBef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рассмотреть преимущества и недостатки сети Интернет;</a:t>
            </a:r>
          </a:p>
          <a:p>
            <a:pPr algn="ctr" eaLnBrk="0" hangingPunct="0">
              <a:lnSpc>
                <a:spcPct val="90000"/>
              </a:lnSpc>
              <a:spcBef>
                <a:spcPts val="1000"/>
              </a:spcBef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Текст 3"/>
          <p:cNvSpPr txBox="1">
            <a:spLocks/>
          </p:cNvSpPr>
          <p:nvPr/>
        </p:nvSpPr>
        <p:spPr bwMode="auto">
          <a:xfrm>
            <a:off x="9739338" y="5715016"/>
            <a:ext cx="257176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spcBef>
                <a:spcPts val="1000"/>
              </a:spcBef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предложить рекомендации по повышению успеваемости школьников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Текст 3"/>
          <p:cNvSpPr txBox="1">
            <a:spLocks/>
          </p:cNvSpPr>
          <p:nvPr/>
        </p:nvSpPr>
        <p:spPr bwMode="auto">
          <a:xfrm>
            <a:off x="9667900" y="4429132"/>
            <a:ext cx="264320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spcBef>
                <a:spcPts val="1000"/>
              </a:spcBef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провести опрос среди школьников 9-11 классов на предмет влияния Интернета на успеваемость;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C:\Users\Ольга\Desktop\1613545475_214-p-kartinki-na-belom-fone-dlya-prezentatsii-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0"/>
            <a:ext cx="1000132" cy="1000132"/>
          </a:xfrm>
          <a:prstGeom prst="rect">
            <a:avLst/>
          </a:prstGeom>
          <a:noFill/>
        </p:spPr>
      </p:pic>
      <p:pic>
        <p:nvPicPr>
          <p:cNvPr id="24" name="Рисунок 23" descr="C:\Users\Ольга\AppData\Local\Packages\Microsoft.Windows.Photos_8wekyb3d8bbwe\TempState\ShareServiceTempFolder\img_1x.jpeg"/>
          <p:cNvPicPr/>
          <p:nvPr/>
        </p:nvPicPr>
        <p:blipFill>
          <a:blip r:embed="rId3" cstate="print"/>
          <a:srcRect l="30833" t="12100" r="7429" b="17580"/>
          <a:stretch>
            <a:fillRect/>
          </a:stretch>
        </p:blipFill>
        <p:spPr bwMode="auto">
          <a:xfrm>
            <a:off x="6953256" y="71414"/>
            <a:ext cx="185738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1620" y="0"/>
            <a:ext cx="6500858" cy="100013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Объект и предмет исследования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52398" y="500042"/>
            <a:ext cx="4572032" cy="134667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интернет может как положительно, так и отрицательно влиять на успеваемость школьников.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" name="Текст 3"/>
          <p:cNvSpPr txBox="1">
            <a:spLocks/>
          </p:cNvSpPr>
          <p:nvPr/>
        </p:nvSpPr>
        <p:spPr bwMode="auto">
          <a:xfrm>
            <a:off x="166646" y="3429000"/>
            <a:ext cx="5000660" cy="134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поиск информации с помощью литературы и интернет- источников; анкетирование школьников; анализ данных, полученных в ходе исследования; обобщение полученных результатов</a:t>
            </a:r>
            <a:r>
              <a:rPr lang="ru-RU" sz="2400" dirty="0" smtClean="0"/>
              <a:t>.</a:t>
            </a:r>
          </a:p>
          <a:p>
            <a:pPr eaLnBrk="0" hangingPunct="0">
              <a:lnSpc>
                <a:spcPct val="90000"/>
              </a:lnSpc>
              <a:spcBef>
                <a:spcPts val="1000"/>
              </a:spcBef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C:\Users\Ольга\AppData\Local\Packages\Microsoft.Windows.Photos_8wekyb3d8bbwe\TempState\ShareServiceTempFolder\1621718967_31-phonoteka_org-p-fon-dlya-prezentatsii-obrazovatelnie-tekhn-34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7438" y="1071546"/>
            <a:ext cx="542928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Текст 3"/>
          <p:cNvSpPr txBox="1">
            <a:spLocks/>
          </p:cNvSpPr>
          <p:nvPr/>
        </p:nvSpPr>
        <p:spPr bwMode="auto">
          <a:xfrm>
            <a:off x="5595934" y="4214818"/>
            <a:ext cx="6143668" cy="134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eaLnBrk="0" hangingPunct="0">
              <a:lnSpc>
                <a:spcPct val="90000"/>
              </a:lnSpc>
              <a:spcBef>
                <a:spcPts val="1000"/>
              </a:spcBef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Объект исследования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школьники 9-11 классов средней общеобразовательной школы № 25 города Екатеринбурга.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 bwMode="auto">
          <a:xfrm>
            <a:off x="5595934" y="5429264"/>
            <a:ext cx="621510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0" hangingPunct="0">
              <a:lnSpc>
                <a:spcPct val="90000"/>
              </a:lnSpc>
              <a:spcBef>
                <a:spcPts val="1000"/>
              </a:spcBef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Предмет исследования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влияние сети Интернет на успеваемость школьников.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" name="Google Shape;810;p48"/>
          <p:cNvGrpSpPr/>
          <p:nvPr/>
        </p:nvGrpSpPr>
        <p:grpSpPr>
          <a:xfrm>
            <a:off x="2095472" y="2357430"/>
            <a:ext cx="1214446" cy="928694"/>
            <a:chOff x="1926350" y="995225"/>
            <a:chExt cx="428650" cy="356600"/>
          </a:xfrm>
          <a:solidFill>
            <a:schemeClr val="bg1"/>
          </a:solidFill>
        </p:grpSpPr>
        <p:sp>
          <p:nvSpPr>
            <p:cNvPr id="15" name="Google Shape;811;p4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12;p4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13;p4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14;p4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Ольга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5538" y="-1"/>
            <a:ext cx="9596462" cy="6858001"/>
          </a:xfrm>
          <a:prstGeom prst="rect">
            <a:avLst/>
          </a:prstGeom>
          <a:noFill/>
        </p:spPr>
      </p:pic>
      <p:sp>
        <p:nvSpPr>
          <p:cNvPr id="3" name="Полилиния: фигура 8">
            <a:extLst>
              <a:ext uri="{FF2B5EF4-FFF2-40B4-BE49-F238E27FC236}"/>
            </a:extLst>
          </p:cNvPr>
          <p:cNvSpPr/>
          <p:nvPr/>
        </p:nvSpPr>
        <p:spPr>
          <a:xfrm>
            <a:off x="0" y="-9525"/>
            <a:ext cx="3238480" cy="68675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олилиния: фигура 19">
            <a:extLst>
              <a:ext uri="{FF2B5EF4-FFF2-40B4-BE49-F238E27FC236}">
                <a16:creationId xmlns="" xmlns:a16="http://schemas.microsoft.com/office/drawing/2014/main" id="{0C370953-F495-4EB6-B835-70A5E7B3F6EE}"/>
              </a:ext>
            </a:extLst>
          </p:cNvPr>
          <p:cNvSpPr/>
          <p:nvPr/>
        </p:nvSpPr>
        <p:spPr>
          <a:xfrm rot="10800000">
            <a:off x="3238480" y="0"/>
            <a:ext cx="8953520" cy="6858000"/>
          </a:xfrm>
          <a:prstGeom prst="rect">
            <a:avLst/>
          </a:prstGeom>
          <a:solidFill>
            <a:schemeClr val="accent2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 bwMode="auto">
          <a:xfrm>
            <a:off x="3595670" y="285728"/>
            <a:ext cx="8429684" cy="134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Интернет - это глобальная сеть, которая объединяет устройства по всему миру и дает пользователям множество возможностей: работать, учиться, вести бизнес и так далее. В наши дни от работоспособности интернета зависят буквально все процессы жизнедеятельности. Любой может получить доступ к интернету с помощью устройства - компьютера, телефона, планшета и так далее - для обмена информацией и совместного использования ресурсов.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Считается, что у интернета нет одного конкретного создателя. Над развитием технологии работали ряд ученых, инженеров и программистов на протяжении нескольких десятилетий, начиная с 1960-х годов. Вот некоторые из тех людей, которые внесли весомый вклад в создание интернета: Леонард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Клейнрок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Джозеф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Ликлайдер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Винтон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Роберт Кан, Тим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Бернерс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 и Роберт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Кайо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Изначально интернет зародился как экспериментальный проект под эгидой Министерства обороны США в 1960 году. В то время компьютеры были дорогими и медленными, поэтому идея заключалась в том, чтобы разделить их по сети и распределить их вычислительную мощность между несколькими пользователями одновременно.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Интернет в России появился в 1990-х. По одной версии, он появился 7 апреля 1994 года, когда в нашей стране был зарегистрирован первый домен. Согласно другой версии, 28 августа 1990 года. В этот день ученые на компьютере в Институте атомной энергии имени И.В. Курчатова связались с учеными из университета Хельсинки с помощью модема, чтобы регулярно передавать почту по интернету. </a:t>
            </a:r>
          </a:p>
          <a:p>
            <a:pPr lvl="0" algn="just" eaLnBrk="0" hangingPunct="0">
              <a:lnSpc>
                <a:spcPct val="90000"/>
              </a:lnSpc>
              <a:spcBef>
                <a:spcPts val="1000"/>
              </a:spcBef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0" y="2071678"/>
            <a:ext cx="3071834" cy="134667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Понятие интернета и история его появления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35" y="375112"/>
            <a:ext cx="4911685" cy="668887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Преимущества Интернета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52398" y="1500174"/>
            <a:ext cx="4681065" cy="50006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Коммуникационный форум;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7578e4d3ec2db5af837e18092d418b3a-scaled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5948" r="15948"/>
          <a:stretch>
            <a:fillRect/>
          </a:stretch>
        </p:blipFill>
        <p:spPr/>
      </p:pic>
      <p:sp>
        <p:nvSpPr>
          <p:cNvPr id="6" name="Текст 2"/>
          <p:cNvSpPr txBox="1">
            <a:spLocks/>
          </p:cNvSpPr>
          <p:nvPr/>
        </p:nvSpPr>
        <p:spPr bwMode="auto">
          <a:xfrm>
            <a:off x="452398" y="2143116"/>
            <a:ext cx="468106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Обилие информации;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452398" y="2786058"/>
            <a:ext cx="492922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Неисчерпаемое образование;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 bwMode="auto">
          <a:xfrm>
            <a:off x="452398" y="3429000"/>
            <a:ext cx="468106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Развлечения для всех;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 bwMode="auto">
          <a:xfrm>
            <a:off x="452398" y="4071942"/>
            <a:ext cx="468106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lnSpc>
                <a:spcPct val="90000"/>
              </a:lnSpc>
              <a:spcBef>
                <a:spcPts val="1000"/>
              </a:spcBef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Онлайн-сервисы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электронная коммерция;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 bwMode="auto">
          <a:xfrm>
            <a:off x="452398" y="5000636"/>
            <a:ext cx="468106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Социальные сети;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2"/>
          <p:cNvSpPr txBox="1">
            <a:spLocks/>
          </p:cNvSpPr>
          <p:nvPr/>
        </p:nvSpPr>
        <p:spPr bwMode="auto">
          <a:xfrm>
            <a:off x="452398" y="5643578"/>
            <a:ext cx="468106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lnSpc>
                <a:spcPct val="90000"/>
              </a:lnSpc>
              <a:spcBef>
                <a:spcPts val="1000"/>
              </a:spcBef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Интернет-банкинг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Google Shape;968;p48"/>
          <p:cNvSpPr/>
          <p:nvPr/>
        </p:nvSpPr>
        <p:spPr>
          <a:xfrm>
            <a:off x="166646" y="1571612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968;p48"/>
          <p:cNvSpPr/>
          <p:nvPr/>
        </p:nvSpPr>
        <p:spPr>
          <a:xfrm>
            <a:off x="166646" y="2214554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968;p48"/>
          <p:cNvSpPr/>
          <p:nvPr/>
        </p:nvSpPr>
        <p:spPr>
          <a:xfrm>
            <a:off x="166646" y="2857496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968;p48"/>
          <p:cNvSpPr/>
          <p:nvPr/>
        </p:nvSpPr>
        <p:spPr>
          <a:xfrm>
            <a:off x="166646" y="3500438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968;p48"/>
          <p:cNvSpPr/>
          <p:nvPr/>
        </p:nvSpPr>
        <p:spPr>
          <a:xfrm>
            <a:off x="166646" y="4143380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968;p48"/>
          <p:cNvSpPr/>
          <p:nvPr/>
        </p:nvSpPr>
        <p:spPr>
          <a:xfrm>
            <a:off x="166646" y="5000636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968;p48"/>
          <p:cNvSpPr/>
          <p:nvPr/>
        </p:nvSpPr>
        <p:spPr>
          <a:xfrm>
            <a:off x="166646" y="5643578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4562" y="214290"/>
            <a:ext cx="6045213" cy="668887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Недостатки Интернета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669873353_2-4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2341" r="2234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6146266" y="1309572"/>
            <a:ext cx="5807650" cy="447688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Расстройство, связанное с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интернет-зависимостью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Киберпреступность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Социальное отчуждение;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Спам;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Проблемы со здоровьем;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Пустая трата времени;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Вирусы и вредоносное ПО;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Влияет на сосредоточенность и терпение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Google Shape;968;p48"/>
          <p:cNvSpPr/>
          <p:nvPr/>
        </p:nvSpPr>
        <p:spPr>
          <a:xfrm>
            <a:off x="5810248" y="1428736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968;p48"/>
          <p:cNvSpPr/>
          <p:nvPr/>
        </p:nvSpPr>
        <p:spPr>
          <a:xfrm>
            <a:off x="5810248" y="2357430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968;p48"/>
          <p:cNvSpPr/>
          <p:nvPr/>
        </p:nvSpPr>
        <p:spPr>
          <a:xfrm>
            <a:off x="5810248" y="2928934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68;p48"/>
          <p:cNvSpPr/>
          <p:nvPr/>
        </p:nvSpPr>
        <p:spPr>
          <a:xfrm>
            <a:off x="5810248" y="3500438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968;p48"/>
          <p:cNvSpPr/>
          <p:nvPr/>
        </p:nvSpPr>
        <p:spPr>
          <a:xfrm>
            <a:off x="5810248" y="4000504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968;p48"/>
          <p:cNvSpPr/>
          <p:nvPr/>
        </p:nvSpPr>
        <p:spPr>
          <a:xfrm>
            <a:off x="5810248" y="4500570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968;p48"/>
          <p:cNvSpPr/>
          <p:nvPr/>
        </p:nvSpPr>
        <p:spPr>
          <a:xfrm>
            <a:off x="5810248" y="5000636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968;p48"/>
          <p:cNvSpPr/>
          <p:nvPr/>
        </p:nvSpPr>
        <p:spPr>
          <a:xfrm>
            <a:off x="5810248" y="5500702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084" y="142852"/>
            <a:ext cx="11644394" cy="928694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Результаты опроса на тему влияния Интернета на успеваемость школьников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66646" y="571480"/>
          <a:ext cx="350046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6381752" y="571480"/>
          <a:ext cx="3643306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238084" y="3428976"/>
          <a:ext cx="435771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9667900" y="571480"/>
          <a:ext cx="25241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8882082" y="3714728"/>
          <a:ext cx="3309918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3452794" y="785794"/>
          <a:ext cx="3357586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4381488" y="3786190"/>
          <a:ext cx="4572000" cy="2886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Ольга\Desktop\photo.jpg"/>
          <p:cNvPicPr/>
          <p:nvPr/>
        </p:nvPicPr>
        <p:blipFill>
          <a:blip r:embed="rId3"/>
          <a:srcRect l="8125" r="36041"/>
          <a:stretch>
            <a:fillRect/>
          </a:stretch>
        </p:blipFill>
        <p:spPr bwMode="auto">
          <a:xfrm>
            <a:off x="5810120" y="0"/>
            <a:ext cx="63818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15"/>
          <p:cNvSpPr/>
          <p:nvPr/>
        </p:nvSpPr>
        <p:spPr>
          <a:xfrm>
            <a:off x="0" y="0"/>
            <a:ext cx="6133381" cy="6858000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09522" y="214290"/>
            <a:ext cx="5572164" cy="92869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Рекомендации использования сети Интернет для повышения успеваемости школьников</a:t>
            </a:r>
          </a:p>
        </p:txBody>
      </p:sp>
      <p:sp>
        <p:nvSpPr>
          <p:cNvPr id="12" name="PA_任意多边形 5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2738414" y="1571612"/>
            <a:ext cx="655607" cy="457200"/>
          </a:xfrm>
          <a:custGeom>
            <a:avLst/>
            <a:gdLst>
              <a:gd name="T0" fmla="*/ 653 w 928"/>
              <a:gd name="T1" fmla="*/ 194 h 690"/>
              <a:gd name="T2" fmla="*/ 782 w 928"/>
              <a:gd name="T3" fmla="*/ 455 h 690"/>
              <a:gd name="T4" fmla="*/ 826 w 928"/>
              <a:gd name="T5" fmla="*/ 356 h 690"/>
              <a:gd name="T6" fmla="*/ 830 w 928"/>
              <a:gd name="T7" fmla="*/ 667 h 690"/>
              <a:gd name="T8" fmla="*/ 0 w 928"/>
              <a:gd name="T9" fmla="*/ 690 h 690"/>
              <a:gd name="T10" fmla="*/ 23 w 928"/>
              <a:gd name="T11" fmla="*/ 148 h 690"/>
              <a:gd name="T12" fmla="*/ 355 w 928"/>
              <a:gd name="T13" fmla="*/ 467 h 690"/>
              <a:gd name="T14" fmla="*/ 117 w 928"/>
              <a:gd name="T15" fmla="*/ 336 h 690"/>
              <a:gd name="T16" fmla="*/ 117 w 928"/>
              <a:gd name="T17" fmla="*/ 336 h 690"/>
              <a:gd name="T18" fmla="*/ 522 w 928"/>
              <a:gd name="T19" fmla="*/ 271 h 690"/>
              <a:gd name="T20" fmla="*/ 853 w 928"/>
              <a:gd name="T21" fmla="*/ 123 h 690"/>
              <a:gd name="T22" fmla="*/ 891 w 928"/>
              <a:gd name="T23" fmla="*/ 94 h 690"/>
              <a:gd name="T24" fmla="*/ 822 w 928"/>
              <a:gd name="T25" fmla="*/ 246 h 690"/>
              <a:gd name="T26" fmla="*/ 818 w 928"/>
              <a:gd name="T27" fmla="*/ 281 h 690"/>
              <a:gd name="T28" fmla="*/ 843 w 928"/>
              <a:gd name="T29" fmla="*/ 296 h 690"/>
              <a:gd name="T30" fmla="*/ 841 w 928"/>
              <a:gd name="T31" fmla="*/ 267 h 690"/>
              <a:gd name="T32" fmla="*/ 851 w 928"/>
              <a:gd name="T33" fmla="*/ 236 h 690"/>
              <a:gd name="T34" fmla="*/ 916 w 928"/>
              <a:gd name="T35" fmla="*/ 75 h 690"/>
              <a:gd name="T36" fmla="*/ 860 w 928"/>
              <a:gd name="T37" fmla="*/ 31 h 690"/>
              <a:gd name="T38" fmla="*/ 837 w 928"/>
              <a:gd name="T39" fmla="*/ 2 h 690"/>
              <a:gd name="T40" fmla="*/ 801 w 928"/>
              <a:gd name="T41" fmla="*/ 6 h 690"/>
              <a:gd name="T42" fmla="*/ 762 w 928"/>
              <a:gd name="T43" fmla="*/ 48 h 690"/>
              <a:gd name="T44" fmla="*/ 724 w 928"/>
              <a:gd name="T45" fmla="*/ 133 h 690"/>
              <a:gd name="T46" fmla="*/ 787 w 928"/>
              <a:gd name="T47" fmla="*/ 321 h 690"/>
              <a:gd name="T48" fmla="*/ 626 w 928"/>
              <a:gd name="T49" fmla="*/ 452 h 690"/>
              <a:gd name="T50" fmla="*/ 643 w 928"/>
              <a:gd name="T51" fmla="*/ 521 h 690"/>
              <a:gd name="T52" fmla="*/ 636 w 928"/>
              <a:gd name="T53" fmla="*/ 507 h 690"/>
              <a:gd name="T54" fmla="*/ 647 w 928"/>
              <a:gd name="T55" fmla="*/ 492 h 690"/>
              <a:gd name="T56" fmla="*/ 666 w 928"/>
              <a:gd name="T57" fmla="*/ 494 h 690"/>
              <a:gd name="T58" fmla="*/ 670 w 928"/>
              <a:gd name="T59" fmla="*/ 513 h 690"/>
              <a:gd name="T60" fmla="*/ 653 w 928"/>
              <a:gd name="T61" fmla="*/ 525 h 690"/>
              <a:gd name="T62" fmla="*/ 709 w 928"/>
              <a:gd name="T63" fmla="*/ 484 h 690"/>
              <a:gd name="T64" fmla="*/ 666 w 928"/>
              <a:gd name="T65" fmla="*/ 294 h 690"/>
              <a:gd name="T66" fmla="*/ 624 w 928"/>
              <a:gd name="T67" fmla="*/ 438 h 690"/>
              <a:gd name="T68" fmla="*/ 780 w 928"/>
              <a:gd name="T69" fmla="*/ 336 h 690"/>
              <a:gd name="T70" fmla="*/ 292 w 928"/>
              <a:gd name="T71" fmla="*/ 603 h 690"/>
              <a:gd name="T72" fmla="*/ 367 w 928"/>
              <a:gd name="T73" fmla="*/ 536 h 690"/>
              <a:gd name="T74" fmla="*/ 363 w 928"/>
              <a:gd name="T75" fmla="*/ 544 h 690"/>
              <a:gd name="T76" fmla="*/ 340 w 928"/>
              <a:gd name="T77" fmla="*/ 573 h 690"/>
              <a:gd name="T78" fmla="*/ 344 w 928"/>
              <a:gd name="T79" fmla="*/ 596 h 690"/>
              <a:gd name="T80" fmla="*/ 380 w 928"/>
              <a:gd name="T81" fmla="*/ 601 h 690"/>
              <a:gd name="T82" fmla="*/ 432 w 928"/>
              <a:gd name="T83" fmla="*/ 586 h 690"/>
              <a:gd name="T84" fmla="*/ 449 w 928"/>
              <a:gd name="T85" fmla="*/ 592 h 690"/>
              <a:gd name="T86" fmla="*/ 469 w 928"/>
              <a:gd name="T87" fmla="*/ 594 h 690"/>
              <a:gd name="T88" fmla="*/ 488 w 928"/>
              <a:gd name="T89" fmla="*/ 592 h 690"/>
              <a:gd name="T90" fmla="*/ 484 w 928"/>
              <a:gd name="T91" fmla="*/ 626 h 690"/>
              <a:gd name="T92" fmla="*/ 503 w 928"/>
              <a:gd name="T93" fmla="*/ 638 h 690"/>
              <a:gd name="T94" fmla="*/ 540 w 928"/>
              <a:gd name="T95" fmla="*/ 634 h 690"/>
              <a:gd name="T96" fmla="*/ 547 w 928"/>
              <a:gd name="T97" fmla="*/ 603 h 690"/>
              <a:gd name="T98" fmla="*/ 517 w 928"/>
              <a:gd name="T99" fmla="*/ 598 h 690"/>
              <a:gd name="T100" fmla="*/ 520 w 928"/>
              <a:gd name="T101" fmla="*/ 586 h 690"/>
              <a:gd name="T102" fmla="*/ 505 w 928"/>
              <a:gd name="T103" fmla="*/ 555 h 690"/>
              <a:gd name="T104" fmla="*/ 474 w 928"/>
              <a:gd name="T105" fmla="*/ 561 h 690"/>
              <a:gd name="T106" fmla="*/ 461 w 928"/>
              <a:gd name="T107" fmla="*/ 559 h 690"/>
              <a:gd name="T108" fmla="*/ 424 w 928"/>
              <a:gd name="T109" fmla="*/ 557 h 690"/>
              <a:gd name="T110" fmla="*/ 382 w 928"/>
              <a:gd name="T111" fmla="*/ 569 h 690"/>
              <a:gd name="T112" fmla="*/ 399 w 928"/>
              <a:gd name="T113" fmla="*/ 538 h 690"/>
              <a:gd name="T114" fmla="*/ 380 w 928"/>
              <a:gd name="T115" fmla="*/ 521 h 690"/>
              <a:gd name="T116" fmla="*/ 315 w 928"/>
              <a:gd name="T117" fmla="*/ 550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28" h="690">
                <a:moveTo>
                  <a:pt x="23" y="148"/>
                </a:moveTo>
                <a:lnTo>
                  <a:pt x="672" y="148"/>
                </a:lnTo>
                <a:lnTo>
                  <a:pt x="672" y="148"/>
                </a:lnTo>
                <a:lnTo>
                  <a:pt x="653" y="194"/>
                </a:lnTo>
                <a:lnTo>
                  <a:pt x="46" y="194"/>
                </a:lnTo>
                <a:lnTo>
                  <a:pt x="46" y="644"/>
                </a:lnTo>
                <a:lnTo>
                  <a:pt x="782" y="644"/>
                </a:lnTo>
                <a:lnTo>
                  <a:pt x="782" y="455"/>
                </a:lnTo>
                <a:lnTo>
                  <a:pt x="782" y="455"/>
                </a:lnTo>
                <a:lnTo>
                  <a:pt x="812" y="390"/>
                </a:lnTo>
                <a:lnTo>
                  <a:pt x="812" y="390"/>
                </a:lnTo>
                <a:lnTo>
                  <a:pt x="826" y="356"/>
                </a:lnTo>
                <a:lnTo>
                  <a:pt x="826" y="352"/>
                </a:lnTo>
                <a:lnTo>
                  <a:pt x="826" y="352"/>
                </a:lnTo>
                <a:lnTo>
                  <a:pt x="830" y="352"/>
                </a:lnTo>
                <a:lnTo>
                  <a:pt x="830" y="667"/>
                </a:lnTo>
                <a:lnTo>
                  <a:pt x="830" y="690"/>
                </a:lnTo>
                <a:lnTo>
                  <a:pt x="807" y="690"/>
                </a:lnTo>
                <a:lnTo>
                  <a:pt x="23" y="690"/>
                </a:lnTo>
                <a:lnTo>
                  <a:pt x="0" y="690"/>
                </a:lnTo>
                <a:lnTo>
                  <a:pt x="0" y="667"/>
                </a:lnTo>
                <a:lnTo>
                  <a:pt x="0" y="171"/>
                </a:lnTo>
                <a:lnTo>
                  <a:pt x="0" y="148"/>
                </a:lnTo>
                <a:lnTo>
                  <a:pt x="23" y="148"/>
                </a:lnTo>
                <a:lnTo>
                  <a:pt x="23" y="148"/>
                </a:lnTo>
                <a:close/>
                <a:moveTo>
                  <a:pt x="117" y="432"/>
                </a:moveTo>
                <a:lnTo>
                  <a:pt x="117" y="467"/>
                </a:lnTo>
                <a:lnTo>
                  <a:pt x="355" y="467"/>
                </a:lnTo>
                <a:lnTo>
                  <a:pt x="355" y="432"/>
                </a:lnTo>
                <a:lnTo>
                  <a:pt x="117" y="432"/>
                </a:lnTo>
                <a:lnTo>
                  <a:pt x="117" y="432"/>
                </a:lnTo>
                <a:close/>
                <a:moveTo>
                  <a:pt x="117" y="336"/>
                </a:moveTo>
                <a:lnTo>
                  <a:pt x="117" y="369"/>
                </a:lnTo>
                <a:lnTo>
                  <a:pt x="522" y="369"/>
                </a:lnTo>
                <a:lnTo>
                  <a:pt x="522" y="336"/>
                </a:lnTo>
                <a:lnTo>
                  <a:pt x="117" y="336"/>
                </a:lnTo>
                <a:lnTo>
                  <a:pt x="117" y="336"/>
                </a:lnTo>
                <a:close/>
                <a:moveTo>
                  <a:pt x="117" y="238"/>
                </a:moveTo>
                <a:lnTo>
                  <a:pt x="117" y="271"/>
                </a:lnTo>
                <a:lnTo>
                  <a:pt x="522" y="271"/>
                </a:lnTo>
                <a:lnTo>
                  <a:pt x="522" y="238"/>
                </a:lnTo>
                <a:lnTo>
                  <a:pt x="117" y="238"/>
                </a:lnTo>
                <a:lnTo>
                  <a:pt x="117" y="238"/>
                </a:lnTo>
                <a:close/>
                <a:moveTo>
                  <a:pt x="853" y="123"/>
                </a:moveTo>
                <a:lnTo>
                  <a:pt x="853" y="123"/>
                </a:lnTo>
                <a:lnTo>
                  <a:pt x="860" y="102"/>
                </a:lnTo>
                <a:lnTo>
                  <a:pt x="862" y="83"/>
                </a:lnTo>
                <a:lnTo>
                  <a:pt x="891" y="94"/>
                </a:lnTo>
                <a:lnTo>
                  <a:pt x="891" y="94"/>
                </a:lnTo>
                <a:lnTo>
                  <a:pt x="870" y="137"/>
                </a:lnTo>
                <a:lnTo>
                  <a:pt x="843" y="194"/>
                </a:lnTo>
                <a:lnTo>
                  <a:pt x="822" y="246"/>
                </a:lnTo>
                <a:lnTo>
                  <a:pt x="816" y="263"/>
                </a:lnTo>
                <a:lnTo>
                  <a:pt x="814" y="273"/>
                </a:lnTo>
                <a:lnTo>
                  <a:pt x="814" y="273"/>
                </a:lnTo>
                <a:lnTo>
                  <a:pt x="818" y="281"/>
                </a:lnTo>
                <a:lnTo>
                  <a:pt x="822" y="288"/>
                </a:lnTo>
                <a:lnTo>
                  <a:pt x="830" y="294"/>
                </a:lnTo>
                <a:lnTo>
                  <a:pt x="839" y="296"/>
                </a:lnTo>
                <a:lnTo>
                  <a:pt x="843" y="296"/>
                </a:lnTo>
                <a:lnTo>
                  <a:pt x="847" y="269"/>
                </a:lnTo>
                <a:lnTo>
                  <a:pt x="847" y="269"/>
                </a:lnTo>
                <a:lnTo>
                  <a:pt x="845" y="269"/>
                </a:lnTo>
                <a:lnTo>
                  <a:pt x="841" y="267"/>
                </a:lnTo>
                <a:lnTo>
                  <a:pt x="841" y="265"/>
                </a:lnTo>
                <a:lnTo>
                  <a:pt x="841" y="265"/>
                </a:lnTo>
                <a:lnTo>
                  <a:pt x="843" y="256"/>
                </a:lnTo>
                <a:lnTo>
                  <a:pt x="851" y="236"/>
                </a:lnTo>
                <a:lnTo>
                  <a:pt x="880" y="177"/>
                </a:lnTo>
                <a:lnTo>
                  <a:pt x="922" y="94"/>
                </a:lnTo>
                <a:lnTo>
                  <a:pt x="928" y="79"/>
                </a:lnTo>
                <a:lnTo>
                  <a:pt x="916" y="75"/>
                </a:lnTo>
                <a:lnTo>
                  <a:pt x="864" y="56"/>
                </a:lnTo>
                <a:lnTo>
                  <a:pt x="864" y="56"/>
                </a:lnTo>
                <a:lnTo>
                  <a:pt x="864" y="42"/>
                </a:lnTo>
                <a:lnTo>
                  <a:pt x="860" y="31"/>
                </a:lnTo>
                <a:lnTo>
                  <a:pt x="855" y="21"/>
                </a:lnTo>
                <a:lnTo>
                  <a:pt x="851" y="12"/>
                </a:lnTo>
                <a:lnTo>
                  <a:pt x="845" y="6"/>
                </a:lnTo>
                <a:lnTo>
                  <a:pt x="837" y="2"/>
                </a:lnTo>
                <a:lnTo>
                  <a:pt x="830" y="0"/>
                </a:lnTo>
                <a:lnTo>
                  <a:pt x="820" y="0"/>
                </a:lnTo>
                <a:lnTo>
                  <a:pt x="812" y="2"/>
                </a:lnTo>
                <a:lnTo>
                  <a:pt x="801" y="6"/>
                </a:lnTo>
                <a:lnTo>
                  <a:pt x="793" y="12"/>
                </a:lnTo>
                <a:lnTo>
                  <a:pt x="782" y="23"/>
                </a:lnTo>
                <a:lnTo>
                  <a:pt x="772" y="35"/>
                </a:lnTo>
                <a:lnTo>
                  <a:pt x="762" y="48"/>
                </a:lnTo>
                <a:lnTo>
                  <a:pt x="753" y="64"/>
                </a:lnTo>
                <a:lnTo>
                  <a:pt x="745" y="85"/>
                </a:lnTo>
                <a:lnTo>
                  <a:pt x="745" y="85"/>
                </a:lnTo>
                <a:lnTo>
                  <a:pt x="724" y="133"/>
                </a:lnTo>
                <a:lnTo>
                  <a:pt x="705" y="181"/>
                </a:lnTo>
                <a:lnTo>
                  <a:pt x="672" y="279"/>
                </a:lnTo>
                <a:lnTo>
                  <a:pt x="787" y="321"/>
                </a:lnTo>
                <a:lnTo>
                  <a:pt x="787" y="321"/>
                </a:lnTo>
                <a:lnTo>
                  <a:pt x="822" y="223"/>
                </a:lnTo>
                <a:lnTo>
                  <a:pt x="853" y="123"/>
                </a:lnTo>
                <a:lnTo>
                  <a:pt x="853" y="123"/>
                </a:lnTo>
                <a:close/>
                <a:moveTo>
                  <a:pt x="626" y="452"/>
                </a:moveTo>
                <a:lnTo>
                  <a:pt x="599" y="484"/>
                </a:lnTo>
                <a:lnTo>
                  <a:pt x="613" y="567"/>
                </a:lnTo>
                <a:lnTo>
                  <a:pt x="624" y="571"/>
                </a:lnTo>
                <a:lnTo>
                  <a:pt x="643" y="521"/>
                </a:lnTo>
                <a:lnTo>
                  <a:pt x="643" y="521"/>
                </a:lnTo>
                <a:lnTo>
                  <a:pt x="638" y="517"/>
                </a:lnTo>
                <a:lnTo>
                  <a:pt x="636" y="513"/>
                </a:lnTo>
                <a:lnTo>
                  <a:pt x="636" y="507"/>
                </a:lnTo>
                <a:lnTo>
                  <a:pt x="636" y="500"/>
                </a:lnTo>
                <a:lnTo>
                  <a:pt x="636" y="500"/>
                </a:lnTo>
                <a:lnTo>
                  <a:pt x="641" y="496"/>
                </a:lnTo>
                <a:lnTo>
                  <a:pt x="647" y="492"/>
                </a:lnTo>
                <a:lnTo>
                  <a:pt x="653" y="490"/>
                </a:lnTo>
                <a:lnTo>
                  <a:pt x="659" y="490"/>
                </a:lnTo>
                <a:lnTo>
                  <a:pt x="659" y="490"/>
                </a:lnTo>
                <a:lnTo>
                  <a:pt x="666" y="494"/>
                </a:lnTo>
                <a:lnTo>
                  <a:pt x="670" y="500"/>
                </a:lnTo>
                <a:lnTo>
                  <a:pt x="670" y="507"/>
                </a:lnTo>
                <a:lnTo>
                  <a:pt x="670" y="513"/>
                </a:lnTo>
                <a:lnTo>
                  <a:pt x="670" y="513"/>
                </a:lnTo>
                <a:lnTo>
                  <a:pt x="668" y="517"/>
                </a:lnTo>
                <a:lnTo>
                  <a:pt x="663" y="521"/>
                </a:lnTo>
                <a:lnTo>
                  <a:pt x="657" y="523"/>
                </a:lnTo>
                <a:lnTo>
                  <a:pt x="653" y="525"/>
                </a:lnTo>
                <a:lnTo>
                  <a:pt x="634" y="576"/>
                </a:lnTo>
                <a:lnTo>
                  <a:pt x="647" y="580"/>
                </a:lnTo>
                <a:lnTo>
                  <a:pt x="707" y="528"/>
                </a:lnTo>
                <a:lnTo>
                  <a:pt x="709" y="484"/>
                </a:lnTo>
                <a:lnTo>
                  <a:pt x="626" y="452"/>
                </a:lnTo>
                <a:lnTo>
                  <a:pt x="626" y="452"/>
                </a:lnTo>
                <a:close/>
                <a:moveTo>
                  <a:pt x="780" y="336"/>
                </a:moveTo>
                <a:lnTo>
                  <a:pt x="666" y="294"/>
                </a:lnTo>
                <a:lnTo>
                  <a:pt x="666" y="294"/>
                </a:lnTo>
                <a:lnTo>
                  <a:pt x="645" y="367"/>
                </a:lnTo>
                <a:lnTo>
                  <a:pt x="624" y="438"/>
                </a:lnTo>
                <a:lnTo>
                  <a:pt x="624" y="438"/>
                </a:lnTo>
                <a:lnTo>
                  <a:pt x="720" y="473"/>
                </a:lnTo>
                <a:lnTo>
                  <a:pt x="720" y="473"/>
                </a:lnTo>
                <a:lnTo>
                  <a:pt x="751" y="404"/>
                </a:lnTo>
                <a:lnTo>
                  <a:pt x="780" y="336"/>
                </a:lnTo>
                <a:lnTo>
                  <a:pt x="780" y="336"/>
                </a:lnTo>
                <a:close/>
                <a:moveTo>
                  <a:pt x="275" y="578"/>
                </a:moveTo>
                <a:lnTo>
                  <a:pt x="292" y="603"/>
                </a:lnTo>
                <a:lnTo>
                  <a:pt x="292" y="603"/>
                </a:lnTo>
                <a:lnTo>
                  <a:pt x="330" y="565"/>
                </a:lnTo>
                <a:lnTo>
                  <a:pt x="357" y="542"/>
                </a:lnTo>
                <a:lnTo>
                  <a:pt x="365" y="536"/>
                </a:lnTo>
                <a:lnTo>
                  <a:pt x="367" y="536"/>
                </a:lnTo>
                <a:lnTo>
                  <a:pt x="367" y="536"/>
                </a:lnTo>
                <a:lnTo>
                  <a:pt x="367" y="536"/>
                </a:lnTo>
                <a:lnTo>
                  <a:pt x="365" y="540"/>
                </a:lnTo>
                <a:lnTo>
                  <a:pt x="363" y="544"/>
                </a:lnTo>
                <a:lnTo>
                  <a:pt x="353" y="555"/>
                </a:lnTo>
                <a:lnTo>
                  <a:pt x="353" y="555"/>
                </a:lnTo>
                <a:lnTo>
                  <a:pt x="342" y="567"/>
                </a:lnTo>
                <a:lnTo>
                  <a:pt x="340" y="573"/>
                </a:lnTo>
                <a:lnTo>
                  <a:pt x="338" y="580"/>
                </a:lnTo>
                <a:lnTo>
                  <a:pt x="338" y="580"/>
                </a:lnTo>
                <a:lnTo>
                  <a:pt x="340" y="588"/>
                </a:lnTo>
                <a:lnTo>
                  <a:pt x="344" y="596"/>
                </a:lnTo>
                <a:lnTo>
                  <a:pt x="353" y="601"/>
                </a:lnTo>
                <a:lnTo>
                  <a:pt x="365" y="603"/>
                </a:lnTo>
                <a:lnTo>
                  <a:pt x="365" y="603"/>
                </a:lnTo>
                <a:lnTo>
                  <a:pt x="380" y="601"/>
                </a:lnTo>
                <a:lnTo>
                  <a:pt x="392" y="598"/>
                </a:lnTo>
                <a:lnTo>
                  <a:pt x="415" y="592"/>
                </a:lnTo>
                <a:lnTo>
                  <a:pt x="415" y="592"/>
                </a:lnTo>
                <a:lnTo>
                  <a:pt x="432" y="586"/>
                </a:lnTo>
                <a:lnTo>
                  <a:pt x="444" y="584"/>
                </a:lnTo>
                <a:lnTo>
                  <a:pt x="444" y="584"/>
                </a:lnTo>
                <a:lnTo>
                  <a:pt x="447" y="588"/>
                </a:lnTo>
                <a:lnTo>
                  <a:pt x="449" y="592"/>
                </a:lnTo>
                <a:lnTo>
                  <a:pt x="459" y="596"/>
                </a:lnTo>
                <a:lnTo>
                  <a:pt x="459" y="596"/>
                </a:lnTo>
                <a:lnTo>
                  <a:pt x="463" y="596"/>
                </a:lnTo>
                <a:lnTo>
                  <a:pt x="469" y="594"/>
                </a:lnTo>
                <a:lnTo>
                  <a:pt x="484" y="590"/>
                </a:lnTo>
                <a:lnTo>
                  <a:pt x="488" y="588"/>
                </a:lnTo>
                <a:lnTo>
                  <a:pt x="488" y="592"/>
                </a:lnTo>
                <a:lnTo>
                  <a:pt x="488" y="592"/>
                </a:lnTo>
                <a:lnTo>
                  <a:pt x="488" y="592"/>
                </a:lnTo>
                <a:lnTo>
                  <a:pt x="484" y="611"/>
                </a:lnTo>
                <a:lnTo>
                  <a:pt x="484" y="617"/>
                </a:lnTo>
                <a:lnTo>
                  <a:pt x="484" y="626"/>
                </a:lnTo>
                <a:lnTo>
                  <a:pt x="484" y="626"/>
                </a:lnTo>
                <a:lnTo>
                  <a:pt x="488" y="632"/>
                </a:lnTo>
                <a:lnTo>
                  <a:pt x="495" y="636"/>
                </a:lnTo>
                <a:lnTo>
                  <a:pt x="503" y="638"/>
                </a:lnTo>
                <a:lnTo>
                  <a:pt x="513" y="636"/>
                </a:lnTo>
                <a:lnTo>
                  <a:pt x="513" y="636"/>
                </a:lnTo>
                <a:lnTo>
                  <a:pt x="526" y="634"/>
                </a:lnTo>
                <a:lnTo>
                  <a:pt x="540" y="634"/>
                </a:lnTo>
                <a:lnTo>
                  <a:pt x="559" y="634"/>
                </a:lnTo>
                <a:lnTo>
                  <a:pt x="563" y="605"/>
                </a:lnTo>
                <a:lnTo>
                  <a:pt x="563" y="605"/>
                </a:lnTo>
                <a:lnTo>
                  <a:pt x="547" y="603"/>
                </a:lnTo>
                <a:lnTo>
                  <a:pt x="532" y="603"/>
                </a:lnTo>
                <a:lnTo>
                  <a:pt x="515" y="603"/>
                </a:lnTo>
                <a:lnTo>
                  <a:pt x="515" y="603"/>
                </a:lnTo>
                <a:lnTo>
                  <a:pt x="517" y="598"/>
                </a:lnTo>
                <a:lnTo>
                  <a:pt x="517" y="598"/>
                </a:lnTo>
                <a:lnTo>
                  <a:pt x="517" y="598"/>
                </a:lnTo>
                <a:lnTo>
                  <a:pt x="520" y="586"/>
                </a:lnTo>
                <a:lnTo>
                  <a:pt x="520" y="586"/>
                </a:lnTo>
                <a:lnTo>
                  <a:pt x="522" y="573"/>
                </a:lnTo>
                <a:lnTo>
                  <a:pt x="520" y="565"/>
                </a:lnTo>
                <a:lnTo>
                  <a:pt x="513" y="559"/>
                </a:lnTo>
                <a:lnTo>
                  <a:pt x="505" y="555"/>
                </a:lnTo>
                <a:lnTo>
                  <a:pt x="505" y="555"/>
                </a:lnTo>
                <a:lnTo>
                  <a:pt x="497" y="555"/>
                </a:lnTo>
                <a:lnTo>
                  <a:pt x="488" y="557"/>
                </a:lnTo>
                <a:lnTo>
                  <a:pt x="474" y="561"/>
                </a:lnTo>
                <a:lnTo>
                  <a:pt x="474" y="561"/>
                </a:lnTo>
                <a:lnTo>
                  <a:pt x="467" y="563"/>
                </a:lnTo>
                <a:lnTo>
                  <a:pt x="467" y="563"/>
                </a:lnTo>
                <a:lnTo>
                  <a:pt x="461" y="559"/>
                </a:lnTo>
                <a:lnTo>
                  <a:pt x="455" y="555"/>
                </a:lnTo>
                <a:lnTo>
                  <a:pt x="449" y="555"/>
                </a:lnTo>
                <a:lnTo>
                  <a:pt x="440" y="555"/>
                </a:lnTo>
                <a:lnTo>
                  <a:pt x="424" y="557"/>
                </a:lnTo>
                <a:lnTo>
                  <a:pt x="407" y="563"/>
                </a:lnTo>
                <a:lnTo>
                  <a:pt x="407" y="563"/>
                </a:lnTo>
                <a:lnTo>
                  <a:pt x="382" y="569"/>
                </a:lnTo>
                <a:lnTo>
                  <a:pt x="382" y="569"/>
                </a:lnTo>
                <a:lnTo>
                  <a:pt x="392" y="555"/>
                </a:lnTo>
                <a:lnTo>
                  <a:pt x="396" y="546"/>
                </a:lnTo>
                <a:lnTo>
                  <a:pt x="399" y="538"/>
                </a:lnTo>
                <a:lnTo>
                  <a:pt x="399" y="538"/>
                </a:lnTo>
                <a:lnTo>
                  <a:pt x="396" y="530"/>
                </a:lnTo>
                <a:lnTo>
                  <a:pt x="394" y="523"/>
                </a:lnTo>
                <a:lnTo>
                  <a:pt x="388" y="521"/>
                </a:lnTo>
                <a:lnTo>
                  <a:pt x="380" y="521"/>
                </a:lnTo>
                <a:lnTo>
                  <a:pt x="371" y="523"/>
                </a:lnTo>
                <a:lnTo>
                  <a:pt x="361" y="525"/>
                </a:lnTo>
                <a:lnTo>
                  <a:pt x="338" y="538"/>
                </a:lnTo>
                <a:lnTo>
                  <a:pt x="315" y="550"/>
                </a:lnTo>
                <a:lnTo>
                  <a:pt x="294" y="563"/>
                </a:lnTo>
                <a:lnTo>
                  <a:pt x="275" y="578"/>
                </a:lnTo>
                <a:lnTo>
                  <a:pt x="275" y="5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TextBox 175"/>
          <p:cNvSpPr txBox="1"/>
          <p:nvPr/>
        </p:nvSpPr>
        <p:spPr>
          <a:xfrm>
            <a:off x="309522" y="2143116"/>
            <a:ext cx="5650301" cy="991596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буклета -презентации с полезной информацией:</a:t>
            </a:r>
            <a:endParaRPr lang="en-GB" altLang="zh-CN" sz="28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4" name="Google Shape;968;p48"/>
          <p:cNvSpPr/>
          <p:nvPr/>
        </p:nvSpPr>
        <p:spPr>
          <a:xfrm>
            <a:off x="238084" y="3429000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968;p48"/>
          <p:cNvSpPr/>
          <p:nvPr/>
        </p:nvSpPr>
        <p:spPr>
          <a:xfrm>
            <a:off x="238084" y="4643446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968;p48"/>
          <p:cNvSpPr/>
          <p:nvPr/>
        </p:nvSpPr>
        <p:spPr>
          <a:xfrm>
            <a:off x="238084" y="5715016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TextBox 175"/>
          <p:cNvSpPr txBox="1"/>
          <p:nvPr/>
        </p:nvSpPr>
        <p:spPr>
          <a:xfrm>
            <a:off x="523836" y="3143248"/>
            <a:ext cx="5429288" cy="1237817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Количество времени проводимое в социальных сетях должно составлять не  более 30 минут в день</a:t>
            </a:r>
          </a:p>
        </p:txBody>
      </p:sp>
      <p:sp>
        <p:nvSpPr>
          <p:cNvPr id="18" name="TextBox 175"/>
          <p:cNvSpPr txBox="1"/>
          <p:nvPr/>
        </p:nvSpPr>
        <p:spPr>
          <a:xfrm>
            <a:off x="595274" y="4500570"/>
            <a:ext cx="5429288" cy="868485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Список полезных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интернет-ресурсов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обучения школьников</a:t>
            </a:r>
          </a:p>
        </p:txBody>
      </p:sp>
      <p:sp>
        <p:nvSpPr>
          <p:cNvPr id="19" name="TextBox 175"/>
          <p:cNvSpPr txBox="1"/>
          <p:nvPr/>
        </p:nvSpPr>
        <p:spPr>
          <a:xfrm>
            <a:off x="595274" y="5643578"/>
            <a:ext cx="5429288" cy="868485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Список полезных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интернет-ресурсов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общения и хобби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653</Words>
  <Application>Microsoft Office PowerPoint</Application>
  <PresentationFormat>Произвольный</PresentationFormat>
  <Paragraphs>86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Содержание</vt:lpstr>
      <vt:lpstr>Введение </vt:lpstr>
      <vt:lpstr>Объект и предмет исследования </vt:lpstr>
      <vt:lpstr>Слайд 5</vt:lpstr>
      <vt:lpstr>Преимущества Интернета</vt:lpstr>
      <vt:lpstr>Недостатки Интернета</vt:lpstr>
      <vt:lpstr>Результаты опроса на тему влияния Интернета на успеваемость школьников  </vt:lpstr>
      <vt:lpstr>Слайд 9</vt:lpstr>
      <vt:lpstr>Слайд 10</vt:lpstr>
      <vt:lpstr>Слайд 11</vt:lpstr>
      <vt:lpstr>Слайд 12</vt:lpstr>
      <vt:lpstr>Список литературы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Ольга</cp:lastModifiedBy>
  <cp:revision>206</cp:revision>
  <dcterms:created xsi:type="dcterms:W3CDTF">2020-06-15T10:11:26Z</dcterms:created>
  <dcterms:modified xsi:type="dcterms:W3CDTF">2024-02-16T08:24:43Z</dcterms:modified>
</cp:coreProperties>
</file>