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31" r:id="rId2"/>
    <p:sldId id="333" r:id="rId3"/>
    <p:sldId id="334" r:id="rId4"/>
    <p:sldId id="335" r:id="rId5"/>
    <p:sldId id="336" r:id="rId6"/>
    <p:sldId id="337" r:id="rId7"/>
    <p:sldId id="332" r:id="rId8"/>
    <p:sldId id="340" r:id="rId9"/>
    <p:sldId id="342" r:id="rId10"/>
    <p:sldId id="320" r:id="rId11"/>
    <p:sldId id="343" r:id="rId12"/>
    <p:sldId id="344" r:id="rId13"/>
    <p:sldId id="345" r:id="rId14"/>
    <p:sldId id="328" r:id="rId15"/>
    <p:sldId id="34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555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55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55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555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44555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Знаете ли Вы что такое искусственный интеллект?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Лист1!$G$13</c:f>
              <c:strCache>
                <c:ptCount val="1"/>
                <c:pt idx="0">
                  <c:v>Знаете ли Вы что такое искусственный интеллект?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Лист1!$F$14:$F$16</c:f>
              <c:strCache>
                <c:ptCount val="3"/>
                <c:pt idx="0">
                  <c:v>Знаю хорошо,%</c:v>
                </c:pt>
                <c:pt idx="1">
                  <c:v>Знаю не очень хорошо,%</c:v>
                </c:pt>
                <c:pt idx="2">
                  <c:v>Не знаю,%</c:v>
                </c:pt>
              </c:strCache>
            </c:strRef>
          </c:cat>
          <c:val>
            <c:numRef>
              <c:f>Лист1!$G$14:$G$16</c:f>
              <c:numCache>
                <c:formatCode>General</c:formatCode>
                <c:ptCount val="3"/>
                <c:pt idx="0">
                  <c:v>16.66</c:v>
                </c:pt>
                <c:pt idx="1">
                  <c:v>55</c:v>
                </c:pt>
                <c:pt idx="2">
                  <c:v>28.330000000000002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Знаете ли Вы о применении ИИ в образовании?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Лист1!$G$46</c:f>
              <c:strCache>
                <c:ptCount val="1"/>
                <c:pt idx="0">
                  <c:v>Знаете ли Вы о применении ИИ в образовании?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Лист1!$F$47:$F$48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Лист1!$G$47:$G$48</c:f>
              <c:numCache>
                <c:formatCode>General</c:formatCode>
                <c:ptCount val="2"/>
                <c:pt idx="0">
                  <c:v>26.67</c:v>
                </c:pt>
                <c:pt idx="1">
                  <c:v>73.33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Применяли ли Вы когда –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ИИ в обучении?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Лист1!$G$62</c:f>
              <c:strCache>
                <c:ptCount val="1"/>
                <c:pt idx="0">
                  <c:v>Применяли ли Вы когда –нибудь ИИ в обучении?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Лист1!$F$63:$F$64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Лист1!$G$63:$G$64</c:f>
              <c:numCache>
                <c:formatCode>General</c:formatCode>
                <c:ptCount val="2"/>
                <c:pt idx="0">
                  <c:v>3.3299999999999996</c:v>
                </c:pt>
                <c:pt idx="1">
                  <c:v>96.66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Хотели ли Вы использовать ИИ в обучении?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Лист1!$G$77</c:f>
              <c:strCache>
                <c:ptCount val="1"/>
                <c:pt idx="0">
                  <c:v>Хотели ли Вы использовать ИИ в обучении?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Лист1!$F$78:$F$79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Лист1!$G$78:$G$79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Считаете ли Вы нужным вводить системы ИИ в образовательный процесс в школе?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Лист1!$G$92</c:f>
              <c:strCache>
                <c:ptCount val="1"/>
                <c:pt idx="0">
                  <c:v>Считаете ли Вы нужным вводить системы ИИ в образовательный процесс в школе?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Лист1!$F$93:$F$94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Лист1!$G$93:$G$94</c:f>
              <c:numCache>
                <c:formatCode>General</c:formatCode>
                <c:ptCount val="2"/>
                <c:pt idx="0">
                  <c:v>91.66</c:v>
                </c:pt>
                <c:pt idx="1">
                  <c:v>8.33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62557a3c8f04540455276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705" y="0"/>
            <a:ext cx="98482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15"/>
          <p:cNvSpPr/>
          <p:nvPr/>
        </p:nvSpPr>
        <p:spPr>
          <a:xfrm>
            <a:off x="0" y="-1"/>
            <a:ext cx="2372264" cy="685800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5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37758" y="2274497"/>
            <a:ext cx="908361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«Искусственный интеллект в школьном образовании»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708694" y="189781"/>
            <a:ext cx="91440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ГОРОДА МОСКВЫ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5»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409427" y="5075208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343289" y="4048665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-1"/>
            <a:ext cx="12192000" cy="5396753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Лучшие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школьной учёбы 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181156" y="592178"/>
            <a:ext cx="1190445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YandexGPT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Яндекса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которая работает на основе технологии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ChatGPT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Может генерировать тексты на заданные темы, писать код, общаться с пользователями, искать информацию в интернете, переводить тексты.</a:t>
            </a:r>
            <a:endParaRPr lang="en-US" sz="1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Ольга\Desktop\34f6d395cfe5a476c440158eae1632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348" y="5460520"/>
            <a:ext cx="1596371" cy="127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ьга\Desktop\LSFODrliqklV01a3wXKjauZh7dQ8_j-vmCdtESlSq1C4F7YTHvIfFFqXgp4I4UdfdGfu6ejHQ7d3wa3h0cGQAA5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932" y="5529531"/>
            <a:ext cx="953902" cy="12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ьга\Desktop\1613538033_68-p-god-nauki-i-tekhnologii-fon-dlya-prezentat-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8871" y="5579534"/>
            <a:ext cx="2254011" cy="12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HFWVH7XgtW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4452" y="5417390"/>
            <a:ext cx="1950720" cy="144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8"/>
          <p:cNvSpPr txBox="1"/>
          <p:nvPr/>
        </p:nvSpPr>
        <p:spPr>
          <a:xfrm>
            <a:off x="138023" y="1184524"/>
            <a:ext cx="1193320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Writefull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встраиваемая в текстовый редактор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которая способна проверять текст на ошибки, опечатки, повторы. Она также помогает структурировать информацию, перефразировать предложения и предлагает подходящие заголовки.</a:t>
            </a:r>
            <a:endParaRPr lang="en-US" sz="1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65099" y="4281408"/>
            <a:ext cx="1188887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DeepL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онлайн-переводчик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основе ИИ. Может учитывать контекст содержания и выдавать качественный результат даже с большими текстами. Он самостоятельно обучается, поэтому ученик может выбрать правильные версии редких слов и фраз, чтобы сервис в будущем делал правильный перевод.</a:t>
            </a: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144972" y="1702110"/>
            <a:ext cx="11888877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MathGPT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предназначенная для решения математических задач. Она использует глубокое обучение для того, чтобы понять математические формулы, и способна решать сложные задачи быстро и эффективно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en-US" sz="1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27719" y="2245576"/>
            <a:ext cx="1188887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01Математика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обучающая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онлайн-система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математике, которая анализирует прогресс каждого ученика и адаптирует для него уроки и задания. Платформа содержит материалы из учебников, помогает готовиться к ОГЭ и ЕГЭ, а также предлагает задачи по геометрии и тригонометрии.</a:t>
            </a: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119093" y="3030579"/>
            <a:ext cx="1188887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Tome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создания презентаций. Пользователям просто нужно описать, что они хотят видеть в презентации, на нужном языке. Следуя подсказке, система создаст около восьми слайдов с соответствующими изображениями и текстами.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130594" y="3591295"/>
            <a:ext cx="1188887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/>
              <a:t>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BlackBox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искусственный интеллект, который помогает в обучении программированию. Он поддерживает более чем 20 языков программирования, включая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JavaScript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TypeScript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Ruby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1"/>
            <a:ext cx="6133381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pic>
        <p:nvPicPr>
          <p:cNvPr id="3" name="Рисунок 2" descr="C:\Users\Ольга\Desktop\AdobeStock_194240040.jpeg"/>
          <p:cNvPicPr/>
          <p:nvPr/>
        </p:nvPicPr>
        <p:blipFill>
          <a:blip r:embed="rId3"/>
          <a:srcRect r="38634"/>
          <a:stretch>
            <a:fillRect/>
          </a:stretch>
        </p:blipFill>
        <p:spPr bwMode="auto">
          <a:xfrm>
            <a:off x="6124755" y="0"/>
            <a:ext cx="6067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75"/>
          <p:cNvSpPr txBox="1"/>
          <p:nvPr/>
        </p:nvSpPr>
        <p:spPr>
          <a:xfrm>
            <a:off x="405442" y="0"/>
            <a:ext cx="5650301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информированности школьников об искусственном интеллекте в образовании 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5" name="TextBox 175"/>
          <p:cNvSpPr txBox="1"/>
          <p:nvPr/>
        </p:nvSpPr>
        <p:spPr>
          <a:xfrm>
            <a:off x="402567" y="1981201"/>
            <a:ext cx="5650301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буклета -презентации с информацией: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" name="TextBox 175"/>
          <p:cNvSpPr txBox="1"/>
          <p:nvPr/>
        </p:nvSpPr>
        <p:spPr>
          <a:xfrm>
            <a:off x="408319" y="2970362"/>
            <a:ext cx="5650301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искусственного интеллекта и его применение в школьном образовании;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5"/>
          <p:cNvSpPr txBox="1"/>
          <p:nvPr/>
        </p:nvSpPr>
        <p:spPr>
          <a:xfrm>
            <a:off x="508958" y="4471359"/>
            <a:ext cx="5480648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лучших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школьного образования;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932982" y="1414732"/>
            <a:ext cx="655607" cy="4572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175"/>
          <p:cNvSpPr txBox="1"/>
          <p:nvPr/>
        </p:nvSpPr>
        <p:spPr>
          <a:xfrm>
            <a:off x="612476" y="5435517"/>
            <a:ext cx="5417388" cy="142248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Обучающие курсы искусственного интеллекта для школьников.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2" name="Google Shape;968;p48"/>
          <p:cNvSpPr/>
          <p:nvPr/>
        </p:nvSpPr>
        <p:spPr>
          <a:xfrm>
            <a:off x="251796" y="309013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277675" y="457387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68;p48"/>
          <p:cNvSpPr/>
          <p:nvPr/>
        </p:nvSpPr>
        <p:spPr>
          <a:xfrm>
            <a:off x="294928" y="586783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0"/>
            <a:ext cx="12192000" cy="55209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Freeform 15"/>
          <p:cNvSpPr/>
          <p:nvPr/>
        </p:nvSpPr>
        <p:spPr>
          <a:xfrm>
            <a:off x="0" y="6676844"/>
            <a:ext cx="12192000" cy="181155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Обучающие курсы искусственного интеллекта для школьников 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8" cstate="print"/>
          <a:srcRect t="3918" r="3192" b="6500"/>
          <a:stretch>
            <a:fillRect/>
          </a:stretch>
        </p:blipFill>
        <p:spPr bwMode="auto">
          <a:xfrm>
            <a:off x="6211018" y="577970"/>
            <a:ext cx="5857335" cy="299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9" cstate="print"/>
          <a:srcRect t="4176" r="3628" b="6758"/>
          <a:stretch>
            <a:fillRect/>
          </a:stretch>
        </p:blipFill>
        <p:spPr bwMode="auto">
          <a:xfrm>
            <a:off x="6231296" y="3605842"/>
            <a:ext cx="5724915" cy="299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0" cstate="print"/>
          <a:srcRect t="3918" r="4063" b="5984"/>
          <a:stretch>
            <a:fillRect/>
          </a:stretch>
        </p:blipFill>
        <p:spPr bwMode="auto">
          <a:xfrm>
            <a:off x="172528" y="3726612"/>
            <a:ext cx="5865961" cy="288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PA_文本框 59"/>
          <p:cNvSpPr txBox="1"/>
          <p:nvPr>
            <p:custDataLst>
              <p:tags r:id="rId1"/>
            </p:custDataLst>
          </p:nvPr>
        </p:nvSpPr>
        <p:spPr>
          <a:xfrm>
            <a:off x="120770" y="885955"/>
            <a:ext cx="5986732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Академия искусственного интеллекта</a:t>
            </a:r>
          </a:p>
          <a:p>
            <a:pPr algn="ctr" defTabSz="68516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(https://ai-academy.ru/?ysclid=lsen4wtopo123969048);</a:t>
            </a:r>
            <a:endParaRPr lang="en-AU" sz="2000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PA_文本框 59"/>
          <p:cNvSpPr txBox="1"/>
          <p:nvPr>
            <p:custDataLst>
              <p:tags r:id="rId2"/>
            </p:custDataLst>
          </p:nvPr>
        </p:nvSpPr>
        <p:spPr>
          <a:xfrm>
            <a:off x="465825" y="1886620"/>
            <a:ext cx="5218983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Платформа Сириус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(https://edu.sirius.online/ai-navigator/);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PA_文本框 59"/>
          <p:cNvSpPr txBox="1"/>
          <p:nvPr>
            <p:custDataLst>
              <p:tags r:id="rId3"/>
            </p:custDataLst>
          </p:nvPr>
        </p:nvSpPr>
        <p:spPr>
          <a:xfrm>
            <a:off x="414068" y="2895910"/>
            <a:ext cx="5615796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платформа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Stepik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(https://stepik.org/course/88548/promo). </a:t>
            </a:r>
            <a:endParaRPr lang="en-AU" sz="20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PA_任意多边形 16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095911" y="2714193"/>
            <a:ext cx="266259" cy="164602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PA_任意多边形 16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070032" y="1661770"/>
            <a:ext cx="266259" cy="164602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PA_任意多边形 16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061406" y="695612"/>
            <a:ext cx="266259" cy="164602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1" y="0"/>
            <a:ext cx="10230927" cy="6857999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10196423" cy="9883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7"/>
          <p:cNvSpPr txBox="1"/>
          <p:nvPr/>
        </p:nvSpPr>
        <p:spPr>
          <a:xfrm>
            <a:off x="217802" y="836763"/>
            <a:ext cx="9952741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Итак, проведенное исследование показало, что большинство школьников не применяют искусственный интеллект в образовании, имеют слабое представление о нем, но считают необходимым его внедрение при подготовки к школьным урокам и экзаменам.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связи с необходимостью и потребностью развития школьников с помощью ИИ, был разработан буклет-презентация, который включает в себя основную информацию: понятие искусственного интеллекта и его применение в школьном образовании; описание лучших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школьного образования; список обучающих учреждений, осуществляющих обучение курсам искусственного интеллекта для школьников.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Сформированная презентация-буклет позволит узнать школьникам, где можно обучаться и получить больше информации об искусственном интеллекте; создаст платформу для обучения при решении школьных заданий; повысит уровень знаний в сфере- искусственного интеллекта. Новые знания позволят школьникам идти в ногу со временем , а также повысят уровень школьной подготовки по всем предметам.  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льга\Desktop\maxresdefault.jpg"/>
          <p:cNvPicPr/>
          <p:nvPr/>
        </p:nvPicPr>
        <p:blipFill>
          <a:blip r:embed="rId2" cstate="print"/>
          <a:srcRect r="37329"/>
          <a:stretch>
            <a:fillRect/>
          </a:stretch>
        </p:blipFill>
        <p:spPr bwMode="auto">
          <a:xfrm>
            <a:off x="10248181" y="4934310"/>
            <a:ext cx="1943819" cy="18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平行四边形 3"/>
          <p:cNvSpPr/>
          <p:nvPr/>
        </p:nvSpPr>
        <p:spPr>
          <a:xfrm rot="5400000">
            <a:off x="7778151" y="2444151"/>
            <a:ext cx="6858000" cy="1969698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MachineLearn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2110181" y="405441"/>
            <a:ext cx="859366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07" y="1608025"/>
            <a:ext cx="119935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1.Академия искусственного интеллекта для школьников[Электронная версия][Ресурс:  https://ai-academy.ru/students/]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2.В каких областях применяется искусственный интеллект? 11 примеров применения ИИ [Электронная версия][Ресурс: https://dzen.ru/a/ZTajQVM6LSgx8qGt]</a:t>
            </a:r>
          </a:p>
          <a:p>
            <a:r>
              <a:rPr lang="ru-RU" b="1" dirty="0" smtClean="0"/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.Искусственный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 в образовании: Перспективы и примеры использования[Электронная версия][Ресурс: https://media.foxford.ru/articles/neyroseti-v-obrazovanii?ysclid=lseiitxgxw307829416];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.Искусственный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интеллект для школьников [Электронная версия][Ресурс: https://stepik.org/course/88548/promo]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.Нейросети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детей: объясняем максимально просто [Электронная версия][Ресурс: https://habr.com/ru/companies/otus/articles/498898/];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.Навигатор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 искусственному интеллекту[Электронная версия][Ресурс: https://edu.sirius.online/ai-navigator/];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.Онлайн-обучение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будет прежним: как искусственный интеллект изменит российские школы[Электронная версия][Ресурс: https://www.techinsider.ru/technologies/1540166-onlayn-obuchenie-ne-budet-prezhnim-kak-iskusstvennyy-intellekt-izmenit-rossiyskie-shkoly/];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.Применение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ИИ в образовании. [Электронная версия][Ресурс:  https://aicomb.ru/primenenie-ii-v-povsednevnoj-zhizni/primenenie_ii_v_obrazovanii/];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.Чем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различаются слабый, сильный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супер-ИИ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[Электронная версия][Ресурс: https://rb.ru/story/narrow-general-super-ai/]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.NLP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что это такое и как она работает [Электронная версия][Ресурс: https://skillbox.ru/media/code/nlp-chto-eto-takoe-i-kak-ona-rabotaet/ ]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giperprostranstvennyij-ii-mozhet-privesti-k-uluchsheniy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TextBox 33"/>
          <p:cNvSpPr txBox="1"/>
          <p:nvPr/>
        </p:nvSpPr>
        <p:spPr>
          <a:xfrm>
            <a:off x="3378264" y="5891841"/>
            <a:ext cx="859366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2480733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Freeform 4"/>
          <p:cNvSpPr/>
          <p:nvPr/>
        </p:nvSpPr>
        <p:spPr>
          <a:xfrm>
            <a:off x="1161729" y="1769534"/>
            <a:ext cx="3276600" cy="3158066"/>
          </a:xfrm>
          <a:prstGeom prst="ellipse">
            <a:avLst/>
          </a:prstGeom>
          <a:solidFill>
            <a:srgbClr val="00B0F0"/>
          </a:solidFill>
        </p:spPr>
      </p:sp>
      <p:sp>
        <p:nvSpPr>
          <p:cNvPr id="4" name="Freeform 7"/>
          <p:cNvSpPr/>
          <p:nvPr/>
        </p:nvSpPr>
        <p:spPr>
          <a:xfrm rot="16200000">
            <a:off x="460215" y="2339814"/>
            <a:ext cx="4800599" cy="120970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</p:sp>
      <p:sp>
        <p:nvSpPr>
          <p:cNvPr id="5" name="Freeform 7"/>
          <p:cNvSpPr/>
          <p:nvPr/>
        </p:nvSpPr>
        <p:spPr>
          <a:xfrm>
            <a:off x="6405559" y="796736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noFill/>
          </a:ln>
        </p:spPr>
      </p:sp>
      <p:sp>
        <p:nvSpPr>
          <p:cNvPr id="6" name="TextBox 33"/>
          <p:cNvSpPr txBox="1"/>
          <p:nvPr/>
        </p:nvSpPr>
        <p:spPr>
          <a:xfrm>
            <a:off x="3300628" y="181183"/>
            <a:ext cx="85936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4554746" y="948690"/>
            <a:ext cx="7392837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I. Введение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Основная часть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 Понятие искусственного интеллекта и его виды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2.2. Направления искусственного интеллекта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2.3.Применение искусственного интеллекта в различных сферах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2.4.Примеры использования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образовании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2.5. Результаты опроса школьников об искусственном интеллекте в образовании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2.6.Лучшие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школьной учёбы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2.7.Повышение информированности школьников об искусственном интеллекте в образовании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2.8.Обучающие курсы искусственного интеллекта для школьников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III. Заключение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IV. Список литературы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Ольга\Desktop\robot-s-ai.jpg"/>
          <p:cNvPicPr/>
          <p:nvPr/>
        </p:nvPicPr>
        <p:blipFill>
          <a:blip r:embed="rId2" cstate="print"/>
          <a:srcRect r="27251"/>
          <a:stretch>
            <a:fillRect/>
          </a:stretch>
        </p:blipFill>
        <p:spPr bwMode="auto">
          <a:xfrm>
            <a:off x="1224951" y="1802922"/>
            <a:ext cx="3148641" cy="30451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12"/>
          <p:cNvSpPr/>
          <p:nvPr/>
        </p:nvSpPr>
        <p:spPr>
          <a:xfrm>
            <a:off x="214250" y="1061050"/>
            <a:ext cx="11291210" cy="2408292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4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5" name="Freeform 15"/>
          <p:cNvSpPr/>
          <p:nvPr/>
        </p:nvSpPr>
        <p:spPr>
          <a:xfrm>
            <a:off x="403411" y="1216325"/>
            <a:ext cx="11537577" cy="534584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TextBox 33"/>
          <p:cNvSpPr txBox="1"/>
          <p:nvPr/>
        </p:nvSpPr>
        <p:spPr>
          <a:xfrm>
            <a:off x="876603" y="0"/>
            <a:ext cx="1007894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554232" y="1276711"/>
            <a:ext cx="11324341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исследования.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современном мире искусственный интеллект играет все более важную роль в сфере образования. Он не только улучшает качество обучения и повышает профессиональную подготовку педагогов, но также создает новые возможности для обучения и развития учащихся.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 также используется в создании инновационных методов обучения, которые могут быть более интерактивными и привлекательными для учащихся. Виртуальная и дополненная реальность, а также различные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онлайн-платформы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образования с использованием ИИ, открывают новые возможности для обучения и стимулируют учащихся к большей активности и самостоятельности в процессе обучения.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90972" y="3421813"/>
            <a:ext cx="1132434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исследования: изучение использование искусственного интеллекта в школьном образовании.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436337" y="3910642"/>
            <a:ext cx="11324341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479470" y="4298833"/>
            <a:ext cx="11324341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-дать понятие искусственного интеллекта, его видам и направлениям;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-описать применение искусственного интеллекта в различных сферах;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изучить применение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школьном образовании;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-провести опрос старших школьников о знании и применении  искусственного интеллекта в образовательном процессе;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-предложить мероприятия по улучшению информирования школьников об искусственном интеллекте и его применения в школьном образовании.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5"/>
          <p:cNvCxnSpPr/>
          <p:nvPr/>
        </p:nvCxnSpPr>
        <p:spPr>
          <a:xfrm>
            <a:off x="6028729" y="1355011"/>
            <a:ext cx="0" cy="145573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"/>
          <p:cNvCxnSpPr/>
          <p:nvPr/>
        </p:nvCxnSpPr>
        <p:spPr>
          <a:xfrm>
            <a:off x="6043107" y="4207479"/>
            <a:ext cx="0" cy="145573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15"/>
          <p:cNvSpPr/>
          <p:nvPr/>
        </p:nvSpPr>
        <p:spPr>
          <a:xfrm>
            <a:off x="0" y="0"/>
            <a:ext cx="12192000" cy="116456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88189" y="0"/>
            <a:ext cx="116370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Объект, предмет, гипотеза и проблема исследования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67419" y="1601638"/>
            <a:ext cx="527936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искусственный интеллект. 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418052" y="1348596"/>
            <a:ext cx="56416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можно использовать искусственный интеллект для различных образовательных процессов.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328913" y="3398807"/>
            <a:ext cx="586308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недостаточное применение искусственного интеллекта в образовательном процессе школы, связано со слабой информированностью детей школьного возраста.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39947" y="2826587"/>
            <a:ext cx="49515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применение искусственного интеллекта в школьном образовании.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oogle Shape;810;p48"/>
          <p:cNvGrpSpPr/>
          <p:nvPr/>
        </p:nvGrpSpPr>
        <p:grpSpPr>
          <a:xfrm>
            <a:off x="5586774" y="3140014"/>
            <a:ext cx="934795" cy="832263"/>
            <a:chOff x="1926350" y="995225"/>
            <a:chExt cx="428650" cy="356600"/>
          </a:xfrm>
          <a:solidFill>
            <a:schemeClr val="accent5">
              <a:lumMod val="75000"/>
            </a:schemeClr>
          </a:solidFill>
        </p:grpSpPr>
        <p:sp>
          <p:nvSpPr>
            <p:cNvPr id="12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471578" y="4738777"/>
            <a:ext cx="527936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опрос, сравнение, анализ, классификация, обобщение, конкретизация и другие. 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ocr (5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49" y="2907102"/>
            <a:ext cx="2872596" cy="2855343"/>
          </a:xfrm>
          <a:prstGeom prst="ellipse">
            <a:avLst/>
          </a:prstGeom>
          <a:noFill/>
        </p:spPr>
      </p:pic>
      <p:sp>
        <p:nvSpPr>
          <p:cNvPr id="3" name="空心弧 1"/>
          <p:cNvSpPr/>
          <p:nvPr/>
        </p:nvSpPr>
        <p:spPr>
          <a:xfrm rot="5400000">
            <a:off x="-1010676" y="1848831"/>
            <a:ext cx="4325993" cy="4475720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椭圆 11"/>
          <p:cNvSpPr/>
          <p:nvPr/>
        </p:nvSpPr>
        <p:spPr>
          <a:xfrm>
            <a:off x="1891044" y="2008388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081492" y="3776803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2054948" y="5648735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175"/>
          <p:cNvSpPr txBox="1"/>
          <p:nvPr/>
        </p:nvSpPr>
        <p:spPr>
          <a:xfrm>
            <a:off x="0" y="798579"/>
            <a:ext cx="12068355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Искусственный интеллект (англ.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artificial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это способность компьютера обучаться, принимать решения и выполнять действия, свойственные человеческому интеллекту.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9" name="TextBox 175"/>
          <p:cNvSpPr txBox="1"/>
          <p:nvPr/>
        </p:nvSpPr>
        <p:spPr>
          <a:xfrm>
            <a:off x="793630" y="215661"/>
            <a:ext cx="11162582" cy="68381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Понятие искусственного интеллекта и его виды </a:t>
            </a:r>
            <a:endParaRPr lang="en-GB" altLang="zh-CN" sz="36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062377" y="1865380"/>
            <a:ext cx="8997350" cy="160714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Слабый ИИ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AI)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это ИИ узкого назначения, который запрограммирован на выполнение одной задачи, например, мониторинг погоды, игра в шахматы или анализ данных для написания журналистских репортажей.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3531079" y="3622294"/>
            <a:ext cx="8514272" cy="160714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Сильный ИИ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AI)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это ИИ общего назначения, который схож с человеческим интеллектом. Он может успешно выполнять любые умственные задачи, которые под силу людям.</a:t>
            </a:r>
          </a:p>
        </p:txBody>
      </p:sp>
      <p:sp>
        <p:nvSpPr>
          <p:cNvPr id="12" name="TextBox 175"/>
          <p:cNvSpPr txBox="1"/>
          <p:nvPr/>
        </p:nvSpPr>
        <p:spPr>
          <a:xfrm>
            <a:off x="2708695" y="5399335"/>
            <a:ext cx="9351033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Супер-ИИ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Super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AI)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это любой интеллект, который значительно превосходит когнитивные способности человека практически во всех областях.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3" name="Freeform 15"/>
          <p:cNvSpPr/>
          <p:nvPr/>
        </p:nvSpPr>
        <p:spPr>
          <a:xfrm>
            <a:off x="0" y="0"/>
            <a:ext cx="12192000" cy="914399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4" name="TextBox 175"/>
          <p:cNvSpPr txBox="1"/>
          <p:nvPr/>
        </p:nvSpPr>
        <p:spPr>
          <a:xfrm>
            <a:off x="138023" y="0"/>
            <a:ext cx="11746302" cy="74537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искусственного интеллекта и его виды </a:t>
            </a:r>
            <a:endParaRPr lang="en-GB" altLang="zh-CN" sz="4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0" y="6610710"/>
            <a:ext cx="12192000" cy="24729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ai-healthcare-scal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2527" y="189781"/>
            <a:ext cx="11887201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искусственного интеллекта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8408" y="1012965"/>
          <a:ext cx="1187857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552"/>
                <a:gridCol w="2720122"/>
                <a:gridCol w="852289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Нейросети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 математические модели, созданные по подобию нейросетей мозга живых существ. Наиболее популярный подход к созданию ИИ сейчас. Нейросети могут быть полезными инструментами для обучения и получения новых знаний. 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Машинное обучение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статистические методы, позволяющие компьютерам улучшить качество выполняемой задачи с накоплением опыта и дообучения.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Обработка естественного языка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область искусственного интеллекта, задача которой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дать компьютерам возможность понимать и обрабатывать естественный язык.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помощью обработки естественного языка компьютеры учатся вести беседы, отвечать на вопросы, переводить текст на разные языки или генерировать их с нуля.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Когнитивные вычисления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 направление ИИ, задачей которого является обеспечение процесса естественного взаимодействия человека с компьютером, аналогичного взаимодействию между людьми. Конечная цель ИИ и когнитивных вычислений — имитация когнитивных процессов человека компьютером благодаря интерпретации изображений и речи с выдачей соответствующей ответной реакции.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Компьютерное зрение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 научное направление в области искусственного интеллекта, в частности робототехники, и связанные с ним технологии получения изображений объектов реального мира, их обработки, использования полученных данных для решения разного рода прикладных задач без участия (полного или частичного) человека.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инновации презентацию делала\KMO_088734_02859_1_t218_1753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713" y="0"/>
            <a:ext cx="8428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3605842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5" name="Freeform 4"/>
          <p:cNvSpPr/>
          <p:nvPr/>
        </p:nvSpPr>
        <p:spPr>
          <a:xfrm>
            <a:off x="8609163" y="0"/>
            <a:ext cx="3582838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81154" y="0"/>
            <a:ext cx="11887201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искусственного интеллекта в различных сферах</a:t>
            </a:r>
          </a:p>
        </p:txBody>
      </p:sp>
      <p:sp>
        <p:nvSpPr>
          <p:cNvPr id="7" name="Google Shape;968;p48"/>
          <p:cNvSpPr/>
          <p:nvPr/>
        </p:nvSpPr>
        <p:spPr>
          <a:xfrm>
            <a:off x="243169" y="154600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68;p48"/>
          <p:cNvSpPr/>
          <p:nvPr/>
        </p:nvSpPr>
        <p:spPr>
          <a:xfrm>
            <a:off x="243169" y="234825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68;p48"/>
          <p:cNvSpPr/>
          <p:nvPr/>
        </p:nvSpPr>
        <p:spPr>
          <a:xfrm>
            <a:off x="234543" y="32109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68;p48"/>
          <p:cNvSpPr/>
          <p:nvPr/>
        </p:nvSpPr>
        <p:spPr>
          <a:xfrm>
            <a:off x="251796" y="475503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68;p48"/>
          <p:cNvSpPr/>
          <p:nvPr/>
        </p:nvSpPr>
        <p:spPr>
          <a:xfrm>
            <a:off x="260421" y="561767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8711434" y="143961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21101" y="1480868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Медицина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64232" y="2205486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Финансы 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64233" y="2947358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Торговля и электронная коммерция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55605" y="4551871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46979" y="5518030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Промышленность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29622" y="1411856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29622" y="2383765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20995" y="2944483"/>
            <a:ext cx="318027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29622" y="3867510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Игровая индустрия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29622" y="5696309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Кибербезопасность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129622" y="4942934"/>
            <a:ext cx="306237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Робототехника </a:t>
            </a: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Google Shape;968;p48"/>
          <p:cNvSpPr/>
          <p:nvPr/>
        </p:nvSpPr>
        <p:spPr>
          <a:xfrm>
            <a:off x="8725812" y="248053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68;p48"/>
          <p:cNvSpPr/>
          <p:nvPr/>
        </p:nvSpPr>
        <p:spPr>
          <a:xfrm>
            <a:off x="8699931" y="317927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8699931" y="401603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8708559" y="499081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8717185" y="572406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76544990-09d3-47f6-8d33-cdfa6f4371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"/>
            <a:ext cx="12192000" cy="500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школьном образовании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3">
            <a:extLst>
              <a:ext uri="{FF2B5EF4-FFF2-40B4-BE49-F238E27FC236}">
                <a16:creationId xmlns:a16="http://schemas.microsoft.com/office/drawing/2014/main" xmlns="" id="{DB240CFB-DEFB-4D00-8AB1-537862BF16C3}"/>
              </a:ext>
            </a:extLst>
          </p:cNvPr>
          <p:cNvSpPr txBox="1">
            <a:spLocks/>
          </p:cNvSpPr>
          <p:nvPr/>
        </p:nvSpPr>
        <p:spPr>
          <a:xfrm>
            <a:off x="1" y="6659592"/>
            <a:ext cx="12192000" cy="19840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5405" y="667908"/>
          <a:ext cx="11901575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683"/>
                <a:gridCol w="2031692"/>
                <a:gridCol w="1125154"/>
                <a:gridCol w="3504808"/>
                <a:gridCol w="457823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0" i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b="0" i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Примеры</a:t>
                      </a:r>
                      <a:endParaRPr lang="ru-RU" sz="1200" b="0" i="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5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Поддержка в учёбе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Персонализация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обучения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Искусственный интеллект создаёт образовательные программы, адаптированные под уровень знаний и потребности каждого школьника. Так материал лучше усваивается.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Объяснения и подсказки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Помощник может написать дополнительные объяснения, если школьник сталкивается с трудностями в понимании материала, и давать подсказки при выполнении заданий.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времени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Искусственный интеллект может помочь школьнику создать расписание учебных занятий, домашних заданий и других активностей.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навыков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Языковые навыки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Нейросеть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помогает развивать навыки чтения, письма, говорения и слушания через интерактивные задания и диалоги.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2.2.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Математические навыки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Помощник может разработать задачи и упражнения для развития математической грамотности.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2.3.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Творческие навыки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Искусственный интеллект поддерживает интерес школьника к искусству, музыке и другим творческим сферам.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Мотивация и интерес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Игровой подход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Искусственный интеллект может использовать элементы игр для увлекательного и интересного обучения, что позволит поддерживать мотивацию школьника.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3.2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Награды и достижения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Помощник может создать виртуальные награды и призы за достижения и прогресс в обучении.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0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 интеракция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Диалог и общение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Нейросеть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даёт возможность школьнику практиковать диалоги на иностранном языке или обучаться основам вежливости и общения.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4.2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эмоционального интеллекта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помощью ИИ школьник может узнавать и различать эмоции, что важно для социального взаимодействия.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Обратная связь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Помощник на основе ИИ способен анализировать ответы школьника, детально выявлять и объяснять ошибки, что способствует более глубокому пониманию материала.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6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на примерах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Этические и социальные уроки. Искусственный интеллект может служить примером для обучения этическим и социальным нормам.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rgbClr val="365F9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b="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критического мышления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и оценка. </a:t>
                      </a:r>
                      <a:r>
                        <a:rPr lang="ru-RU" sz="1400" b="0" i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Нейросеть</a:t>
                      </a:r>
                      <a:r>
                        <a:rPr lang="ru-RU" sz="1400" b="0" i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помогает школьнику анализировать информацию, проверять факты и развивать критическое мышление.</a:t>
                      </a:r>
                      <a:endParaRPr lang="ru-RU" sz="1400" b="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46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Результаты опроса школьников об искусственном интеллекте в образовании </a:t>
            </a:r>
          </a:p>
        </p:txBody>
      </p:sp>
      <p:grpSp>
        <p:nvGrpSpPr>
          <p:cNvPr id="13" name="Group 10"/>
          <p:cNvGrpSpPr/>
          <p:nvPr/>
        </p:nvGrpSpPr>
        <p:grpSpPr>
          <a:xfrm>
            <a:off x="181154" y="284672"/>
            <a:ext cx="11869947" cy="6392173"/>
            <a:chOff x="0" y="-241102"/>
            <a:chExt cx="10411694" cy="4622602"/>
          </a:xfrm>
        </p:grpSpPr>
        <p:grpSp>
          <p:nvGrpSpPr>
            <p:cNvPr id="1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20" name="Freeform 12"/>
              <p:cNvSpPr/>
              <p:nvPr/>
            </p:nvSpPr>
            <p:spPr>
              <a:xfrm>
                <a:off x="0" y="38633"/>
                <a:ext cx="1769616" cy="420448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18" name="Freeform 15"/>
              <p:cNvSpPr/>
              <p:nvPr/>
            </p:nvSpPr>
            <p:spPr>
              <a:xfrm>
                <a:off x="0" y="0"/>
                <a:ext cx="2006458" cy="805407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19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graphicFrame>
        <p:nvGraphicFramePr>
          <p:cNvPr id="22" name="Диаграмма 21"/>
          <p:cNvGraphicFramePr/>
          <p:nvPr/>
        </p:nvGraphicFramePr>
        <p:xfrm>
          <a:off x="626853" y="1056736"/>
          <a:ext cx="63346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695864" y="3705045"/>
          <a:ext cx="416080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/>
        </p:nvGraphicFramePr>
        <p:xfrm>
          <a:off x="6159260" y="1056736"/>
          <a:ext cx="57595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/>
        </p:nvGraphicFramePr>
        <p:xfrm>
          <a:off x="4301704" y="3709358"/>
          <a:ext cx="3971028" cy="281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7573992" y="3808562"/>
          <a:ext cx="439084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1156</Words>
  <Application>Microsoft Office PowerPoint</Application>
  <PresentationFormat>Произвольный</PresentationFormat>
  <Paragraphs>171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354</cp:revision>
  <dcterms:created xsi:type="dcterms:W3CDTF">2021-06-08T08:56:40Z</dcterms:created>
  <dcterms:modified xsi:type="dcterms:W3CDTF">2024-02-09T19:09:55Z</dcterms:modified>
</cp:coreProperties>
</file>