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1" r:id="rId3"/>
    <p:sldId id="305" r:id="rId4"/>
    <p:sldId id="306" r:id="rId5"/>
    <p:sldId id="294" r:id="rId6"/>
    <p:sldId id="309" r:id="rId7"/>
    <p:sldId id="303" r:id="rId8"/>
    <p:sldId id="311" r:id="rId9"/>
    <p:sldId id="300" r:id="rId10"/>
    <p:sldId id="304" r:id="rId11"/>
    <p:sldId id="308" r:id="rId12"/>
    <p:sldId id="315" r:id="rId13"/>
    <p:sldId id="317" r:id="rId14"/>
    <p:sldId id="318" r:id="rId15"/>
    <p:sldId id="319" r:id="rId16"/>
    <p:sldId id="320" r:id="rId17"/>
    <p:sldId id="322" r:id="rId18"/>
    <p:sldId id="324" r:id="rId19"/>
    <p:sldId id="325" r:id="rId20"/>
    <p:sldId id="26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5A839"/>
    <a:srgbClr val="69B3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72" autoAdjust="0"/>
    <p:restoredTop sz="94660"/>
  </p:normalViewPr>
  <p:slideViewPr>
    <p:cSldViewPr showGuides="1">
      <p:cViewPr varScale="1">
        <p:scale>
          <a:sx n="86" d="100"/>
          <a:sy n="86" d="100"/>
        </p:scale>
        <p:origin x="-586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7890xls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7890xls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7890xlsx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7890xls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7890xls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Знаете ли Вы что такое мыло ручной работы?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Лист1!$F$12</c:f>
              <c:strCache>
                <c:ptCount val="1"/>
                <c:pt idx="0">
                  <c:v>Знаете ли Вы что такое мыло ручной работы?</c:v>
                </c:pt>
              </c:strCache>
            </c:strRef>
          </c:tx>
          <c:explosion val="25"/>
          <c:dPt>
            <c:idx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Лист1!$E$13:$E$14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Лист1!$F$13:$F$14</c:f>
              <c:numCache>
                <c:formatCode>General</c:formatCode>
                <c:ptCount val="2"/>
                <c:pt idx="0">
                  <c:v>73.849999999999994</c:v>
                </c:pt>
                <c:pt idx="1">
                  <c:v>26.150000000000006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1556930439815345"/>
          <c:y val="2.3494835144573411E-2"/>
        </c:manualLayout>
      </c:layout>
      <c:txPr>
        <a:bodyPr/>
        <a:lstStyle/>
        <a:p>
          <a:pPr>
            <a:defRPr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Лист1!$F$36</c:f>
              <c:strCache>
                <c:ptCount val="1"/>
                <c:pt idx="0">
                  <c:v>Пользовались ли Вы когда- либо мылом ручной работы?</c:v>
                </c:pt>
              </c:strCache>
            </c:strRef>
          </c:tx>
          <c:explosion val="25"/>
          <c:dPt>
            <c:idx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Лист1!$E$37:$E$38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Лист1!$F$37:$F$38</c:f>
              <c:numCache>
                <c:formatCode>General</c:formatCode>
                <c:ptCount val="2"/>
                <c:pt idx="0">
                  <c:v>1.54</c:v>
                </c:pt>
                <c:pt idx="1">
                  <c:v>98.460000000000022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Знаете ли Вы что мыло ручной работы можно продавать и покупать на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маркетплейсах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и в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интернет-магазинах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Лист1!$H$54</c:f>
              <c:strCache>
                <c:ptCount val="1"/>
                <c:pt idx="0">
                  <c:v>Знаете ли Вы что мыло ручной работы можно продавать и покупать на маркетплейсах и в интернет-магазинах?</c:v>
                </c:pt>
              </c:strCache>
            </c:strRef>
          </c:tx>
          <c:explosion val="25"/>
          <c:dPt>
            <c:idx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Лист1!$G$55:$G$56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Лист1!$H$55:$H$56</c:f>
              <c:numCache>
                <c:formatCode>General</c:formatCode>
                <c:ptCount val="2"/>
                <c:pt idx="0">
                  <c:v>7.7</c:v>
                </c:pt>
                <c:pt idx="1">
                  <c:v>92.3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Лист1!$H$72</c:f>
              <c:strCache>
                <c:ptCount val="1"/>
                <c:pt idx="0">
                  <c:v>Хотели бы Вы самостоятельно изготовить мыло?</c:v>
                </c:pt>
              </c:strCache>
            </c:strRef>
          </c:tx>
          <c:explosion val="25"/>
          <c:dPt>
            <c:idx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Лист1!$G$73:$G$74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Лист1!$H$73:$H$74</c:f>
              <c:numCache>
                <c:formatCode>General</c:formatCode>
                <c:ptCount val="2"/>
                <c:pt idx="0">
                  <c:v>89.23</c:v>
                </c:pt>
                <c:pt idx="1">
                  <c:v>10.77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Лист1!$H$84</c:f>
              <c:strCache>
                <c:ptCount val="1"/>
                <c:pt idx="0">
                  <c:v>Интересно ли Вам было бы заниматься мыльным бизнесом?</c:v>
                </c:pt>
              </c:strCache>
            </c:strRef>
          </c:tx>
          <c:explosion val="25"/>
          <c:dPt>
            <c:idx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Лист1!$G$85:$G$86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Лист1!$H$85:$H$86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4354F5-061E-4751-ADB5-C1245098B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30140CB-528D-4FA2-916E-D6FAF1F5D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94CB40-CE84-4505-98C1-E244F647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0D72D7-14D8-41ED-9F73-A6CAA443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DB4CD3-AC3D-455F-8AD0-3A478966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767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49" y="594001"/>
            <a:ext cx="64935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949" y="1736324"/>
            <a:ext cx="6525000" cy="85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ADD62E3-6759-4646-858D-375433F62C6C}"/>
              </a:ext>
            </a:extLst>
          </p:cNvPr>
          <p:cNvSpPr/>
          <p:nvPr userDrawn="1"/>
        </p:nvSpPr>
        <p:spPr>
          <a:xfrm flipH="1">
            <a:off x="-1" y="6308998"/>
            <a:ext cx="7423501" cy="549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C2B4DA70-53E7-4B96-A26A-9E85A3ED9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5999" y="594001"/>
            <a:ext cx="4410001" cy="56699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2449" y="2915548"/>
            <a:ext cx="2970897" cy="366794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7">
            <a:extLst>
              <a:ext uri="{FF2B5EF4-FFF2-40B4-BE49-F238E27FC236}">
                <a16:creationId xmlns:a16="http://schemas.microsoft.com/office/drawing/2014/main" xmlns="" id="{545BF82E-0005-4C40-9F7D-EF474BCD32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0448" y="2915547"/>
            <a:ext cx="2970897" cy="366794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71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74" y="363655"/>
            <a:ext cx="7261501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574" y="1407123"/>
            <a:ext cx="7261501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B07EE5E-7454-44BB-974A-F0ECC381C2BF}"/>
              </a:ext>
            </a:extLst>
          </p:cNvPr>
          <p:cNvSpPr/>
          <p:nvPr userDrawn="1"/>
        </p:nvSpPr>
        <p:spPr>
          <a:xfrm flipH="1">
            <a:off x="364496" y="3159001"/>
            <a:ext cx="11860355" cy="33459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951" y="729000"/>
            <a:ext cx="3698551" cy="530669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40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B07EE5E-7454-44BB-974A-F0ECC381C2BF}"/>
              </a:ext>
            </a:extLst>
          </p:cNvPr>
          <p:cNvSpPr/>
          <p:nvPr userDrawn="1"/>
        </p:nvSpPr>
        <p:spPr>
          <a:xfrm flipH="1" flipV="1">
            <a:off x="-2" y="-2"/>
            <a:ext cx="12224851" cy="3429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724" y="440624"/>
            <a:ext cx="3698551" cy="5868376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xmlns="" id="{9160C400-2233-4E4D-A368-4290EA142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9917" y="1584000"/>
            <a:ext cx="7261501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xmlns="" id="{754F3962-98E8-4124-9F3B-E312F367A8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6001" y="3617466"/>
            <a:ext cx="7261501" cy="26915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2077FD-7CCC-4AC8-9F72-74535704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01" y="388935"/>
            <a:ext cx="7275418" cy="119506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12790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B07EE5E-7454-44BB-974A-F0ECC381C2BF}"/>
              </a:ext>
            </a:extLst>
          </p:cNvPr>
          <p:cNvSpPr/>
          <p:nvPr userDrawn="1"/>
        </p:nvSpPr>
        <p:spPr>
          <a:xfrm flipH="1" flipV="1">
            <a:off x="-3" y="-3"/>
            <a:ext cx="12224851" cy="68580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794825C-1044-450A-8E35-14455AD09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3429000"/>
            <a:ext cx="7334250" cy="14843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24C9FB-B954-402C-8866-2914B60C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944000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172901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A10A81-0A01-46FD-9456-91091EC2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27D4AF-8039-495C-B4B2-5396C877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2A9C07-03C4-4149-B862-1805D6B1B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629BFF2-E7E9-4FAC-BC5A-DA7114084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0FD09C2-247D-42B8-BF11-F36209434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19243D8-A585-4CE4-9989-28ADA737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EAFDA43-84DE-4D1F-AA5E-AB0392EE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02F2982-9CAA-4512-BDFF-94150131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9893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84E8EC-8932-4AF4-B988-864471A7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A4DFAC-16FF-4B0E-B86B-58CADA63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102F3C-1400-45C3-8EA7-F4575C77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8DB83A0-BE45-4ADF-9193-0629FFAD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241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2E70F8D-2F26-4EAA-8784-1E19EFDD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AADDB84-A99D-47D1-97C2-F9709887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825D61-F579-44E4-A029-0596DEE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74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FF6834-F3A6-4C1A-8135-09D39EA7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846087-2B1F-4388-813A-63246B293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4A791C3-CB66-41E7-B54D-F792BADA8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F05580-7B66-4198-89DF-761ADB6E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E3AB7C-8F82-45B5-9435-13B817A8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A3ADD2C-5886-485B-9E26-4D0355E7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4532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D75656-7927-4028-8F2C-3703DE8D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8065C3A-58E0-4317-A005-4CDE7A850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88D513E-4780-4865-BEB2-743BEA701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E8BCAA-F398-48DA-AC84-1FC811D5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2F36A85-CC79-449B-B1BF-EB7B2A6C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0FD0E41-62AF-41D9-92E6-BE48FA00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5967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C4AB11-345A-4E71-865B-CBCDC10F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0A9A25D-0929-44E8-A479-BE0C8240D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7D4536-B839-4448-BF71-576542A6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8C6F98-25D8-4470-ABE7-997D0B6C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975E96-6F45-4170-B216-90D34F88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332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44305F-A270-4B1C-BC95-5F01BF4B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0FD152-1D31-4AF5-A5BB-9AC0A6B40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0B6885-F39F-4CD2-865A-7050F37D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AD83C4-44A5-4F17-8830-28B5DCDA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136DAC-401F-47C4-B621-8F134E40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6648354-3FFC-45FA-8EF2-ED7FF88A7546}"/>
              </a:ext>
            </a:extLst>
          </p:cNvPr>
          <p:cNvSpPr/>
          <p:nvPr userDrawn="1"/>
        </p:nvSpPr>
        <p:spPr>
          <a:xfrm>
            <a:off x="4836000" y="6361400"/>
            <a:ext cx="7356000" cy="53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DA2A526-49D8-416B-9145-AF48A1F30566}"/>
              </a:ext>
            </a:extLst>
          </p:cNvPr>
          <p:cNvSpPr/>
          <p:nvPr userDrawn="1"/>
        </p:nvSpPr>
        <p:spPr>
          <a:xfrm>
            <a:off x="0" y="1740188"/>
            <a:ext cx="606000" cy="51538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353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BCA50B9-9C7F-4C4F-85C2-77A38E55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8FCB700-ADCA-4646-9A1E-F2810ED72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3EAC93-BC73-4FB2-AEF7-E1F44D1C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0A4377-AC2C-4FCA-8797-73433F10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11EFFA-DB57-41B0-818A-0284AD9B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31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192617-97CC-475C-B168-B16A7D70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F28333-4562-4FDC-BDD0-0F64FE79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4CC2F4-1F0A-426C-A49D-3DC308A7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D42F8B-0000-43CA-AD35-C72F35F0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A0C6EA-71BE-4CC4-93D4-9C47C5BB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052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A8B5B-9D14-4205-88AD-32FB8624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F0A718-E508-46B3-A23F-2BECEAF91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93AD259-07E6-47C0-8F69-7CF725200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F19AD5-182D-4646-A6F0-D4B32C44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5D8F99-B7C1-4A24-A260-33A24092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B9F35D-F5AD-4D2B-A81C-B7A09821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635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75B666-56EB-4BC3-A2DA-3F26BD5CBF9B}"/>
              </a:ext>
            </a:extLst>
          </p:cNvPr>
          <p:cNvSpPr/>
          <p:nvPr userDrawn="1"/>
        </p:nvSpPr>
        <p:spPr>
          <a:xfrm>
            <a:off x="2091000" y="447750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1021555"/>
            <a:ext cx="3420000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3E73841-EE02-4C80-87BF-07D6556EAF56}"/>
              </a:ext>
            </a:extLst>
          </p:cNvPr>
          <p:cNvSpPr/>
          <p:nvPr userDrawn="1"/>
        </p:nvSpPr>
        <p:spPr>
          <a:xfrm>
            <a:off x="3862862" y="1172162"/>
            <a:ext cx="652675" cy="4320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55A83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000" y="1578587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0" y="3330574"/>
            <a:ext cx="6525000" cy="1325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14479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75B666-56EB-4BC3-A2DA-3F26BD5CBF9B}"/>
              </a:ext>
            </a:extLst>
          </p:cNvPr>
          <p:cNvSpPr/>
          <p:nvPr userDrawn="1"/>
        </p:nvSpPr>
        <p:spPr>
          <a:xfrm>
            <a:off x="381000" y="447748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1000" y="1021554"/>
            <a:ext cx="4098388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97" y="1008954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747" y="2574000"/>
            <a:ext cx="6525000" cy="326244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38562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2" y="3654002"/>
            <a:ext cx="6525000" cy="26099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09007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75B666-56EB-4BC3-A2DA-3F26BD5CBF9B}"/>
              </a:ext>
            </a:extLst>
          </p:cNvPr>
          <p:cNvSpPr/>
          <p:nvPr userDrawn="1"/>
        </p:nvSpPr>
        <p:spPr>
          <a:xfrm flipH="1">
            <a:off x="0" y="0"/>
            <a:ext cx="2091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369001"/>
            <a:ext cx="4050000" cy="6165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0" y="864000"/>
            <a:ext cx="6918150" cy="526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1189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6000" y="594000"/>
            <a:ext cx="4140000" cy="5714999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6001" y="4079565"/>
            <a:ext cx="4140000" cy="25444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73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2E7C2B-DBC7-4DC6-BE48-6CC4179A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BE3A49-B78D-4DA9-AA76-4064F8586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A73D2E-8E5D-411B-B766-5E9DD0B12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3ADA9-3231-4B22-B735-3A52651D148F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5E8B24-9FAC-4BFA-951E-DFC439BE9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AB0821-98F4-4674-8A81-508395B9B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2"/>
            <a:extLst>
              <a:ext uri="{FF2B5EF4-FFF2-40B4-BE49-F238E27FC236}">
                <a16:creationId xmlns:a16="http://schemas.microsoft.com/office/drawing/2014/main" xmlns="" id="{04EFABF7-9814-4A5F-B176-1A217D8D1B7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62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8" r:id="rId10"/>
    <p:sldLayoutId id="2147483665" r:id="rId11"/>
    <p:sldLayoutId id="2147483666" r:id="rId12"/>
    <p:sldLayoutId id="2147483667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16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slideLayout" Target="../slideLayouts/slideLayout16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2398" y="428604"/>
            <a:ext cx="9501254" cy="10001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МУНИЦИПАЛЬНОЕ АВТОНОМНОЕ ОБРАЗОВАТЕЛЬНОЕ УЧРЕЖДЕНИЕ МУНИЦИПАЛЬНОГО ОБРАЗОВАНИЯ ГОРОД КРАСНОДАР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МАОУ ГИМНАЗИЯ № 25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5472" y="2928934"/>
            <a:ext cx="5643602" cy="17859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36" y="2714620"/>
            <a:ext cx="35864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18E4268-1EF2-4931-842D-CEAD587B1778}"/>
              </a:ext>
            </a:extLst>
          </p:cNvPr>
          <p:cNvSpPr txBox="1">
            <a:spLocks/>
          </p:cNvSpPr>
          <p:nvPr/>
        </p:nvSpPr>
        <p:spPr>
          <a:xfrm>
            <a:off x="738150" y="1214422"/>
            <a:ext cx="7072362" cy="1975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Конкурс исследовательских работ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Творческий проект на тему: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«Мыло ручной работы»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400" dirty="0" smtClean="0"/>
          </a:p>
          <a:p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918E4268-1EF2-4931-842D-CEAD587B1778}"/>
              </a:ext>
            </a:extLst>
          </p:cNvPr>
          <p:cNvSpPr txBox="1">
            <a:spLocks/>
          </p:cNvSpPr>
          <p:nvPr/>
        </p:nvSpPr>
        <p:spPr>
          <a:xfrm>
            <a:off x="1452530" y="2928934"/>
            <a:ext cx="7072362" cy="1975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ученица 9Б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класса___________________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Проверил:___________________________________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_______________________________________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666976" y="6357934"/>
            <a:ext cx="65250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2024 год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Рисунок 11" descr="C:\Users\Ольга\Desktop\65603362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40" y="4214818"/>
            <a:ext cx="1928826" cy="107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274e56377283ea5b953ccff4f16bb729.jpeg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8076" r="18076"/>
          <a:stretch>
            <a:fillRect/>
          </a:stretch>
        </p:blipFill>
        <p:spPr/>
      </p:pic>
      <p:sp>
        <p:nvSpPr>
          <p:cNvPr id="20" name="平行四边形 3"/>
          <p:cNvSpPr/>
          <p:nvPr/>
        </p:nvSpPr>
        <p:spPr>
          <a:xfrm rot="5400000">
            <a:off x="7524760" y="1357298"/>
            <a:ext cx="4857784" cy="4143404"/>
          </a:xfrm>
          <a:prstGeom prst="rect">
            <a:avLst/>
          </a:prstGeom>
          <a:solidFill>
            <a:srgbClr val="55A839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scale_1200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0"/>
            <a:ext cx="9525000" cy="6858000"/>
          </a:xfrm>
          <a:prstGeom prst="rect">
            <a:avLst/>
          </a:prstGeom>
          <a:noFill/>
        </p:spPr>
      </p:pic>
      <p:sp>
        <p:nvSpPr>
          <p:cNvPr id="3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55A839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9522" y="0"/>
            <a:ext cx="11644394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Опрос школьников на тему знаний и умений производства мыла ручной работы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95208" y="857232"/>
          <a:ext cx="607223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3500438"/>
          <a:ext cx="4667240" cy="324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6238876" y="785794"/>
          <a:ext cx="578644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381356" y="3357562"/>
          <a:ext cx="5000628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7096132" y="3571876"/>
          <a:ext cx="5095868" cy="310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22" y="285728"/>
            <a:ext cx="11644394" cy="4286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изготовления мыла ручной работы на мыльной основе: ингредиенты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452530" y="1142984"/>
            <a:ext cx="2357454" cy="35719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Мыльная основа;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1166778" y="2214554"/>
            <a:ext cx="3071834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Разделочная доска или лист картона;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66712" y="3429000"/>
            <a:ext cx="642942" cy="642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66712" y="4429132"/>
            <a:ext cx="642942" cy="642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6712" y="5429264"/>
            <a:ext cx="642942" cy="642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82282.750x0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8185" r="18185"/>
          <a:stretch>
            <a:fillRect/>
          </a:stretch>
        </p:blipFill>
        <p:spPr/>
      </p:pic>
      <p:sp>
        <p:nvSpPr>
          <p:cNvPr id="14" name="平行四边形 3"/>
          <p:cNvSpPr/>
          <p:nvPr/>
        </p:nvSpPr>
        <p:spPr>
          <a:xfrm rot="5400000">
            <a:off x="7310446" y="1500174"/>
            <a:ext cx="5357850" cy="3786214"/>
          </a:xfrm>
          <a:prstGeom prst="rect">
            <a:avLst/>
          </a:prstGeom>
          <a:solidFill>
            <a:srgbClr val="55A839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6712" y="1214422"/>
            <a:ext cx="642942" cy="64294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66712" y="2285992"/>
            <a:ext cx="642942" cy="64294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095736" y="1214422"/>
            <a:ext cx="642942" cy="64294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95736" y="2285992"/>
            <a:ext cx="642942" cy="64294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95736" y="3429000"/>
            <a:ext cx="642942" cy="642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095736" y="4500570"/>
            <a:ext cx="642942" cy="642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095736" y="5500702"/>
            <a:ext cx="642942" cy="642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екст 2"/>
          <p:cNvSpPr txBox="1">
            <a:spLocks/>
          </p:cNvSpPr>
          <p:nvPr/>
        </p:nvSpPr>
        <p:spPr>
          <a:xfrm>
            <a:off x="1238216" y="3643314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Нож;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Текст 2"/>
          <p:cNvSpPr txBox="1">
            <a:spLocks/>
          </p:cNvSpPr>
          <p:nvPr/>
        </p:nvSpPr>
        <p:spPr>
          <a:xfrm>
            <a:off x="4667240" y="1071546"/>
            <a:ext cx="3429024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Специальные красители и отдушки;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4738678" y="2285992"/>
            <a:ext cx="3286148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Ароматические масла или сухие травы; 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Текст 2"/>
          <p:cNvSpPr txBox="1">
            <a:spLocks/>
          </p:cNvSpPr>
          <p:nvPr/>
        </p:nvSpPr>
        <p:spPr>
          <a:xfrm>
            <a:off x="4595802" y="3500438"/>
            <a:ext cx="3500462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Весы(не обязательно) и формочки;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4952992" y="4500570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Пищевая пленка и ножницы; 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Текст 2"/>
          <p:cNvSpPr txBox="1">
            <a:spLocks/>
          </p:cNvSpPr>
          <p:nvPr/>
        </p:nvSpPr>
        <p:spPr>
          <a:xfrm>
            <a:off x="5024430" y="5572140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Микроволновая печь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Текст 2"/>
          <p:cNvSpPr txBox="1">
            <a:spLocks/>
          </p:cNvSpPr>
          <p:nvPr/>
        </p:nvSpPr>
        <p:spPr>
          <a:xfrm>
            <a:off x="1309654" y="4143380"/>
            <a:ext cx="3000396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Бумажный 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одноразовый стаканчик;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Текст 2"/>
          <p:cNvSpPr txBox="1">
            <a:spLocks/>
          </p:cNvSpPr>
          <p:nvPr/>
        </p:nvSpPr>
        <p:spPr>
          <a:xfrm>
            <a:off x="1309654" y="5572140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Деревянная палочка;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Google Shape;968;p48"/>
          <p:cNvSpPr/>
          <p:nvPr/>
        </p:nvSpPr>
        <p:spPr>
          <a:xfrm>
            <a:off x="809588" y="135729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968;p48"/>
          <p:cNvSpPr/>
          <p:nvPr/>
        </p:nvSpPr>
        <p:spPr>
          <a:xfrm>
            <a:off x="809588" y="242886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968;p48"/>
          <p:cNvSpPr/>
          <p:nvPr/>
        </p:nvSpPr>
        <p:spPr>
          <a:xfrm>
            <a:off x="4238612" y="135729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968;p48"/>
          <p:cNvSpPr/>
          <p:nvPr/>
        </p:nvSpPr>
        <p:spPr>
          <a:xfrm>
            <a:off x="4238612" y="242886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968;p48"/>
          <p:cNvSpPr/>
          <p:nvPr/>
        </p:nvSpPr>
        <p:spPr>
          <a:xfrm>
            <a:off x="809588" y="357187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968;p48"/>
          <p:cNvSpPr/>
          <p:nvPr/>
        </p:nvSpPr>
        <p:spPr>
          <a:xfrm>
            <a:off x="809588" y="457200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968;p48"/>
          <p:cNvSpPr/>
          <p:nvPr/>
        </p:nvSpPr>
        <p:spPr>
          <a:xfrm>
            <a:off x="809588" y="557214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968;p48"/>
          <p:cNvSpPr/>
          <p:nvPr/>
        </p:nvSpPr>
        <p:spPr>
          <a:xfrm>
            <a:off x="4238612" y="357187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968;p48"/>
          <p:cNvSpPr/>
          <p:nvPr/>
        </p:nvSpPr>
        <p:spPr>
          <a:xfrm>
            <a:off x="4238612" y="464344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968;p48"/>
          <p:cNvSpPr/>
          <p:nvPr/>
        </p:nvSpPr>
        <p:spPr>
          <a:xfrm>
            <a:off x="4238612" y="564357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0" y="0"/>
            <a:ext cx="12192000" cy="52149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309522" y="5500702"/>
            <a:ext cx="8286808" cy="48486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Технология изготовления мыла ручной работы на мыльной основе: пошаговая инструкция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PA_矩形 24"/>
          <p:cNvSpPr/>
          <p:nvPr>
            <p:custDataLst>
              <p:tags r:id="rId1"/>
            </p:custDataLst>
          </p:nvPr>
        </p:nvSpPr>
        <p:spPr>
          <a:xfrm>
            <a:off x="974315" y="2841187"/>
            <a:ext cx="997946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en-US" sz="1000">
              <a:solidFill>
                <a:srgbClr val="FFFFFF"/>
              </a:solidFill>
            </a:endParaRPr>
          </a:p>
        </p:txBody>
      </p:sp>
      <p:cxnSp>
        <p:nvCxnSpPr>
          <p:cNvPr id="10" name="PA_直接连接符 17"/>
          <p:cNvCxnSpPr/>
          <p:nvPr>
            <p:custDataLst>
              <p:tags r:id="rId2"/>
            </p:custDataLst>
          </p:nvPr>
        </p:nvCxnSpPr>
        <p:spPr>
          <a:xfrm>
            <a:off x="974314" y="2254656"/>
            <a:ext cx="0" cy="5600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7"/>
          <p:cNvCxnSpPr/>
          <p:nvPr>
            <p:custDataLst>
              <p:tags r:id="rId3"/>
            </p:custDataLst>
          </p:nvPr>
        </p:nvCxnSpPr>
        <p:spPr>
          <a:xfrm>
            <a:off x="3524232" y="2857496"/>
            <a:ext cx="0" cy="5600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_直接连接符 17"/>
          <p:cNvCxnSpPr/>
          <p:nvPr>
            <p:custDataLst>
              <p:tags r:id="rId4"/>
            </p:custDataLst>
          </p:nvPr>
        </p:nvCxnSpPr>
        <p:spPr>
          <a:xfrm>
            <a:off x="5953124" y="2285992"/>
            <a:ext cx="0" cy="5600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_直接连接符 17"/>
          <p:cNvCxnSpPr/>
          <p:nvPr>
            <p:custDataLst>
              <p:tags r:id="rId5"/>
            </p:custDataLst>
          </p:nvPr>
        </p:nvCxnSpPr>
        <p:spPr>
          <a:xfrm>
            <a:off x="8167702" y="2857496"/>
            <a:ext cx="0" cy="5600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A_直接连接符 17"/>
          <p:cNvCxnSpPr/>
          <p:nvPr>
            <p:custDataLst>
              <p:tags r:id="rId6"/>
            </p:custDataLst>
          </p:nvPr>
        </p:nvCxnSpPr>
        <p:spPr>
          <a:xfrm>
            <a:off x="10382280" y="2285992"/>
            <a:ext cx="0" cy="5600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_椭圆 27"/>
          <p:cNvSpPr/>
          <p:nvPr>
            <p:custDataLst>
              <p:tags r:id="rId7"/>
            </p:custDataLst>
          </p:nvPr>
        </p:nvSpPr>
        <p:spPr>
          <a:xfrm>
            <a:off x="5667372" y="1928802"/>
            <a:ext cx="590150" cy="59015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A_椭圆 27"/>
          <p:cNvSpPr/>
          <p:nvPr>
            <p:custDataLst>
              <p:tags r:id="rId8"/>
            </p:custDataLst>
          </p:nvPr>
        </p:nvSpPr>
        <p:spPr>
          <a:xfrm>
            <a:off x="3167042" y="3214686"/>
            <a:ext cx="590150" cy="59015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A_椭圆 27"/>
          <p:cNvSpPr/>
          <p:nvPr>
            <p:custDataLst>
              <p:tags r:id="rId9"/>
            </p:custDataLst>
          </p:nvPr>
        </p:nvSpPr>
        <p:spPr>
          <a:xfrm>
            <a:off x="666712" y="1785926"/>
            <a:ext cx="590150" cy="59015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A_椭圆 27"/>
          <p:cNvSpPr/>
          <p:nvPr>
            <p:custDataLst>
              <p:tags r:id="rId10"/>
            </p:custDataLst>
          </p:nvPr>
        </p:nvSpPr>
        <p:spPr>
          <a:xfrm>
            <a:off x="7881950" y="3286124"/>
            <a:ext cx="590150" cy="59015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A_椭圆 27"/>
          <p:cNvSpPr/>
          <p:nvPr>
            <p:custDataLst>
              <p:tags r:id="rId11"/>
            </p:custDataLst>
          </p:nvPr>
        </p:nvSpPr>
        <p:spPr>
          <a:xfrm>
            <a:off x="10096528" y="1785926"/>
            <a:ext cx="590150" cy="59015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PA_文本框 55"/>
          <p:cNvSpPr txBox="1"/>
          <p:nvPr>
            <p:custDataLst>
              <p:tags r:id="rId12"/>
            </p:custDataLst>
          </p:nvPr>
        </p:nvSpPr>
        <p:spPr>
          <a:xfrm>
            <a:off x="0" y="428604"/>
            <a:ext cx="3309918" cy="120802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Необходимо нарезать мыльную основу небольшими кусочками 1,5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1,5 см и сложить в стаканчик, примерно 100 г.</a:t>
            </a:r>
          </a:p>
          <a:p>
            <a:pPr algn="ctr" defTabSz="685165"/>
            <a:endParaRPr lang="en-AU" sz="1000" b="1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PA_文本框 55"/>
          <p:cNvSpPr txBox="1"/>
          <p:nvPr>
            <p:custDataLst>
              <p:tags r:id="rId13"/>
            </p:custDataLst>
          </p:nvPr>
        </p:nvSpPr>
        <p:spPr>
          <a:xfrm>
            <a:off x="95208" y="3929066"/>
            <a:ext cx="6000792" cy="120802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Поставить стаканчик в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микроволноую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печь и растворить основу до жидкого состояния. При этом важно чтобы она не закипела, но растворились все до последнего кусочка. Можно периодически доставать стаканчик и помешивать основу палочкой. </a:t>
            </a:r>
          </a:p>
          <a:p>
            <a:pPr algn="ctr" defTabSz="685165"/>
            <a:endParaRPr lang="en-AU" sz="1000" b="1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PA_文本框 55"/>
          <p:cNvSpPr txBox="1"/>
          <p:nvPr>
            <p:custDataLst>
              <p:tags r:id="rId14"/>
            </p:custDataLst>
          </p:nvPr>
        </p:nvSpPr>
        <p:spPr>
          <a:xfrm>
            <a:off x="3381356" y="142852"/>
            <a:ext cx="4929222" cy="179279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только основа растворилась, необходимо добавить в нее несколько капель желаемого цвета, регулируя интенсивность на глаз, и 6-9 капель отдушки. Работать нужно быстро, чтобы основа не застыла. Но вместе с тем отдушку добавляют только после красителя, чтобы масса чуть остыла, но не начала застывать. </a:t>
            </a:r>
            <a:endParaRPr lang="en-AU" sz="1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3" name="PA_文本框 55"/>
          <p:cNvSpPr txBox="1"/>
          <p:nvPr>
            <p:custDataLst>
              <p:tags r:id="rId15"/>
            </p:custDataLst>
          </p:nvPr>
        </p:nvSpPr>
        <p:spPr>
          <a:xfrm>
            <a:off x="6024562" y="3857628"/>
            <a:ext cx="6072230" cy="145424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Необходимо вылить подготовленную массу в формочку и отставить в сторону, чтобы остыла. При этом форма не обязательно должна быть силиконовой, хотя это наиболее удобный вариант. Можно в холодильник поставить мыло для застывания, но такое мыло теряет в качестве.</a:t>
            </a:r>
          </a:p>
          <a:p>
            <a:pPr algn="ctr" defTabSz="685165"/>
            <a:endParaRPr lang="en-AU" sz="1000" b="1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PA_文本框 55"/>
          <p:cNvSpPr txBox="1"/>
          <p:nvPr>
            <p:custDataLst>
              <p:tags r:id="rId16"/>
            </p:custDataLst>
          </p:nvPr>
        </p:nvSpPr>
        <p:spPr>
          <a:xfrm>
            <a:off x="8310578" y="142852"/>
            <a:ext cx="3881422" cy="194668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только мыло застыло, необходимо аккуратно тянуть в разные стороны края силиконовой формы, вынуть его и обернуть в пищевую пленку. Если мыло не обернуть в пищевую пленку , оно будет плохо мылиться. На следующий день готовое мыло уже можно использовать.</a:t>
            </a:r>
          </a:p>
          <a:p>
            <a:pPr algn="ctr" defTabSz="685165"/>
            <a:endParaRPr lang="en-AU" sz="1000" b="1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Рисунок 24" descr="C:\Users\Ольга\Desktop\ocr.jpeg"/>
          <p:cNvPicPr/>
          <p:nvPr/>
        </p:nvPicPr>
        <p:blipFill>
          <a:blip r:embed="rId18"/>
          <a:srcRect t="13144" b="12611"/>
          <a:stretch>
            <a:fillRect/>
          </a:stretch>
        </p:blipFill>
        <p:spPr bwMode="auto">
          <a:xfrm>
            <a:off x="9882214" y="5309240"/>
            <a:ext cx="2071702" cy="154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椭圆 11"/>
          <p:cNvSpPr/>
          <p:nvPr/>
        </p:nvSpPr>
        <p:spPr>
          <a:xfrm>
            <a:off x="738150" y="1857364"/>
            <a:ext cx="453500" cy="453500"/>
          </a:xfrm>
          <a:prstGeom prst="ellipse">
            <a:avLst/>
          </a:prstGeom>
          <a:noFill/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椭圆 11"/>
          <p:cNvSpPr/>
          <p:nvPr/>
        </p:nvSpPr>
        <p:spPr>
          <a:xfrm>
            <a:off x="3238480" y="3286124"/>
            <a:ext cx="453500" cy="453500"/>
          </a:xfrm>
          <a:prstGeom prst="ellipse">
            <a:avLst/>
          </a:prstGeom>
          <a:noFill/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" name="椭圆 11"/>
          <p:cNvSpPr/>
          <p:nvPr/>
        </p:nvSpPr>
        <p:spPr>
          <a:xfrm>
            <a:off x="5738810" y="2000240"/>
            <a:ext cx="453500" cy="453500"/>
          </a:xfrm>
          <a:prstGeom prst="ellipse">
            <a:avLst/>
          </a:prstGeom>
          <a:noFill/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" name="椭圆 11"/>
          <p:cNvSpPr/>
          <p:nvPr/>
        </p:nvSpPr>
        <p:spPr>
          <a:xfrm>
            <a:off x="7953388" y="3357562"/>
            <a:ext cx="453500" cy="453500"/>
          </a:xfrm>
          <a:prstGeom prst="ellipse">
            <a:avLst/>
          </a:prstGeom>
          <a:noFill/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2" name="椭圆 11"/>
          <p:cNvSpPr/>
          <p:nvPr/>
        </p:nvSpPr>
        <p:spPr>
          <a:xfrm>
            <a:off x="10167966" y="1857364"/>
            <a:ext cx="453500" cy="453500"/>
          </a:xfrm>
          <a:prstGeom prst="ellipse">
            <a:avLst/>
          </a:prstGeom>
          <a:noFill/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平行四边形 3"/>
          <p:cNvSpPr/>
          <p:nvPr/>
        </p:nvSpPr>
        <p:spPr>
          <a:xfrm rot="5400000">
            <a:off x="5274475" y="-59525"/>
            <a:ext cx="1643050" cy="12192000"/>
          </a:xfrm>
          <a:prstGeom prst="rect">
            <a:avLst/>
          </a:prstGeom>
          <a:solidFill>
            <a:srgbClr val="55A839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9928ce687bb14880bb8720709ke--kosmetika-ruchnoj-raboty-mylo-s-travami-dary-prirody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973" r="7973"/>
          <a:stretch>
            <a:fillRect/>
          </a:stretch>
        </p:blipFill>
        <p:spPr/>
      </p:pic>
      <p:sp>
        <p:nvSpPr>
          <p:cNvPr id="7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55A839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4381488" y="0"/>
            <a:ext cx="7500990" cy="11950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Полезные и ароматные добавки к домашнему мылу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4167174" y="3357562"/>
            <a:ext cx="8024826" cy="1195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1600" dirty="0" smtClean="0"/>
              <a:t> </a:t>
            </a: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Кроме того, что мыльную основу можно подкрасить в приятный  цвет и добавить в нее понравившийся запах, более полезной ее могут сделать натуральные масла. Существует целая шкала смешивания масел, но для новичка будет достаточно изучить качества всего нескольких и приобрести, как минимум, одно.</a:t>
            </a:r>
          </a:p>
          <a:p>
            <a:pPr>
              <a:lnSpc>
                <a:spcPct val="120000"/>
              </a:lnSpc>
            </a:pP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одну заготовку необходимо добавлять не более 6 капель, иначе мыло может просто не застыть. Для усиления запаха аромат масла можно дублировать отдушкой.</a:t>
            </a:r>
          </a:p>
          <a:p>
            <a:pPr>
              <a:lnSpc>
                <a:spcPct val="12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Самыми распространенными в мыловарении маслами являются персиковое, масло виноградной косточки, мандариновое. Но начать можно с оливкового – оно всегда есть на кухне.</a:t>
            </a:r>
          </a:p>
          <a:p>
            <a:pPr>
              <a:lnSpc>
                <a:spcPct val="12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Еще более интересным получается мыло своими руками, приготовленное с травами. Тут уж не обязательно применение красителей и совсем не нужны искусственные запахи. Достаточно купить в аптеке высушенные травы и положить их в растопленную основу. Если хочется легкого эффекта – немного, всего щепотку, если хочется получить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скрабирующий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эффект – побольше, но не более 2-х чайных ложек на 100 г.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84" y="142852"/>
            <a:ext cx="5929354" cy="855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Популярные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маркетплейсы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продажи мыла ручной работы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t="4276" r="2806" b="5923"/>
          <a:stretch>
            <a:fillRect/>
          </a:stretch>
        </p:blipFill>
        <p:spPr bwMode="auto">
          <a:xfrm>
            <a:off x="6238876" y="214290"/>
            <a:ext cx="5773144" cy="3000396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3" cstate="print"/>
          <a:srcRect t="4276" r="2806" b="3784"/>
          <a:stretch>
            <a:fillRect/>
          </a:stretch>
        </p:blipFill>
        <p:spPr bwMode="auto">
          <a:xfrm>
            <a:off x="6252210" y="3500438"/>
            <a:ext cx="5773144" cy="3071834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4" cstate="print"/>
          <a:srcRect t="4276" r="2734" b="5922"/>
          <a:stretch>
            <a:fillRect/>
          </a:stretch>
        </p:blipFill>
        <p:spPr bwMode="auto">
          <a:xfrm>
            <a:off x="166646" y="3500438"/>
            <a:ext cx="5929354" cy="3000396"/>
          </a:xfrm>
          <a:prstGeom prst="rect">
            <a:avLst/>
          </a:prstGeom>
          <a:noFill/>
        </p:spPr>
      </p:pic>
      <p:sp>
        <p:nvSpPr>
          <p:cNvPr id="11" name="Google Shape;968;p48"/>
          <p:cNvSpPr/>
          <p:nvPr/>
        </p:nvSpPr>
        <p:spPr>
          <a:xfrm>
            <a:off x="595274" y="142873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968;p48"/>
          <p:cNvSpPr/>
          <p:nvPr/>
        </p:nvSpPr>
        <p:spPr>
          <a:xfrm>
            <a:off x="595274" y="221455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68;p48"/>
          <p:cNvSpPr/>
          <p:nvPr/>
        </p:nvSpPr>
        <p:spPr>
          <a:xfrm>
            <a:off x="595274" y="307181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1095340" y="1428736"/>
            <a:ext cx="4143404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Wildberries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1166778" y="2143116"/>
            <a:ext cx="4143404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Ozon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b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1095340" y="2928934"/>
            <a:ext cx="3929090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Яндекс.Маркет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b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vitrina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1422" y="2000240"/>
            <a:ext cx="2143140" cy="138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Ольга\Desktop\e42316ca-b0d5-44da-84e7-245035f8231b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48" y="1928802"/>
            <a:ext cx="1143008" cy="9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Ольга\Desktop\ocr (1).jpeg"/>
          <p:cNvPicPr/>
          <p:nvPr/>
        </p:nvPicPr>
        <p:blipFill>
          <a:blip r:embed="rId7" cstate="print"/>
          <a:srcRect l="1909" t="10850" r="2937" b="10557"/>
          <a:stretch>
            <a:fillRect/>
          </a:stretch>
        </p:blipFill>
        <p:spPr bwMode="auto">
          <a:xfrm>
            <a:off x="4595802" y="1071546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0960" y="214290"/>
            <a:ext cx="7215238" cy="855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Спрос на мыло ручной работы на рынке электронной коммерции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8239140" y="642918"/>
            <a:ext cx="3286148" cy="211419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Активнее всего мыло ручной работы покупают в праздники, особенно перед 8 Марта по запросу «мыло ручной работы на 8 марта» - средняя стоимость мыла по такому запросу почти на 100 рублей выше.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Пользуются спросом даже вне праздников букеты из мыла . Запросов по ним на четверть меньше, зато конверсия выше в 1,5 раза, а цена - в 2,5. Наборы мыла можно продавать по цене выше средней стоимости, даже если оно предназначено для повседневного использования.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s://cdn1.ozone.ru/s3/seller-promo-events/uploads/Frame_1336585742_3_1_877f20253f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36" y="1285860"/>
            <a:ext cx="7286676" cy="4895605"/>
          </a:xfrm>
          <a:prstGeom prst="rect">
            <a:avLst/>
          </a:prstGeom>
          <a:noFill/>
          <a:ln w="57150">
            <a:solidFill>
              <a:srgbClr val="55A839"/>
            </a:solidFill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52398" y="6215082"/>
            <a:ext cx="7572428" cy="48486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Источник: Что можно сделать своими руками для продажи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маркетплейсах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[Электронная версия][ Ресурс: https://seller.ozon.ru/media/brand/chto-mozhno-sdelat-svoimi-rukami-dlya-prodazhi-na-marketplejsah/]</a:t>
            </a:r>
          </a:p>
          <a:p>
            <a:pPr lvl="0" algn="ctr">
              <a:spcBef>
                <a:spcPct val="0"/>
              </a:spcBef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0" y="0"/>
            <a:ext cx="12192000" cy="15716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0" y="6500834"/>
            <a:ext cx="12192000" cy="3571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52398" y="142852"/>
            <a:ext cx="1143008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ru-RU" sz="1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Нормативно-правовое регулирование предпринимательской деятельности с 14 лет  и сертификация мыла ручной работы </a:t>
            </a:r>
            <a:endParaRPr kumimoji="0" lang="ru-RU" sz="1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952464" y="1643050"/>
            <a:ext cx="3357586" cy="765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F43594E-EA7A-4F97-BCA1-401A9417ED2B}"/>
              </a:ext>
            </a:extLst>
          </p:cNvPr>
          <p:cNvSpPr/>
          <p:nvPr/>
        </p:nvSpPr>
        <p:spPr>
          <a:xfrm>
            <a:off x="4310050" y="1643050"/>
            <a:ext cx="3643338" cy="76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DC37128-6F00-4AB4-8AAA-4170C7C3204C}"/>
              </a:ext>
            </a:extLst>
          </p:cNvPr>
          <p:cNvSpPr/>
          <p:nvPr/>
        </p:nvSpPr>
        <p:spPr>
          <a:xfrm>
            <a:off x="7953388" y="1643050"/>
            <a:ext cx="3429024" cy="765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166646" y="2428868"/>
            <a:ext cx="4143404" cy="371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4310050" y="2428868"/>
            <a:ext cx="3643338" cy="371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7953388" y="2428868"/>
            <a:ext cx="4071966" cy="371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87BFE96-1958-4AA3-8AD5-2ECDD6036267}"/>
              </a:ext>
            </a:extLst>
          </p:cNvPr>
          <p:cNvSpPr txBox="1"/>
          <p:nvPr/>
        </p:nvSpPr>
        <p:spPr>
          <a:xfrm>
            <a:off x="4381488" y="2428868"/>
            <a:ext cx="350046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Поэтому, для развития мыльного бизнеса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маркетплейсах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школьнику необходимо зарегистрироваться как индивидуальный предприниматель. Согласно гл. 3 Гражданского кодекса РФ, ИП может стать любой дееспособный совершеннолетний гражданин. Зарегистрироваться в качестве ИП могут также подростки, которым исполнилось 16 лет и которые объявлены полностью дееспособными решением органов опеки и попечительства или суда, и даже подростки с 14 лет при условии согласия родителей. Родители должны будут письменно одобрять все сделки юного предпринимателя.</a:t>
            </a:r>
          </a:p>
          <a:p>
            <a:pPr algn="ctr">
              <a:spcAft>
                <a:spcPts val="0"/>
              </a:spcAft>
            </a:pP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7BFE96-1958-4AA3-8AD5-2ECDD6036267}"/>
              </a:ext>
            </a:extLst>
          </p:cNvPr>
          <p:cNvSpPr txBox="1"/>
          <p:nvPr/>
        </p:nvSpPr>
        <p:spPr>
          <a:xfrm>
            <a:off x="523836" y="2571744"/>
            <a:ext cx="3643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того, чтобы осуществлять продажу мыла ручной работы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маркетплейсах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необходимо иметь сертификат или декларацию. К сожалению, оформление декларации или сертификата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самозанятого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невозможно. Согласно ТР ТС 009/2011 «О безопасности парфюмерно-косметической продукции» заявителем должен быть зарегистрирован в качестве юридического лица или индивидуального предпринимателя.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Самозанятый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может производить только продукцию, которая не подлежит обязательной сертификации и декларированию.</a:t>
            </a:r>
          </a:p>
          <a:p>
            <a:pPr algn="ctr"/>
            <a:endParaRPr lang="ru-RU" sz="1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7BFE96-1958-4AA3-8AD5-2ECDD6036267}"/>
              </a:ext>
            </a:extLst>
          </p:cNvPr>
          <p:cNvSpPr txBox="1"/>
          <p:nvPr/>
        </p:nvSpPr>
        <p:spPr>
          <a:xfrm>
            <a:off x="1452530" y="1643050"/>
            <a:ext cx="242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87BFE96-1958-4AA3-8AD5-2ECDD6036267}"/>
              </a:ext>
            </a:extLst>
          </p:cNvPr>
          <p:cNvSpPr txBox="1"/>
          <p:nvPr/>
        </p:nvSpPr>
        <p:spPr>
          <a:xfrm>
            <a:off x="4952992" y="1643050"/>
            <a:ext cx="242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87BFE96-1958-4AA3-8AD5-2ECDD6036267}"/>
              </a:ext>
            </a:extLst>
          </p:cNvPr>
          <p:cNvSpPr txBox="1"/>
          <p:nvPr/>
        </p:nvSpPr>
        <p:spPr>
          <a:xfrm>
            <a:off x="8239140" y="1643050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03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87BFE96-1958-4AA3-8AD5-2ECDD6036267}"/>
              </a:ext>
            </a:extLst>
          </p:cNvPr>
          <p:cNvSpPr txBox="1"/>
          <p:nvPr/>
        </p:nvSpPr>
        <p:spPr>
          <a:xfrm>
            <a:off x="8096264" y="2428868"/>
            <a:ext cx="378621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Дееспособность - это способность гражданина в полной мере пользоваться гражданскими правами и нести ответственность за свои действия. Дееспособность наступает в 18 лет, но открыть ИП можно раньше - с 14−16 лет.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подросток захочет вести бизнес без родителей, он должен эмансипироваться. В этом случае родители перестают нести за него ответственность, а сам несовершеннолетний получает право заключать сделки и распоряжаться собственностью. Эмансипация - это признание несовершеннолетнего человека дееспособным и юридически независимым с 16 лет (реже с 14−15 лет). Эта процедура регулируется статьёй 27 ГК РФ.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809588" y="6143644"/>
            <a:ext cx="3500462" cy="2143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4310050" y="6143644"/>
            <a:ext cx="3643338" cy="214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7953388" y="6143644"/>
            <a:ext cx="3643338" cy="2143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0" y="0"/>
            <a:ext cx="12192000" cy="10001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9522" y="0"/>
            <a:ext cx="11572956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Экономическая эффективность мыльного бизнеса на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маркетплейсах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9522" y="1000108"/>
          <a:ext cx="6143667" cy="563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953"/>
                <a:gridCol w="3109384"/>
                <a:gridCol w="250033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Средняя цена,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Мыльная основа прозрачная за 1000 гр.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430,00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Ароматизатор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5 мл.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220,00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Краситель 10 мл.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Итого себестоимость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750,00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Средняя наценка 150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1125,00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Цена 1 кг мыла ручной работы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1875,00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Средняя цена одного кусочка мыла весом 100 гр.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187,50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продаж в месяц 10 кг мыла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18750,00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Валовая прибыль в месяц при продаже 10 кг мыла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11250,00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Дополнительные расходы(реклама и др.)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Прибыль от продаж в месяц при продаже 10 кг мыла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9250,00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(при ОСНО), 13%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1202,50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Прибыль после уплаты налога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8047,50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 cstate="print"/>
          <a:srcRect t="4276" r="4987" b="5922"/>
          <a:stretch>
            <a:fillRect/>
          </a:stretch>
        </p:blipFill>
        <p:spPr bwMode="auto">
          <a:xfrm>
            <a:off x="6524628" y="1000108"/>
            <a:ext cx="56673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t="2961" r="4297" b="7237"/>
          <a:stretch>
            <a:fillRect/>
          </a:stretch>
        </p:blipFill>
        <p:spPr bwMode="auto">
          <a:xfrm>
            <a:off x="6507461" y="3714752"/>
            <a:ext cx="568453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C:\Users\Ольга\Desktop\d1601b6bde2d887472a39603ba8a4b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72" y="0"/>
            <a:ext cx="10096528" cy="6858000"/>
          </a:xfrm>
          <a:prstGeom prst="rect">
            <a:avLst/>
          </a:prstGeom>
          <a:noFill/>
        </p:spPr>
      </p:pic>
      <p:sp>
        <p:nvSpPr>
          <p:cNvPr id="10" name="平行四边形 3"/>
          <p:cNvSpPr/>
          <p:nvPr/>
        </p:nvSpPr>
        <p:spPr>
          <a:xfrm rot="5400000">
            <a:off x="3679017" y="-1654983"/>
            <a:ext cx="6858000" cy="10167966"/>
          </a:xfrm>
          <a:prstGeom prst="rect">
            <a:avLst/>
          </a:prstGeom>
          <a:solidFill>
            <a:srgbClr val="55A839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2190680" y="857232"/>
            <a:ext cx="10001320" cy="16855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проектной работе была достигнута цели и решены задачи. Производство мыла ручной работы не только интересное занятие, но и прибыльное. Школьники также могут заниматься предпринимательской деятельностью в возрасте от 14 лет, однако, необходимо разрешение родителей и оформление данного вида деятельности согласно действующего законодательства.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работе был проведен опрос школьников 9-11 классов, который показал, что большинство их них хотят попробовать делать мыло своими руками, а более половины хотели бы иметь финансовый  достаток от этого вида деятельности.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данном проекте была предложена технология производства мыла ручной работы с помощью мыльной основы. Представленный анализ спроса на мыло ручной работы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маркетплейсах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показал впечатляющие результаты. При этом, наиболее популярными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маркетплейсами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продажи такого товара являются: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Wildberries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Ozon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Яндекс.Маркет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Расчет экономической эффективности показал, что данный вид деятельности является прибыльным. Однако, для того, чтобы производить большое количество мыла необходимо не мало времени. Школьник в силу своей занятости учебой, безусловно, не сможет отдавать все свое время на производство мыла ручной работы. В любом случае, стоит начать с малого. Ведь  любому школьнику хочется иметь свои собственно заработанные деньги, а идей для этого предостаточно, одна из них была рассмотрена в данном проекте.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381356" y="142852"/>
            <a:ext cx="7500990" cy="3571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Заключение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80960" y="928670"/>
            <a:ext cx="11572956" cy="148431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1.Бизнес-план мыловарение на дому [Электронная версия][ Ресурс: https://finzav.net/business/business-plan/biznes-plan-mylovarenie-na-domu];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2.Виды мыла[Электронная версия][ Ресурс: 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savon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lion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produkcii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vidy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myla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];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3.Из чего производится мыло? [Электронная версия][ Ресурс:  https://ru.siberianhealth.com/ru/blogs/krasota/iz-chego-proizvoditsya-mylo/];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4.Кто может стать ИП[Электронная версия][ Ресурс: https://www.gosuslugi.ru/help/faq/registrate_ip/2185];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5.Как сертифицировать мыло ручной работы для продажи на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маркетплейсах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? [Электронная версия][ Ресурс: https://yandex.ru/q/question/kak_sertifitsirovat_mylo_ruchnoi_raboty_6c64e9ca/];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6.Как продать мыло ручной работы на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маркетплейсах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- кейс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СеллерМАРКЕТ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[Электронная версия][ Ресурс: https://sellermarket.ru/blog/1503-kak-prodavat-mylo-ruchnoj-raboty-na-marketplejsah];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7.Мыльная опера в трёх актах: вместе с врачом, стилистом и народной мудростью разбираемся, как правильно и с пользой применять обычное мыло [Электронная версия][ Ресурс: https://tea.ru/article/mylnaya-opera-v-tryekh-aktakh-vmeste-s-vrachom-stilistom-i-narodnoy-mudrostyu-razbiraemsya-kak-pravilno-i-s-polzoy-primenyat-obychnoe-mylo/?ysclid=lspvh37k7d354193893];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8.Со скольких лет можно открыть ИП [Электронная версия][Ресурс: https://alfabank.ru/help/articles/sme/start/so-skolki-let-mozhno-otkryt-ip/];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9.Что можно сделать своими руками для продажи на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маркетплейсах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[Электронная версия][ Ресурс: https://seller.ozon.ru/media/brand/chto-mozhno-sdelat-svoimi-rukami-dlya-prodazhi-na-marketplejsah/];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10. 5 преимуществ использования мыла ручной работы[Электронная версия][ Ресурс: https://www.dhgate.com/ru/blog/5-benefits-of-using-handmade-soap-c/].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6712" y="285728"/>
            <a:ext cx="10515600" cy="642942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_639da9b59c029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327" r="26327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0050" y="285728"/>
            <a:ext cx="6525000" cy="90391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452926" y="1000108"/>
            <a:ext cx="7215238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.Введение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.Основная часть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2.1.Понятие мыла и его основной состав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2.2.Виды мыла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2.3. Преимущества мыла ручной работы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2.4. Процесс изготовления мыла ручной работы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2.5.Опрос школьников на тему знаний и умений производства мыла ручной работы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2.6.Технология изготовления мыла ручной работы на мыльной основе: ингредиенты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2.7.Технология изготовления мыла ручной работы на мыльной основе:  пошаговая инструкция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2.8.Полезные и ароматные добавки к домашнему мылу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2.9.Популярные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маркетплейсы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продажи мыла ручной работы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2.10.Спрос на мыло ручной работы на рынке электронной коммерции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2.11.Нормативно-правовое регулирование предпринимательской деятельности с 14 лет  и сертификация мыла ручной работы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2.12.Экономическая эффективность мыльного бизнеса на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маркетплейсах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Заключение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литературы	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平行四边形 3"/>
          <p:cNvSpPr/>
          <p:nvPr/>
        </p:nvSpPr>
        <p:spPr>
          <a:xfrm rot="5400000">
            <a:off x="-333420" y="1714488"/>
            <a:ext cx="4857784" cy="3429024"/>
          </a:xfrm>
          <a:prstGeom prst="rect">
            <a:avLst/>
          </a:prstGeom>
          <a:solidFill>
            <a:srgbClr val="55A839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A12007D-3061-4982-BB8A-82FF962A1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64" y="285728"/>
            <a:ext cx="10515600" cy="42862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0" y="4286256"/>
            <a:ext cx="40719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Ольга\Desktop\scale_1200 (2).jpeg"/>
          <p:cNvPicPr>
            <a:picLocks noChangeAspect="1" noChangeArrowheads="1"/>
          </p:cNvPicPr>
          <p:nvPr/>
        </p:nvPicPr>
        <p:blipFill>
          <a:blip r:embed="rId3" cstate="print"/>
          <a:srcRect l="8247"/>
          <a:stretch>
            <a:fillRect/>
          </a:stretch>
        </p:blipFill>
        <p:spPr bwMode="auto">
          <a:xfrm>
            <a:off x="9024958" y="785794"/>
            <a:ext cx="3167042" cy="2470854"/>
          </a:xfrm>
          <a:prstGeom prst="rect">
            <a:avLst/>
          </a:prstGeom>
          <a:noFill/>
        </p:spPr>
      </p:pic>
      <p:pic>
        <p:nvPicPr>
          <p:cNvPr id="14342" name="Picture 6" descr="C:\Users\Ольга\Desktop\AdobeStock_614998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6159" y="3357562"/>
            <a:ext cx="5525841" cy="3019429"/>
          </a:xfrm>
          <a:prstGeom prst="rect">
            <a:avLst/>
          </a:prstGeom>
          <a:noFill/>
        </p:spPr>
      </p:pic>
      <p:pic>
        <p:nvPicPr>
          <p:cNvPr id="14344" name="Picture 8" descr="C:\Users\Ольга\Desktop\scale_1200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464" y="714356"/>
            <a:ext cx="3571900" cy="3571900"/>
          </a:xfrm>
          <a:prstGeom prst="rect">
            <a:avLst/>
          </a:prstGeom>
          <a:noFill/>
        </p:spPr>
      </p:pic>
      <p:pic>
        <p:nvPicPr>
          <p:cNvPr id="14346" name="Picture 10" descr="C:\Users\Ольга\Desktop\6560336259.jpg"/>
          <p:cNvPicPr>
            <a:picLocks noChangeAspect="1" noChangeArrowheads="1"/>
          </p:cNvPicPr>
          <p:nvPr/>
        </p:nvPicPr>
        <p:blipFill>
          <a:blip r:embed="rId6" cstate="print"/>
          <a:srcRect l="4301" t="7554" b="11243"/>
          <a:stretch>
            <a:fillRect/>
          </a:stretch>
        </p:blipFill>
        <p:spPr bwMode="auto">
          <a:xfrm>
            <a:off x="4595802" y="857232"/>
            <a:ext cx="3814789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89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Users\Ольга\Desktop\AdobeStock_61499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57166"/>
            <a:ext cx="12128500" cy="5876925"/>
          </a:xfrm>
          <a:prstGeom prst="rect">
            <a:avLst/>
          </a:prstGeom>
          <a:noFill/>
        </p:spPr>
      </p:pic>
      <p:sp>
        <p:nvSpPr>
          <p:cNvPr id="4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55A839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881026" y="142852"/>
            <a:ext cx="10515600" cy="4848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Актуальность темы исследования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309522" y="1643050"/>
            <a:ext cx="11715832" cy="398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Актуальность исследования темы «Мыло ручной работы» заключается в том, что самостоятельно в домашних условиях каждый человек может изготовить для себя  мыло, которое будет отличаться наиболее лучшими характеристика и качеством, чем покупное мыло. Более того, мыло ручной работы полезно для людей, которые склонны к аллергическим реакциям  и не могут пользоваться покупной косметикой. В домашних условиях можно изготовить мыло, которое будет нравится по цвету, по запаху и подходить под конкретный тип кожи.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Более того, мыловарение -является творческим процессом, а мыло, созданное своими руками, может стать прекрасным подарком для родных и знакомых. Кроме этого, в последние годы замечена тенденция роста спроса на мыло ручной работы. Сегодня на </a:t>
            </a:r>
            <a:r>
              <a:rPr kumimoji="0" lang="ru-RU" sz="8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маркетплейсах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можно увидеть множество товаров ручной работы, не исключением является и мыло. Научившись делать мыло в домашних условиях, это может дать фундамент для развития предпринимательства, в том числе и реализацию данного товара на рынке электронной коммерции. Рынок электронной коммерции имеет большие перспективы, а следовательно и реализация товаров на нем также даст положительные результаты. Сегодня не обязательно создавать собственный интернет-магазин, реализацией товаров можно заниматься с помощью </a:t>
            </a:r>
            <a:r>
              <a:rPr kumimoji="0" lang="ru-RU" sz="8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маркетплейсов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Таким образом, мыловарение –это не просто творческий процесс, но и интересное занятие, которое может принести финансовую выгоду.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0" y="1857364"/>
            <a:ext cx="12192000" cy="50006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66712" y="142852"/>
            <a:ext cx="10515600" cy="48486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Цель и задачи исследования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" name="直接连接符 5"/>
          <p:cNvCxnSpPr/>
          <p:nvPr/>
        </p:nvCxnSpPr>
        <p:spPr>
          <a:xfrm>
            <a:off x="6096000" y="2000240"/>
            <a:ext cx="0" cy="1455737"/>
          </a:xfrm>
          <a:prstGeom prst="line">
            <a:avLst/>
          </a:prstGeom>
          <a:ln w="381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"/>
          <p:cNvCxnSpPr/>
          <p:nvPr/>
        </p:nvCxnSpPr>
        <p:spPr>
          <a:xfrm>
            <a:off x="6096000" y="4714884"/>
            <a:ext cx="0" cy="1455737"/>
          </a:xfrm>
          <a:prstGeom prst="line">
            <a:avLst/>
          </a:prstGeom>
          <a:ln w="381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2"/>
          <p:cNvSpPr txBox="1">
            <a:spLocks/>
          </p:cNvSpPr>
          <p:nvPr/>
        </p:nvSpPr>
        <p:spPr>
          <a:xfrm>
            <a:off x="738150" y="928670"/>
            <a:ext cx="9787006" cy="48486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процесса мыловарения своими руками в домашних условиях и пути его реализации на рынке электронной коммерции.</a:t>
            </a:r>
          </a:p>
          <a:p>
            <a:pPr lvl="0" algn="ctr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024430" y="3500438"/>
            <a:ext cx="2071702" cy="48486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738150" y="2071678"/>
            <a:ext cx="5072098" cy="48486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понятие мыла и его видам;</a:t>
            </a:r>
          </a:p>
          <a:p>
            <a:pPr lvl="0" algn="ctr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738150" y="2714620"/>
            <a:ext cx="5072098" cy="48486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описать преимущества мыла ручной работы и основные технологии его изготовления;</a:t>
            </a:r>
          </a:p>
          <a:p>
            <a:pPr algn="ctr">
              <a:spcBef>
                <a:spcPct val="0"/>
              </a:spcBef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666712" y="4071942"/>
            <a:ext cx="5357850" cy="48486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опрос школьников 9-11 классов на тему знаний  и умений производить мыло ручной работы;</a:t>
            </a:r>
          </a:p>
          <a:p>
            <a:pPr algn="ctr">
              <a:spcBef>
                <a:spcPct val="0"/>
              </a:spcBef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666712" y="5429264"/>
            <a:ext cx="5572164" cy="48486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поэтапно изготовление мыла ручной работы с помощью мыльной основы;</a:t>
            </a:r>
          </a:p>
          <a:p>
            <a:pPr algn="ctr">
              <a:spcBef>
                <a:spcPct val="0"/>
              </a:spcBef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6857920" y="2143116"/>
            <a:ext cx="5334080" cy="48486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проанализировать спрос на мыло ручной работы в сети Интернет и  лучшие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маркетплейсы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реализации;</a:t>
            </a:r>
          </a:p>
          <a:p>
            <a:pPr algn="ctr">
              <a:spcBef>
                <a:spcPct val="0"/>
              </a:spcBef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6834150" y="3857628"/>
            <a:ext cx="5357850" cy="48486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рассмотреть нормативно-правовое регулирование предпринимательства в возрасте от 14 лет;</a:t>
            </a:r>
          </a:p>
          <a:p>
            <a:pPr algn="ctr">
              <a:spcBef>
                <a:spcPct val="0"/>
              </a:spcBef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6881818" y="5214950"/>
            <a:ext cx="5310182" cy="48486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рассчитать экономическую эффективность от проекта по реализации мыла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маркетплейсах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0"/>
              </a:spcBef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椭圆 11"/>
          <p:cNvSpPr/>
          <p:nvPr/>
        </p:nvSpPr>
        <p:spPr>
          <a:xfrm>
            <a:off x="166646" y="2071678"/>
            <a:ext cx="524938" cy="5249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椭圆 11"/>
          <p:cNvSpPr/>
          <p:nvPr/>
        </p:nvSpPr>
        <p:spPr>
          <a:xfrm>
            <a:off x="166646" y="3143248"/>
            <a:ext cx="524938" cy="5249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椭圆 11"/>
          <p:cNvSpPr/>
          <p:nvPr/>
        </p:nvSpPr>
        <p:spPr>
          <a:xfrm>
            <a:off x="166646" y="4214818"/>
            <a:ext cx="524938" cy="5249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椭圆 11"/>
          <p:cNvSpPr/>
          <p:nvPr/>
        </p:nvSpPr>
        <p:spPr>
          <a:xfrm>
            <a:off x="166646" y="5429264"/>
            <a:ext cx="524938" cy="5249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椭圆 11"/>
          <p:cNvSpPr/>
          <p:nvPr/>
        </p:nvSpPr>
        <p:spPr>
          <a:xfrm>
            <a:off x="6310314" y="2285992"/>
            <a:ext cx="524938" cy="5249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椭圆 11"/>
          <p:cNvSpPr/>
          <p:nvPr/>
        </p:nvSpPr>
        <p:spPr>
          <a:xfrm>
            <a:off x="6310314" y="4000504"/>
            <a:ext cx="524938" cy="5249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椭圆 11"/>
          <p:cNvSpPr/>
          <p:nvPr/>
        </p:nvSpPr>
        <p:spPr>
          <a:xfrm>
            <a:off x="6310314" y="5214950"/>
            <a:ext cx="524938" cy="5249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" name="Рисунок 21" descr="C:\Users\Ольга\Desktop\scale_1200 (1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80" y="0"/>
            <a:ext cx="171451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0" y="0"/>
            <a:ext cx="7170288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952464" y="500042"/>
            <a:ext cx="6143668" cy="571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Объект, предмет и гипотеза исследования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-2405098" y="3429000"/>
            <a:ext cx="68580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66712" y="2285992"/>
            <a:ext cx="642942" cy="642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66712" y="5286388"/>
            <a:ext cx="642942" cy="642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03A90749-5D02-4EB7-89F0-EC6AF575A3AE}"/>
              </a:ext>
            </a:extLst>
          </p:cNvPr>
          <p:cNvSpPr txBox="1">
            <a:spLocks/>
          </p:cNvSpPr>
          <p:nvPr/>
        </p:nvSpPr>
        <p:spPr>
          <a:xfrm>
            <a:off x="1309654" y="1285860"/>
            <a:ext cx="5715040" cy="138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мыло.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xmlns="" id="{03A90749-5D02-4EB7-89F0-EC6AF575A3AE}"/>
              </a:ext>
            </a:extLst>
          </p:cNvPr>
          <p:cNvSpPr txBox="1">
            <a:spLocks/>
          </p:cNvSpPr>
          <p:nvPr/>
        </p:nvSpPr>
        <p:spPr>
          <a:xfrm>
            <a:off x="1309654" y="3500438"/>
            <a:ext cx="5715040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Гипотеза исследования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  если знать поэтапную технологию изготовления мыла, его можно сделать самим в домашних условиях.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03A90749-5D02-4EB7-89F0-EC6AF575A3AE}"/>
              </a:ext>
            </a:extLst>
          </p:cNvPr>
          <p:cNvSpPr txBox="1">
            <a:spLocks/>
          </p:cNvSpPr>
          <p:nvPr/>
        </p:nvSpPr>
        <p:spPr>
          <a:xfrm>
            <a:off x="1309654" y="2000240"/>
            <a:ext cx="5786478" cy="138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технологии изготовления мыла руками в домашних условиях.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66712" y="3714752"/>
            <a:ext cx="642942" cy="642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Google Shape;964;p48"/>
          <p:cNvGrpSpPr/>
          <p:nvPr/>
        </p:nvGrpSpPr>
        <p:grpSpPr>
          <a:xfrm>
            <a:off x="809588" y="2357430"/>
            <a:ext cx="357190" cy="414510"/>
            <a:chOff x="2624850" y="4296000"/>
            <a:chExt cx="380400" cy="495825"/>
          </a:xfrm>
          <a:solidFill>
            <a:schemeClr val="accent4">
              <a:lumMod val="50000"/>
            </a:schemeClr>
          </a:solidFill>
        </p:grpSpPr>
        <p:sp>
          <p:nvSpPr>
            <p:cNvPr id="47" name="Google Shape;965;p4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66;p4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67;p4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777;p48"/>
          <p:cNvSpPr/>
          <p:nvPr/>
        </p:nvSpPr>
        <p:spPr>
          <a:xfrm>
            <a:off x="809588" y="3857628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42" name="Picture 2" descr="C:\Users\Ольга\Desktop\64363.970.jpg"/>
          <p:cNvPicPr>
            <a:picLocks noChangeAspect="1" noChangeArrowheads="1"/>
          </p:cNvPicPr>
          <p:nvPr/>
        </p:nvPicPr>
        <p:blipFill>
          <a:blip r:embed="rId4"/>
          <a:srcRect r="31701"/>
          <a:stretch>
            <a:fillRect/>
          </a:stretch>
        </p:blipFill>
        <p:spPr bwMode="auto">
          <a:xfrm>
            <a:off x="7167571" y="1"/>
            <a:ext cx="5024430" cy="6858000"/>
          </a:xfrm>
          <a:prstGeom prst="rect">
            <a:avLst/>
          </a:prstGeom>
          <a:noFill/>
        </p:spPr>
      </p:pic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03A90749-5D02-4EB7-89F0-EC6AF575A3AE}"/>
              </a:ext>
            </a:extLst>
          </p:cNvPr>
          <p:cNvSpPr txBox="1">
            <a:spLocks/>
          </p:cNvSpPr>
          <p:nvPr/>
        </p:nvSpPr>
        <p:spPr>
          <a:xfrm>
            <a:off x="1381092" y="5214950"/>
            <a:ext cx="5857916" cy="138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исследования-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теоретический обзор литературы, эксперимент,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опрос, анализ, опыт.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6712" y="1285860"/>
            <a:ext cx="642942" cy="642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PA_任意多边形 5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738150" y="5429264"/>
            <a:ext cx="522555" cy="329972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PA_任意多边形 17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809588" y="1428736"/>
            <a:ext cx="376309" cy="333738"/>
          </a:xfrm>
          <a:custGeom>
            <a:avLst/>
            <a:gdLst>
              <a:gd name="T0" fmla="*/ 209 w 922"/>
              <a:gd name="T1" fmla="*/ 546 h 851"/>
              <a:gd name="T2" fmla="*/ 426 w 922"/>
              <a:gd name="T3" fmla="*/ 438 h 851"/>
              <a:gd name="T4" fmla="*/ 647 w 922"/>
              <a:gd name="T5" fmla="*/ 519 h 851"/>
              <a:gd name="T6" fmla="*/ 413 w 922"/>
              <a:gd name="T7" fmla="*/ 536 h 851"/>
              <a:gd name="T8" fmla="*/ 615 w 922"/>
              <a:gd name="T9" fmla="*/ 569 h 851"/>
              <a:gd name="T10" fmla="*/ 826 w 922"/>
              <a:gd name="T11" fmla="*/ 406 h 851"/>
              <a:gd name="T12" fmla="*/ 492 w 922"/>
              <a:gd name="T13" fmla="*/ 127 h 851"/>
              <a:gd name="T14" fmla="*/ 419 w 922"/>
              <a:gd name="T15" fmla="*/ 223 h 851"/>
              <a:gd name="T16" fmla="*/ 363 w 922"/>
              <a:gd name="T17" fmla="*/ 169 h 851"/>
              <a:gd name="T18" fmla="*/ 353 w 922"/>
              <a:gd name="T19" fmla="*/ 18 h 851"/>
              <a:gd name="T20" fmla="*/ 411 w 922"/>
              <a:gd name="T21" fmla="*/ 0 h 851"/>
              <a:gd name="T22" fmla="*/ 482 w 922"/>
              <a:gd name="T23" fmla="*/ 89 h 851"/>
              <a:gd name="T24" fmla="*/ 392 w 922"/>
              <a:gd name="T25" fmla="*/ 60 h 851"/>
              <a:gd name="T26" fmla="*/ 365 w 922"/>
              <a:gd name="T27" fmla="*/ 56 h 851"/>
              <a:gd name="T28" fmla="*/ 434 w 922"/>
              <a:gd name="T29" fmla="*/ 181 h 851"/>
              <a:gd name="T30" fmla="*/ 403 w 922"/>
              <a:gd name="T31" fmla="*/ 179 h 851"/>
              <a:gd name="T32" fmla="*/ 386 w 922"/>
              <a:gd name="T33" fmla="*/ 148 h 851"/>
              <a:gd name="T34" fmla="*/ 465 w 922"/>
              <a:gd name="T35" fmla="*/ 158 h 851"/>
              <a:gd name="T36" fmla="*/ 421 w 922"/>
              <a:gd name="T37" fmla="*/ 45 h 851"/>
              <a:gd name="T38" fmla="*/ 467 w 922"/>
              <a:gd name="T39" fmla="*/ 175 h 851"/>
              <a:gd name="T40" fmla="*/ 636 w 922"/>
              <a:gd name="T41" fmla="*/ 421 h 851"/>
              <a:gd name="T42" fmla="*/ 684 w 922"/>
              <a:gd name="T43" fmla="*/ 465 h 851"/>
              <a:gd name="T44" fmla="*/ 743 w 922"/>
              <a:gd name="T45" fmla="*/ 436 h 851"/>
              <a:gd name="T46" fmla="*/ 784 w 922"/>
              <a:gd name="T47" fmla="*/ 321 h 851"/>
              <a:gd name="T48" fmla="*/ 705 w 922"/>
              <a:gd name="T49" fmla="*/ 304 h 851"/>
              <a:gd name="T50" fmla="*/ 699 w 922"/>
              <a:gd name="T51" fmla="*/ 413 h 851"/>
              <a:gd name="T52" fmla="*/ 697 w 922"/>
              <a:gd name="T53" fmla="*/ 444 h 851"/>
              <a:gd name="T54" fmla="*/ 751 w 922"/>
              <a:gd name="T55" fmla="*/ 327 h 851"/>
              <a:gd name="T56" fmla="*/ 761 w 922"/>
              <a:gd name="T57" fmla="*/ 360 h 851"/>
              <a:gd name="T58" fmla="*/ 709 w 922"/>
              <a:gd name="T59" fmla="*/ 400 h 851"/>
              <a:gd name="T60" fmla="*/ 753 w 922"/>
              <a:gd name="T61" fmla="*/ 379 h 851"/>
              <a:gd name="T62" fmla="*/ 659 w 922"/>
              <a:gd name="T63" fmla="*/ 417 h 851"/>
              <a:gd name="T64" fmla="*/ 726 w 922"/>
              <a:gd name="T65" fmla="*/ 327 h 851"/>
              <a:gd name="T66" fmla="*/ 448 w 922"/>
              <a:gd name="T67" fmla="*/ 254 h 851"/>
              <a:gd name="T68" fmla="*/ 380 w 922"/>
              <a:gd name="T69" fmla="*/ 323 h 851"/>
              <a:gd name="T70" fmla="*/ 390 w 922"/>
              <a:gd name="T71" fmla="*/ 358 h 851"/>
              <a:gd name="T72" fmla="*/ 547 w 922"/>
              <a:gd name="T73" fmla="*/ 421 h 851"/>
              <a:gd name="T74" fmla="*/ 601 w 922"/>
              <a:gd name="T75" fmla="*/ 346 h 851"/>
              <a:gd name="T76" fmla="*/ 434 w 922"/>
              <a:gd name="T77" fmla="*/ 323 h 851"/>
              <a:gd name="T78" fmla="*/ 413 w 922"/>
              <a:gd name="T79" fmla="*/ 342 h 851"/>
              <a:gd name="T80" fmla="*/ 555 w 922"/>
              <a:gd name="T81" fmla="*/ 367 h 851"/>
              <a:gd name="T82" fmla="*/ 532 w 922"/>
              <a:gd name="T83" fmla="*/ 392 h 851"/>
              <a:gd name="T84" fmla="*/ 453 w 922"/>
              <a:gd name="T85" fmla="*/ 365 h 851"/>
              <a:gd name="T86" fmla="*/ 509 w 922"/>
              <a:gd name="T87" fmla="*/ 358 h 851"/>
              <a:gd name="T88" fmla="*/ 572 w 922"/>
              <a:gd name="T89" fmla="*/ 340 h 851"/>
              <a:gd name="T90" fmla="*/ 428 w 922"/>
              <a:gd name="T91" fmla="*/ 281 h 851"/>
              <a:gd name="T92" fmla="*/ 557 w 922"/>
              <a:gd name="T93" fmla="*/ 329 h 851"/>
              <a:gd name="T94" fmla="*/ 847 w 922"/>
              <a:gd name="T95" fmla="*/ 96 h 851"/>
              <a:gd name="T96" fmla="*/ 872 w 922"/>
              <a:gd name="T97" fmla="*/ 187 h 851"/>
              <a:gd name="T98" fmla="*/ 747 w 922"/>
              <a:gd name="T99" fmla="*/ 256 h 851"/>
              <a:gd name="T100" fmla="*/ 663 w 922"/>
              <a:gd name="T101" fmla="*/ 246 h 851"/>
              <a:gd name="T102" fmla="*/ 640 w 922"/>
              <a:gd name="T103" fmla="*/ 181 h 851"/>
              <a:gd name="T104" fmla="*/ 732 w 922"/>
              <a:gd name="T105" fmla="*/ 106 h 851"/>
              <a:gd name="T106" fmla="*/ 703 w 922"/>
              <a:gd name="T107" fmla="*/ 231 h 851"/>
              <a:gd name="T108" fmla="*/ 703 w 922"/>
              <a:gd name="T109" fmla="*/ 231 h 851"/>
              <a:gd name="T110" fmla="*/ 830 w 922"/>
              <a:gd name="T111" fmla="*/ 150 h 851"/>
              <a:gd name="T112" fmla="*/ 738 w 922"/>
              <a:gd name="T113" fmla="*/ 196 h 851"/>
              <a:gd name="T114" fmla="*/ 788 w 922"/>
              <a:gd name="T115" fmla="*/ 177 h 851"/>
              <a:gd name="T116" fmla="*/ 776 w 922"/>
              <a:gd name="T117" fmla="*/ 125 h 851"/>
              <a:gd name="T118" fmla="*/ 688 w 922"/>
              <a:gd name="T119" fmla="*/ 173 h 851"/>
              <a:gd name="T120" fmla="*/ 805 w 922"/>
              <a:gd name="T121" fmla="*/ 118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2" h="851">
                <a:moveTo>
                  <a:pt x="0" y="851"/>
                </a:moveTo>
                <a:lnTo>
                  <a:pt x="0" y="851"/>
                </a:lnTo>
                <a:lnTo>
                  <a:pt x="25" y="803"/>
                </a:lnTo>
                <a:lnTo>
                  <a:pt x="50" y="755"/>
                </a:lnTo>
                <a:lnTo>
                  <a:pt x="77" y="709"/>
                </a:lnTo>
                <a:lnTo>
                  <a:pt x="108" y="663"/>
                </a:lnTo>
                <a:lnTo>
                  <a:pt x="140" y="621"/>
                </a:lnTo>
                <a:lnTo>
                  <a:pt x="173" y="582"/>
                </a:lnTo>
                <a:lnTo>
                  <a:pt x="209" y="546"/>
                </a:lnTo>
                <a:lnTo>
                  <a:pt x="248" y="515"/>
                </a:lnTo>
                <a:lnTo>
                  <a:pt x="267" y="500"/>
                </a:lnTo>
                <a:lnTo>
                  <a:pt x="288" y="488"/>
                </a:lnTo>
                <a:lnTo>
                  <a:pt x="309" y="475"/>
                </a:lnTo>
                <a:lnTo>
                  <a:pt x="332" y="465"/>
                </a:lnTo>
                <a:lnTo>
                  <a:pt x="353" y="454"/>
                </a:lnTo>
                <a:lnTo>
                  <a:pt x="378" y="448"/>
                </a:lnTo>
                <a:lnTo>
                  <a:pt x="400" y="442"/>
                </a:lnTo>
                <a:lnTo>
                  <a:pt x="426" y="438"/>
                </a:lnTo>
                <a:lnTo>
                  <a:pt x="451" y="433"/>
                </a:lnTo>
                <a:lnTo>
                  <a:pt x="476" y="431"/>
                </a:lnTo>
                <a:lnTo>
                  <a:pt x="503" y="433"/>
                </a:lnTo>
                <a:lnTo>
                  <a:pt x="530" y="436"/>
                </a:lnTo>
                <a:lnTo>
                  <a:pt x="559" y="440"/>
                </a:lnTo>
                <a:lnTo>
                  <a:pt x="588" y="444"/>
                </a:lnTo>
                <a:lnTo>
                  <a:pt x="617" y="452"/>
                </a:lnTo>
                <a:lnTo>
                  <a:pt x="647" y="463"/>
                </a:lnTo>
                <a:lnTo>
                  <a:pt x="647" y="519"/>
                </a:lnTo>
                <a:lnTo>
                  <a:pt x="647" y="519"/>
                </a:lnTo>
                <a:lnTo>
                  <a:pt x="634" y="527"/>
                </a:lnTo>
                <a:lnTo>
                  <a:pt x="617" y="536"/>
                </a:lnTo>
                <a:lnTo>
                  <a:pt x="597" y="542"/>
                </a:lnTo>
                <a:lnTo>
                  <a:pt x="572" y="546"/>
                </a:lnTo>
                <a:lnTo>
                  <a:pt x="542" y="548"/>
                </a:lnTo>
                <a:lnTo>
                  <a:pt x="505" y="548"/>
                </a:lnTo>
                <a:lnTo>
                  <a:pt x="463" y="544"/>
                </a:lnTo>
                <a:lnTo>
                  <a:pt x="413" y="536"/>
                </a:lnTo>
                <a:lnTo>
                  <a:pt x="413" y="552"/>
                </a:lnTo>
                <a:lnTo>
                  <a:pt x="413" y="552"/>
                </a:lnTo>
                <a:lnTo>
                  <a:pt x="446" y="561"/>
                </a:lnTo>
                <a:lnTo>
                  <a:pt x="478" y="567"/>
                </a:lnTo>
                <a:lnTo>
                  <a:pt x="507" y="571"/>
                </a:lnTo>
                <a:lnTo>
                  <a:pt x="536" y="573"/>
                </a:lnTo>
                <a:lnTo>
                  <a:pt x="563" y="573"/>
                </a:lnTo>
                <a:lnTo>
                  <a:pt x="590" y="573"/>
                </a:lnTo>
                <a:lnTo>
                  <a:pt x="615" y="569"/>
                </a:lnTo>
                <a:lnTo>
                  <a:pt x="640" y="561"/>
                </a:lnTo>
                <a:lnTo>
                  <a:pt x="665" y="552"/>
                </a:lnTo>
                <a:lnTo>
                  <a:pt x="688" y="540"/>
                </a:lnTo>
                <a:lnTo>
                  <a:pt x="713" y="525"/>
                </a:lnTo>
                <a:lnTo>
                  <a:pt x="736" y="509"/>
                </a:lnTo>
                <a:lnTo>
                  <a:pt x="757" y="488"/>
                </a:lnTo>
                <a:lnTo>
                  <a:pt x="780" y="465"/>
                </a:lnTo>
                <a:lnTo>
                  <a:pt x="803" y="438"/>
                </a:lnTo>
                <a:lnTo>
                  <a:pt x="826" y="406"/>
                </a:lnTo>
                <a:lnTo>
                  <a:pt x="922" y="411"/>
                </a:lnTo>
                <a:lnTo>
                  <a:pt x="743" y="686"/>
                </a:lnTo>
                <a:lnTo>
                  <a:pt x="350" y="703"/>
                </a:lnTo>
                <a:lnTo>
                  <a:pt x="311" y="844"/>
                </a:lnTo>
                <a:lnTo>
                  <a:pt x="0" y="851"/>
                </a:lnTo>
                <a:lnTo>
                  <a:pt x="0" y="851"/>
                </a:lnTo>
                <a:close/>
                <a:moveTo>
                  <a:pt x="482" y="89"/>
                </a:moveTo>
                <a:lnTo>
                  <a:pt x="482" y="89"/>
                </a:lnTo>
                <a:lnTo>
                  <a:pt x="492" y="127"/>
                </a:lnTo>
                <a:lnTo>
                  <a:pt x="496" y="158"/>
                </a:lnTo>
                <a:lnTo>
                  <a:pt x="496" y="158"/>
                </a:lnTo>
                <a:lnTo>
                  <a:pt x="494" y="175"/>
                </a:lnTo>
                <a:lnTo>
                  <a:pt x="492" y="189"/>
                </a:lnTo>
                <a:lnTo>
                  <a:pt x="484" y="198"/>
                </a:lnTo>
                <a:lnTo>
                  <a:pt x="480" y="202"/>
                </a:lnTo>
                <a:lnTo>
                  <a:pt x="476" y="204"/>
                </a:lnTo>
                <a:lnTo>
                  <a:pt x="421" y="223"/>
                </a:lnTo>
                <a:lnTo>
                  <a:pt x="419" y="223"/>
                </a:lnTo>
                <a:lnTo>
                  <a:pt x="419" y="223"/>
                </a:lnTo>
                <a:lnTo>
                  <a:pt x="419" y="223"/>
                </a:lnTo>
                <a:lnTo>
                  <a:pt x="415" y="223"/>
                </a:lnTo>
                <a:lnTo>
                  <a:pt x="409" y="223"/>
                </a:lnTo>
                <a:lnTo>
                  <a:pt x="398" y="219"/>
                </a:lnTo>
                <a:lnTo>
                  <a:pt x="388" y="208"/>
                </a:lnTo>
                <a:lnTo>
                  <a:pt x="378" y="196"/>
                </a:lnTo>
                <a:lnTo>
                  <a:pt x="378" y="196"/>
                </a:lnTo>
                <a:lnTo>
                  <a:pt x="363" y="169"/>
                </a:lnTo>
                <a:lnTo>
                  <a:pt x="348" y="133"/>
                </a:lnTo>
                <a:lnTo>
                  <a:pt x="348" y="133"/>
                </a:lnTo>
                <a:lnTo>
                  <a:pt x="340" y="96"/>
                </a:lnTo>
                <a:lnTo>
                  <a:pt x="336" y="64"/>
                </a:lnTo>
                <a:lnTo>
                  <a:pt x="336" y="64"/>
                </a:lnTo>
                <a:lnTo>
                  <a:pt x="336" y="48"/>
                </a:lnTo>
                <a:lnTo>
                  <a:pt x="340" y="35"/>
                </a:lnTo>
                <a:lnTo>
                  <a:pt x="346" y="25"/>
                </a:lnTo>
                <a:lnTo>
                  <a:pt x="353" y="18"/>
                </a:lnTo>
                <a:lnTo>
                  <a:pt x="353" y="18"/>
                </a:lnTo>
                <a:lnTo>
                  <a:pt x="355" y="18"/>
                </a:lnTo>
                <a:lnTo>
                  <a:pt x="355" y="18"/>
                </a:lnTo>
                <a:lnTo>
                  <a:pt x="357" y="18"/>
                </a:lnTo>
                <a:lnTo>
                  <a:pt x="357" y="18"/>
                </a:lnTo>
                <a:lnTo>
                  <a:pt x="357" y="16"/>
                </a:lnTo>
                <a:lnTo>
                  <a:pt x="409" y="2"/>
                </a:lnTo>
                <a:lnTo>
                  <a:pt x="409" y="2"/>
                </a:lnTo>
                <a:lnTo>
                  <a:pt x="411" y="0"/>
                </a:lnTo>
                <a:lnTo>
                  <a:pt x="411" y="0"/>
                </a:lnTo>
                <a:lnTo>
                  <a:pt x="417" y="0"/>
                </a:lnTo>
                <a:lnTo>
                  <a:pt x="421" y="0"/>
                </a:lnTo>
                <a:lnTo>
                  <a:pt x="434" y="4"/>
                </a:lnTo>
                <a:lnTo>
                  <a:pt x="444" y="12"/>
                </a:lnTo>
                <a:lnTo>
                  <a:pt x="455" y="27"/>
                </a:lnTo>
                <a:lnTo>
                  <a:pt x="455" y="27"/>
                </a:lnTo>
                <a:lnTo>
                  <a:pt x="469" y="54"/>
                </a:lnTo>
                <a:lnTo>
                  <a:pt x="482" y="89"/>
                </a:lnTo>
                <a:lnTo>
                  <a:pt x="482" y="89"/>
                </a:lnTo>
                <a:close/>
                <a:moveTo>
                  <a:pt x="392" y="60"/>
                </a:moveTo>
                <a:lnTo>
                  <a:pt x="365" y="68"/>
                </a:lnTo>
                <a:lnTo>
                  <a:pt x="365" y="68"/>
                </a:lnTo>
                <a:lnTo>
                  <a:pt x="367" y="77"/>
                </a:lnTo>
                <a:lnTo>
                  <a:pt x="392" y="68"/>
                </a:lnTo>
                <a:lnTo>
                  <a:pt x="392" y="68"/>
                </a:lnTo>
                <a:lnTo>
                  <a:pt x="392" y="60"/>
                </a:lnTo>
                <a:lnTo>
                  <a:pt x="392" y="60"/>
                </a:lnTo>
                <a:close/>
                <a:moveTo>
                  <a:pt x="365" y="56"/>
                </a:moveTo>
                <a:lnTo>
                  <a:pt x="390" y="48"/>
                </a:lnTo>
                <a:lnTo>
                  <a:pt x="390" y="45"/>
                </a:lnTo>
                <a:lnTo>
                  <a:pt x="390" y="45"/>
                </a:lnTo>
                <a:lnTo>
                  <a:pt x="390" y="37"/>
                </a:lnTo>
                <a:lnTo>
                  <a:pt x="365" y="45"/>
                </a:lnTo>
                <a:lnTo>
                  <a:pt x="365" y="45"/>
                </a:lnTo>
                <a:lnTo>
                  <a:pt x="365" y="45"/>
                </a:lnTo>
                <a:lnTo>
                  <a:pt x="365" y="56"/>
                </a:lnTo>
                <a:lnTo>
                  <a:pt x="365" y="56"/>
                </a:lnTo>
                <a:close/>
                <a:moveTo>
                  <a:pt x="434" y="181"/>
                </a:moveTo>
                <a:lnTo>
                  <a:pt x="409" y="189"/>
                </a:lnTo>
                <a:lnTo>
                  <a:pt x="409" y="189"/>
                </a:lnTo>
                <a:lnTo>
                  <a:pt x="411" y="194"/>
                </a:lnTo>
                <a:lnTo>
                  <a:pt x="413" y="194"/>
                </a:lnTo>
                <a:lnTo>
                  <a:pt x="438" y="185"/>
                </a:lnTo>
                <a:lnTo>
                  <a:pt x="438" y="185"/>
                </a:lnTo>
                <a:lnTo>
                  <a:pt x="434" y="181"/>
                </a:lnTo>
                <a:lnTo>
                  <a:pt x="434" y="181"/>
                </a:lnTo>
                <a:close/>
                <a:moveTo>
                  <a:pt x="403" y="179"/>
                </a:moveTo>
                <a:lnTo>
                  <a:pt x="428" y="171"/>
                </a:lnTo>
                <a:lnTo>
                  <a:pt x="428" y="171"/>
                </a:lnTo>
                <a:lnTo>
                  <a:pt x="423" y="162"/>
                </a:lnTo>
                <a:lnTo>
                  <a:pt x="398" y="171"/>
                </a:lnTo>
                <a:lnTo>
                  <a:pt x="398" y="171"/>
                </a:lnTo>
                <a:lnTo>
                  <a:pt x="403" y="179"/>
                </a:lnTo>
                <a:lnTo>
                  <a:pt x="403" y="179"/>
                </a:lnTo>
                <a:close/>
                <a:moveTo>
                  <a:pt x="398" y="91"/>
                </a:moveTo>
                <a:lnTo>
                  <a:pt x="371" y="100"/>
                </a:lnTo>
                <a:lnTo>
                  <a:pt x="371" y="100"/>
                </a:lnTo>
                <a:lnTo>
                  <a:pt x="373" y="110"/>
                </a:lnTo>
                <a:lnTo>
                  <a:pt x="400" y="102"/>
                </a:lnTo>
                <a:lnTo>
                  <a:pt x="400" y="102"/>
                </a:lnTo>
                <a:lnTo>
                  <a:pt x="398" y="91"/>
                </a:lnTo>
                <a:lnTo>
                  <a:pt x="398" y="91"/>
                </a:lnTo>
                <a:close/>
                <a:moveTo>
                  <a:pt x="386" y="148"/>
                </a:moveTo>
                <a:lnTo>
                  <a:pt x="413" y="139"/>
                </a:lnTo>
                <a:lnTo>
                  <a:pt x="413" y="139"/>
                </a:lnTo>
                <a:lnTo>
                  <a:pt x="409" y="129"/>
                </a:lnTo>
                <a:lnTo>
                  <a:pt x="382" y="137"/>
                </a:lnTo>
                <a:lnTo>
                  <a:pt x="382" y="137"/>
                </a:lnTo>
                <a:lnTo>
                  <a:pt x="386" y="148"/>
                </a:lnTo>
                <a:lnTo>
                  <a:pt x="386" y="148"/>
                </a:lnTo>
                <a:close/>
                <a:moveTo>
                  <a:pt x="465" y="158"/>
                </a:moveTo>
                <a:lnTo>
                  <a:pt x="465" y="158"/>
                </a:lnTo>
                <a:lnTo>
                  <a:pt x="463" y="131"/>
                </a:lnTo>
                <a:lnTo>
                  <a:pt x="455" y="100"/>
                </a:lnTo>
                <a:lnTo>
                  <a:pt x="455" y="100"/>
                </a:lnTo>
                <a:lnTo>
                  <a:pt x="442" y="66"/>
                </a:lnTo>
                <a:lnTo>
                  <a:pt x="430" y="43"/>
                </a:lnTo>
                <a:lnTo>
                  <a:pt x="430" y="43"/>
                </a:lnTo>
                <a:lnTo>
                  <a:pt x="419" y="29"/>
                </a:lnTo>
                <a:lnTo>
                  <a:pt x="419" y="29"/>
                </a:lnTo>
                <a:lnTo>
                  <a:pt x="421" y="45"/>
                </a:lnTo>
                <a:lnTo>
                  <a:pt x="421" y="45"/>
                </a:lnTo>
                <a:lnTo>
                  <a:pt x="423" y="73"/>
                </a:lnTo>
                <a:lnTo>
                  <a:pt x="432" y="106"/>
                </a:lnTo>
                <a:lnTo>
                  <a:pt x="432" y="106"/>
                </a:lnTo>
                <a:lnTo>
                  <a:pt x="444" y="137"/>
                </a:lnTo>
                <a:lnTo>
                  <a:pt x="459" y="162"/>
                </a:lnTo>
                <a:lnTo>
                  <a:pt x="459" y="162"/>
                </a:lnTo>
                <a:lnTo>
                  <a:pt x="467" y="175"/>
                </a:lnTo>
                <a:lnTo>
                  <a:pt x="467" y="175"/>
                </a:lnTo>
                <a:lnTo>
                  <a:pt x="465" y="158"/>
                </a:lnTo>
                <a:lnTo>
                  <a:pt x="465" y="158"/>
                </a:lnTo>
                <a:close/>
                <a:moveTo>
                  <a:pt x="668" y="346"/>
                </a:moveTo>
                <a:lnTo>
                  <a:pt x="668" y="346"/>
                </a:lnTo>
                <a:lnTo>
                  <a:pt x="651" y="371"/>
                </a:lnTo>
                <a:lnTo>
                  <a:pt x="640" y="396"/>
                </a:lnTo>
                <a:lnTo>
                  <a:pt x="640" y="396"/>
                </a:lnTo>
                <a:lnTo>
                  <a:pt x="636" y="408"/>
                </a:lnTo>
                <a:lnTo>
                  <a:pt x="636" y="421"/>
                </a:lnTo>
                <a:lnTo>
                  <a:pt x="638" y="429"/>
                </a:lnTo>
                <a:lnTo>
                  <a:pt x="645" y="436"/>
                </a:lnTo>
                <a:lnTo>
                  <a:pt x="645" y="436"/>
                </a:lnTo>
                <a:lnTo>
                  <a:pt x="647" y="438"/>
                </a:lnTo>
                <a:lnTo>
                  <a:pt x="682" y="463"/>
                </a:lnTo>
                <a:lnTo>
                  <a:pt x="682" y="463"/>
                </a:lnTo>
                <a:lnTo>
                  <a:pt x="684" y="463"/>
                </a:lnTo>
                <a:lnTo>
                  <a:pt x="684" y="463"/>
                </a:lnTo>
                <a:lnTo>
                  <a:pt x="684" y="465"/>
                </a:lnTo>
                <a:lnTo>
                  <a:pt x="684" y="465"/>
                </a:lnTo>
                <a:lnTo>
                  <a:pt x="684" y="465"/>
                </a:lnTo>
                <a:lnTo>
                  <a:pt x="684" y="465"/>
                </a:lnTo>
                <a:lnTo>
                  <a:pt x="693" y="467"/>
                </a:lnTo>
                <a:lnTo>
                  <a:pt x="703" y="465"/>
                </a:lnTo>
                <a:lnTo>
                  <a:pt x="711" y="461"/>
                </a:lnTo>
                <a:lnTo>
                  <a:pt x="724" y="452"/>
                </a:lnTo>
                <a:lnTo>
                  <a:pt x="724" y="452"/>
                </a:lnTo>
                <a:lnTo>
                  <a:pt x="743" y="436"/>
                </a:lnTo>
                <a:lnTo>
                  <a:pt x="761" y="411"/>
                </a:lnTo>
                <a:lnTo>
                  <a:pt x="761" y="411"/>
                </a:lnTo>
                <a:lnTo>
                  <a:pt x="776" y="385"/>
                </a:lnTo>
                <a:lnTo>
                  <a:pt x="786" y="360"/>
                </a:lnTo>
                <a:lnTo>
                  <a:pt x="786" y="360"/>
                </a:lnTo>
                <a:lnTo>
                  <a:pt x="791" y="348"/>
                </a:lnTo>
                <a:lnTo>
                  <a:pt x="791" y="337"/>
                </a:lnTo>
                <a:lnTo>
                  <a:pt x="788" y="327"/>
                </a:lnTo>
                <a:lnTo>
                  <a:pt x="784" y="321"/>
                </a:lnTo>
                <a:lnTo>
                  <a:pt x="784" y="321"/>
                </a:lnTo>
                <a:lnTo>
                  <a:pt x="782" y="321"/>
                </a:lnTo>
                <a:lnTo>
                  <a:pt x="745" y="294"/>
                </a:lnTo>
                <a:lnTo>
                  <a:pt x="745" y="294"/>
                </a:lnTo>
                <a:lnTo>
                  <a:pt x="736" y="290"/>
                </a:lnTo>
                <a:lnTo>
                  <a:pt x="726" y="292"/>
                </a:lnTo>
                <a:lnTo>
                  <a:pt x="715" y="296"/>
                </a:lnTo>
                <a:lnTo>
                  <a:pt x="705" y="304"/>
                </a:lnTo>
                <a:lnTo>
                  <a:pt x="705" y="304"/>
                </a:lnTo>
                <a:lnTo>
                  <a:pt x="686" y="321"/>
                </a:lnTo>
                <a:lnTo>
                  <a:pt x="668" y="346"/>
                </a:lnTo>
                <a:lnTo>
                  <a:pt x="668" y="346"/>
                </a:lnTo>
                <a:close/>
                <a:moveTo>
                  <a:pt x="693" y="419"/>
                </a:moveTo>
                <a:lnTo>
                  <a:pt x="711" y="431"/>
                </a:lnTo>
                <a:lnTo>
                  <a:pt x="711" y="431"/>
                </a:lnTo>
                <a:lnTo>
                  <a:pt x="715" y="427"/>
                </a:lnTo>
                <a:lnTo>
                  <a:pt x="699" y="413"/>
                </a:lnTo>
                <a:lnTo>
                  <a:pt x="699" y="413"/>
                </a:lnTo>
                <a:lnTo>
                  <a:pt x="693" y="419"/>
                </a:lnTo>
                <a:lnTo>
                  <a:pt x="693" y="419"/>
                </a:lnTo>
                <a:close/>
                <a:moveTo>
                  <a:pt x="703" y="438"/>
                </a:moveTo>
                <a:lnTo>
                  <a:pt x="684" y="425"/>
                </a:lnTo>
                <a:lnTo>
                  <a:pt x="684" y="427"/>
                </a:lnTo>
                <a:lnTo>
                  <a:pt x="684" y="427"/>
                </a:lnTo>
                <a:lnTo>
                  <a:pt x="678" y="431"/>
                </a:lnTo>
                <a:lnTo>
                  <a:pt x="697" y="442"/>
                </a:lnTo>
                <a:lnTo>
                  <a:pt x="697" y="444"/>
                </a:lnTo>
                <a:lnTo>
                  <a:pt x="697" y="444"/>
                </a:lnTo>
                <a:lnTo>
                  <a:pt x="703" y="438"/>
                </a:lnTo>
                <a:lnTo>
                  <a:pt x="703" y="438"/>
                </a:lnTo>
                <a:close/>
                <a:moveTo>
                  <a:pt x="749" y="331"/>
                </a:moveTo>
                <a:lnTo>
                  <a:pt x="768" y="344"/>
                </a:lnTo>
                <a:lnTo>
                  <a:pt x="768" y="344"/>
                </a:lnTo>
                <a:lnTo>
                  <a:pt x="770" y="340"/>
                </a:lnTo>
                <a:lnTo>
                  <a:pt x="768" y="340"/>
                </a:lnTo>
                <a:lnTo>
                  <a:pt x="751" y="327"/>
                </a:lnTo>
                <a:lnTo>
                  <a:pt x="751" y="327"/>
                </a:lnTo>
                <a:lnTo>
                  <a:pt x="749" y="331"/>
                </a:lnTo>
                <a:lnTo>
                  <a:pt x="749" y="331"/>
                </a:lnTo>
                <a:close/>
                <a:moveTo>
                  <a:pt x="763" y="354"/>
                </a:moveTo>
                <a:lnTo>
                  <a:pt x="747" y="342"/>
                </a:lnTo>
                <a:lnTo>
                  <a:pt x="747" y="342"/>
                </a:lnTo>
                <a:lnTo>
                  <a:pt x="743" y="348"/>
                </a:lnTo>
                <a:lnTo>
                  <a:pt x="761" y="360"/>
                </a:lnTo>
                <a:lnTo>
                  <a:pt x="761" y="360"/>
                </a:lnTo>
                <a:lnTo>
                  <a:pt x="763" y="354"/>
                </a:lnTo>
                <a:lnTo>
                  <a:pt x="763" y="354"/>
                </a:lnTo>
                <a:close/>
                <a:moveTo>
                  <a:pt x="709" y="400"/>
                </a:moveTo>
                <a:lnTo>
                  <a:pt x="728" y="413"/>
                </a:lnTo>
                <a:lnTo>
                  <a:pt x="728" y="413"/>
                </a:lnTo>
                <a:lnTo>
                  <a:pt x="734" y="406"/>
                </a:lnTo>
                <a:lnTo>
                  <a:pt x="715" y="394"/>
                </a:lnTo>
                <a:lnTo>
                  <a:pt x="715" y="394"/>
                </a:lnTo>
                <a:lnTo>
                  <a:pt x="709" y="400"/>
                </a:lnTo>
                <a:lnTo>
                  <a:pt x="709" y="400"/>
                </a:lnTo>
                <a:close/>
                <a:moveTo>
                  <a:pt x="753" y="379"/>
                </a:moveTo>
                <a:lnTo>
                  <a:pt x="734" y="367"/>
                </a:lnTo>
                <a:lnTo>
                  <a:pt x="734" y="367"/>
                </a:lnTo>
                <a:lnTo>
                  <a:pt x="728" y="373"/>
                </a:lnTo>
                <a:lnTo>
                  <a:pt x="747" y="388"/>
                </a:lnTo>
                <a:lnTo>
                  <a:pt x="747" y="388"/>
                </a:lnTo>
                <a:lnTo>
                  <a:pt x="753" y="379"/>
                </a:lnTo>
                <a:lnTo>
                  <a:pt x="753" y="379"/>
                </a:lnTo>
                <a:close/>
                <a:moveTo>
                  <a:pt x="720" y="323"/>
                </a:moveTo>
                <a:lnTo>
                  <a:pt x="720" y="323"/>
                </a:lnTo>
                <a:lnTo>
                  <a:pt x="705" y="337"/>
                </a:lnTo>
                <a:lnTo>
                  <a:pt x="686" y="360"/>
                </a:lnTo>
                <a:lnTo>
                  <a:pt x="686" y="360"/>
                </a:lnTo>
                <a:lnTo>
                  <a:pt x="672" y="383"/>
                </a:lnTo>
                <a:lnTo>
                  <a:pt x="663" y="404"/>
                </a:lnTo>
                <a:lnTo>
                  <a:pt x="663" y="404"/>
                </a:lnTo>
                <a:lnTo>
                  <a:pt x="659" y="417"/>
                </a:lnTo>
                <a:lnTo>
                  <a:pt x="659" y="417"/>
                </a:lnTo>
                <a:lnTo>
                  <a:pt x="670" y="406"/>
                </a:lnTo>
                <a:lnTo>
                  <a:pt x="670" y="406"/>
                </a:lnTo>
                <a:lnTo>
                  <a:pt x="684" y="392"/>
                </a:lnTo>
                <a:lnTo>
                  <a:pt x="703" y="371"/>
                </a:lnTo>
                <a:lnTo>
                  <a:pt x="703" y="371"/>
                </a:lnTo>
                <a:lnTo>
                  <a:pt x="715" y="346"/>
                </a:lnTo>
                <a:lnTo>
                  <a:pt x="726" y="327"/>
                </a:lnTo>
                <a:lnTo>
                  <a:pt x="726" y="327"/>
                </a:lnTo>
                <a:lnTo>
                  <a:pt x="730" y="315"/>
                </a:lnTo>
                <a:lnTo>
                  <a:pt x="730" y="315"/>
                </a:lnTo>
                <a:lnTo>
                  <a:pt x="720" y="323"/>
                </a:lnTo>
                <a:lnTo>
                  <a:pt x="720" y="323"/>
                </a:lnTo>
                <a:close/>
                <a:moveTo>
                  <a:pt x="515" y="273"/>
                </a:moveTo>
                <a:lnTo>
                  <a:pt x="515" y="273"/>
                </a:lnTo>
                <a:lnTo>
                  <a:pt x="480" y="260"/>
                </a:lnTo>
                <a:lnTo>
                  <a:pt x="448" y="254"/>
                </a:lnTo>
                <a:lnTo>
                  <a:pt x="448" y="254"/>
                </a:lnTo>
                <a:lnTo>
                  <a:pt x="432" y="254"/>
                </a:lnTo>
                <a:lnTo>
                  <a:pt x="417" y="256"/>
                </a:lnTo>
                <a:lnTo>
                  <a:pt x="407" y="262"/>
                </a:lnTo>
                <a:lnTo>
                  <a:pt x="403" y="267"/>
                </a:lnTo>
                <a:lnTo>
                  <a:pt x="400" y="271"/>
                </a:lnTo>
                <a:lnTo>
                  <a:pt x="400" y="271"/>
                </a:lnTo>
                <a:lnTo>
                  <a:pt x="400" y="273"/>
                </a:lnTo>
                <a:lnTo>
                  <a:pt x="380" y="323"/>
                </a:lnTo>
                <a:lnTo>
                  <a:pt x="380" y="323"/>
                </a:lnTo>
                <a:lnTo>
                  <a:pt x="380" y="325"/>
                </a:lnTo>
                <a:lnTo>
                  <a:pt x="380" y="325"/>
                </a:lnTo>
                <a:lnTo>
                  <a:pt x="378" y="327"/>
                </a:lnTo>
                <a:lnTo>
                  <a:pt x="378" y="327"/>
                </a:lnTo>
                <a:lnTo>
                  <a:pt x="378" y="327"/>
                </a:lnTo>
                <a:lnTo>
                  <a:pt x="378" y="327"/>
                </a:lnTo>
                <a:lnTo>
                  <a:pt x="378" y="337"/>
                </a:lnTo>
                <a:lnTo>
                  <a:pt x="382" y="348"/>
                </a:lnTo>
                <a:lnTo>
                  <a:pt x="390" y="358"/>
                </a:lnTo>
                <a:lnTo>
                  <a:pt x="400" y="369"/>
                </a:lnTo>
                <a:lnTo>
                  <a:pt x="400" y="369"/>
                </a:lnTo>
                <a:lnTo>
                  <a:pt x="428" y="388"/>
                </a:lnTo>
                <a:lnTo>
                  <a:pt x="463" y="402"/>
                </a:lnTo>
                <a:lnTo>
                  <a:pt x="463" y="402"/>
                </a:lnTo>
                <a:lnTo>
                  <a:pt x="499" y="415"/>
                </a:lnTo>
                <a:lnTo>
                  <a:pt x="530" y="421"/>
                </a:lnTo>
                <a:lnTo>
                  <a:pt x="530" y="421"/>
                </a:lnTo>
                <a:lnTo>
                  <a:pt x="547" y="421"/>
                </a:lnTo>
                <a:lnTo>
                  <a:pt x="561" y="419"/>
                </a:lnTo>
                <a:lnTo>
                  <a:pt x="572" y="415"/>
                </a:lnTo>
                <a:lnTo>
                  <a:pt x="574" y="411"/>
                </a:lnTo>
                <a:lnTo>
                  <a:pt x="578" y="406"/>
                </a:lnTo>
                <a:lnTo>
                  <a:pt x="578" y="406"/>
                </a:lnTo>
                <a:lnTo>
                  <a:pt x="578" y="404"/>
                </a:lnTo>
                <a:lnTo>
                  <a:pt x="599" y="350"/>
                </a:lnTo>
                <a:lnTo>
                  <a:pt x="599" y="350"/>
                </a:lnTo>
                <a:lnTo>
                  <a:pt x="601" y="346"/>
                </a:lnTo>
                <a:lnTo>
                  <a:pt x="601" y="340"/>
                </a:lnTo>
                <a:lnTo>
                  <a:pt x="597" y="329"/>
                </a:lnTo>
                <a:lnTo>
                  <a:pt x="588" y="317"/>
                </a:lnTo>
                <a:lnTo>
                  <a:pt x="576" y="306"/>
                </a:lnTo>
                <a:lnTo>
                  <a:pt x="576" y="306"/>
                </a:lnTo>
                <a:lnTo>
                  <a:pt x="549" y="290"/>
                </a:lnTo>
                <a:lnTo>
                  <a:pt x="515" y="273"/>
                </a:lnTo>
                <a:lnTo>
                  <a:pt x="515" y="273"/>
                </a:lnTo>
                <a:close/>
                <a:moveTo>
                  <a:pt x="434" y="323"/>
                </a:moveTo>
                <a:lnTo>
                  <a:pt x="423" y="348"/>
                </a:lnTo>
                <a:lnTo>
                  <a:pt x="423" y="348"/>
                </a:lnTo>
                <a:lnTo>
                  <a:pt x="432" y="354"/>
                </a:lnTo>
                <a:lnTo>
                  <a:pt x="442" y="329"/>
                </a:lnTo>
                <a:lnTo>
                  <a:pt x="442" y="329"/>
                </a:lnTo>
                <a:lnTo>
                  <a:pt x="434" y="323"/>
                </a:lnTo>
                <a:lnTo>
                  <a:pt x="434" y="323"/>
                </a:lnTo>
                <a:close/>
                <a:moveTo>
                  <a:pt x="413" y="342"/>
                </a:moveTo>
                <a:lnTo>
                  <a:pt x="413" y="342"/>
                </a:lnTo>
                <a:lnTo>
                  <a:pt x="407" y="335"/>
                </a:lnTo>
                <a:lnTo>
                  <a:pt x="407" y="335"/>
                </a:lnTo>
                <a:lnTo>
                  <a:pt x="417" y="310"/>
                </a:lnTo>
                <a:lnTo>
                  <a:pt x="417" y="310"/>
                </a:lnTo>
                <a:lnTo>
                  <a:pt x="423" y="317"/>
                </a:lnTo>
                <a:lnTo>
                  <a:pt x="423" y="317"/>
                </a:lnTo>
                <a:lnTo>
                  <a:pt x="413" y="342"/>
                </a:lnTo>
                <a:lnTo>
                  <a:pt x="413" y="342"/>
                </a:lnTo>
                <a:close/>
                <a:moveTo>
                  <a:pt x="555" y="367"/>
                </a:moveTo>
                <a:lnTo>
                  <a:pt x="544" y="392"/>
                </a:lnTo>
                <a:lnTo>
                  <a:pt x="544" y="392"/>
                </a:lnTo>
                <a:lnTo>
                  <a:pt x="549" y="394"/>
                </a:lnTo>
                <a:lnTo>
                  <a:pt x="551" y="392"/>
                </a:lnTo>
                <a:lnTo>
                  <a:pt x="561" y="369"/>
                </a:lnTo>
                <a:lnTo>
                  <a:pt x="561" y="369"/>
                </a:lnTo>
                <a:lnTo>
                  <a:pt x="555" y="367"/>
                </a:lnTo>
                <a:lnTo>
                  <a:pt x="555" y="367"/>
                </a:lnTo>
                <a:close/>
                <a:moveTo>
                  <a:pt x="532" y="392"/>
                </a:moveTo>
                <a:lnTo>
                  <a:pt x="542" y="367"/>
                </a:lnTo>
                <a:lnTo>
                  <a:pt x="542" y="367"/>
                </a:lnTo>
                <a:lnTo>
                  <a:pt x="534" y="365"/>
                </a:lnTo>
                <a:lnTo>
                  <a:pt x="524" y="390"/>
                </a:lnTo>
                <a:lnTo>
                  <a:pt x="524" y="390"/>
                </a:lnTo>
                <a:lnTo>
                  <a:pt x="532" y="392"/>
                </a:lnTo>
                <a:lnTo>
                  <a:pt x="532" y="392"/>
                </a:lnTo>
                <a:close/>
                <a:moveTo>
                  <a:pt x="463" y="340"/>
                </a:moveTo>
                <a:lnTo>
                  <a:pt x="453" y="365"/>
                </a:lnTo>
                <a:lnTo>
                  <a:pt x="453" y="365"/>
                </a:lnTo>
                <a:lnTo>
                  <a:pt x="461" y="369"/>
                </a:lnTo>
                <a:lnTo>
                  <a:pt x="471" y="344"/>
                </a:lnTo>
                <a:lnTo>
                  <a:pt x="471" y="344"/>
                </a:lnTo>
                <a:lnTo>
                  <a:pt x="463" y="340"/>
                </a:lnTo>
                <a:lnTo>
                  <a:pt x="463" y="340"/>
                </a:lnTo>
                <a:close/>
                <a:moveTo>
                  <a:pt x="499" y="383"/>
                </a:moveTo>
                <a:lnTo>
                  <a:pt x="509" y="358"/>
                </a:lnTo>
                <a:lnTo>
                  <a:pt x="509" y="358"/>
                </a:lnTo>
                <a:lnTo>
                  <a:pt x="499" y="354"/>
                </a:lnTo>
                <a:lnTo>
                  <a:pt x="488" y="381"/>
                </a:lnTo>
                <a:lnTo>
                  <a:pt x="488" y="381"/>
                </a:lnTo>
                <a:lnTo>
                  <a:pt x="499" y="383"/>
                </a:lnTo>
                <a:lnTo>
                  <a:pt x="499" y="383"/>
                </a:lnTo>
                <a:close/>
                <a:moveTo>
                  <a:pt x="557" y="329"/>
                </a:moveTo>
                <a:lnTo>
                  <a:pt x="557" y="329"/>
                </a:lnTo>
                <a:lnTo>
                  <a:pt x="572" y="340"/>
                </a:lnTo>
                <a:lnTo>
                  <a:pt x="572" y="340"/>
                </a:lnTo>
                <a:lnTo>
                  <a:pt x="555" y="337"/>
                </a:lnTo>
                <a:lnTo>
                  <a:pt x="555" y="337"/>
                </a:lnTo>
                <a:lnTo>
                  <a:pt x="528" y="331"/>
                </a:lnTo>
                <a:lnTo>
                  <a:pt x="496" y="321"/>
                </a:lnTo>
                <a:lnTo>
                  <a:pt x="496" y="321"/>
                </a:lnTo>
                <a:lnTo>
                  <a:pt x="465" y="306"/>
                </a:lnTo>
                <a:lnTo>
                  <a:pt x="442" y="292"/>
                </a:lnTo>
                <a:lnTo>
                  <a:pt x="442" y="292"/>
                </a:lnTo>
                <a:lnTo>
                  <a:pt x="428" y="281"/>
                </a:lnTo>
                <a:lnTo>
                  <a:pt x="428" y="281"/>
                </a:lnTo>
                <a:lnTo>
                  <a:pt x="444" y="285"/>
                </a:lnTo>
                <a:lnTo>
                  <a:pt x="444" y="285"/>
                </a:lnTo>
                <a:lnTo>
                  <a:pt x="471" y="290"/>
                </a:lnTo>
                <a:lnTo>
                  <a:pt x="505" y="300"/>
                </a:lnTo>
                <a:lnTo>
                  <a:pt x="505" y="300"/>
                </a:lnTo>
                <a:lnTo>
                  <a:pt x="534" y="315"/>
                </a:lnTo>
                <a:lnTo>
                  <a:pt x="557" y="329"/>
                </a:lnTo>
                <a:lnTo>
                  <a:pt x="557" y="329"/>
                </a:lnTo>
                <a:close/>
                <a:moveTo>
                  <a:pt x="732" y="106"/>
                </a:moveTo>
                <a:lnTo>
                  <a:pt x="732" y="106"/>
                </a:lnTo>
                <a:lnTo>
                  <a:pt x="770" y="93"/>
                </a:lnTo>
                <a:lnTo>
                  <a:pt x="786" y="89"/>
                </a:lnTo>
                <a:lnTo>
                  <a:pt x="803" y="87"/>
                </a:lnTo>
                <a:lnTo>
                  <a:pt x="803" y="87"/>
                </a:lnTo>
                <a:lnTo>
                  <a:pt x="822" y="87"/>
                </a:lnTo>
                <a:lnTo>
                  <a:pt x="836" y="89"/>
                </a:lnTo>
                <a:lnTo>
                  <a:pt x="847" y="96"/>
                </a:lnTo>
                <a:lnTo>
                  <a:pt x="851" y="100"/>
                </a:lnTo>
                <a:lnTo>
                  <a:pt x="853" y="106"/>
                </a:lnTo>
                <a:lnTo>
                  <a:pt x="876" y="162"/>
                </a:lnTo>
                <a:lnTo>
                  <a:pt x="876" y="164"/>
                </a:lnTo>
                <a:lnTo>
                  <a:pt x="876" y="164"/>
                </a:lnTo>
                <a:lnTo>
                  <a:pt x="876" y="164"/>
                </a:lnTo>
                <a:lnTo>
                  <a:pt x="876" y="169"/>
                </a:lnTo>
                <a:lnTo>
                  <a:pt x="876" y="175"/>
                </a:lnTo>
                <a:lnTo>
                  <a:pt x="872" y="187"/>
                </a:lnTo>
                <a:lnTo>
                  <a:pt x="864" y="198"/>
                </a:lnTo>
                <a:lnTo>
                  <a:pt x="851" y="210"/>
                </a:lnTo>
                <a:lnTo>
                  <a:pt x="851" y="210"/>
                </a:lnTo>
                <a:lnTo>
                  <a:pt x="836" y="219"/>
                </a:lnTo>
                <a:lnTo>
                  <a:pt x="822" y="227"/>
                </a:lnTo>
                <a:lnTo>
                  <a:pt x="784" y="244"/>
                </a:lnTo>
                <a:lnTo>
                  <a:pt x="784" y="244"/>
                </a:lnTo>
                <a:lnTo>
                  <a:pt x="766" y="252"/>
                </a:lnTo>
                <a:lnTo>
                  <a:pt x="747" y="256"/>
                </a:lnTo>
                <a:lnTo>
                  <a:pt x="730" y="260"/>
                </a:lnTo>
                <a:lnTo>
                  <a:pt x="713" y="262"/>
                </a:lnTo>
                <a:lnTo>
                  <a:pt x="713" y="262"/>
                </a:lnTo>
                <a:lnTo>
                  <a:pt x="697" y="262"/>
                </a:lnTo>
                <a:lnTo>
                  <a:pt x="682" y="260"/>
                </a:lnTo>
                <a:lnTo>
                  <a:pt x="672" y="254"/>
                </a:lnTo>
                <a:lnTo>
                  <a:pt x="663" y="246"/>
                </a:lnTo>
                <a:lnTo>
                  <a:pt x="663" y="246"/>
                </a:lnTo>
                <a:lnTo>
                  <a:pt x="663" y="246"/>
                </a:lnTo>
                <a:lnTo>
                  <a:pt x="663" y="246"/>
                </a:lnTo>
                <a:lnTo>
                  <a:pt x="663" y="244"/>
                </a:lnTo>
                <a:lnTo>
                  <a:pt x="663" y="244"/>
                </a:lnTo>
                <a:lnTo>
                  <a:pt x="663" y="244"/>
                </a:lnTo>
                <a:lnTo>
                  <a:pt x="642" y="187"/>
                </a:lnTo>
                <a:lnTo>
                  <a:pt x="642" y="187"/>
                </a:lnTo>
                <a:lnTo>
                  <a:pt x="640" y="187"/>
                </a:lnTo>
                <a:lnTo>
                  <a:pt x="640" y="187"/>
                </a:lnTo>
                <a:lnTo>
                  <a:pt x="640" y="181"/>
                </a:lnTo>
                <a:lnTo>
                  <a:pt x="640" y="175"/>
                </a:lnTo>
                <a:lnTo>
                  <a:pt x="645" y="164"/>
                </a:lnTo>
                <a:lnTo>
                  <a:pt x="653" y="152"/>
                </a:lnTo>
                <a:lnTo>
                  <a:pt x="665" y="139"/>
                </a:lnTo>
                <a:lnTo>
                  <a:pt x="665" y="139"/>
                </a:lnTo>
                <a:lnTo>
                  <a:pt x="680" y="131"/>
                </a:lnTo>
                <a:lnTo>
                  <a:pt x="695" y="123"/>
                </a:lnTo>
                <a:lnTo>
                  <a:pt x="732" y="106"/>
                </a:lnTo>
                <a:lnTo>
                  <a:pt x="732" y="106"/>
                </a:lnTo>
                <a:close/>
                <a:moveTo>
                  <a:pt x="705" y="204"/>
                </a:moveTo>
                <a:lnTo>
                  <a:pt x="715" y="231"/>
                </a:lnTo>
                <a:lnTo>
                  <a:pt x="715" y="231"/>
                </a:lnTo>
                <a:lnTo>
                  <a:pt x="726" y="229"/>
                </a:lnTo>
                <a:lnTo>
                  <a:pt x="715" y="202"/>
                </a:lnTo>
                <a:lnTo>
                  <a:pt x="715" y="202"/>
                </a:lnTo>
                <a:lnTo>
                  <a:pt x="705" y="204"/>
                </a:lnTo>
                <a:lnTo>
                  <a:pt x="705" y="204"/>
                </a:lnTo>
                <a:close/>
                <a:moveTo>
                  <a:pt x="703" y="231"/>
                </a:moveTo>
                <a:lnTo>
                  <a:pt x="693" y="206"/>
                </a:lnTo>
                <a:lnTo>
                  <a:pt x="690" y="206"/>
                </a:lnTo>
                <a:lnTo>
                  <a:pt x="690" y="206"/>
                </a:lnTo>
                <a:lnTo>
                  <a:pt x="682" y="206"/>
                </a:lnTo>
                <a:lnTo>
                  <a:pt x="693" y="231"/>
                </a:lnTo>
                <a:lnTo>
                  <a:pt x="693" y="233"/>
                </a:lnTo>
                <a:lnTo>
                  <a:pt x="693" y="233"/>
                </a:lnTo>
                <a:lnTo>
                  <a:pt x="703" y="231"/>
                </a:lnTo>
                <a:lnTo>
                  <a:pt x="703" y="231"/>
                </a:lnTo>
                <a:close/>
                <a:moveTo>
                  <a:pt x="830" y="150"/>
                </a:moveTo>
                <a:lnTo>
                  <a:pt x="841" y="177"/>
                </a:lnTo>
                <a:lnTo>
                  <a:pt x="841" y="177"/>
                </a:lnTo>
                <a:lnTo>
                  <a:pt x="845" y="175"/>
                </a:lnTo>
                <a:lnTo>
                  <a:pt x="845" y="173"/>
                </a:lnTo>
                <a:lnTo>
                  <a:pt x="836" y="146"/>
                </a:lnTo>
                <a:lnTo>
                  <a:pt x="836" y="146"/>
                </a:lnTo>
                <a:lnTo>
                  <a:pt x="830" y="150"/>
                </a:lnTo>
                <a:lnTo>
                  <a:pt x="830" y="150"/>
                </a:lnTo>
                <a:close/>
                <a:moveTo>
                  <a:pt x="830" y="185"/>
                </a:moveTo>
                <a:lnTo>
                  <a:pt x="820" y="158"/>
                </a:lnTo>
                <a:lnTo>
                  <a:pt x="820" y="158"/>
                </a:lnTo>
                <a:lnTo>
                  <a:pt x="811" y="162"/>
                </a:lnTo>
                <a:lnTo>
                  <a:pt x="822" y="189"/>
                </a:lnTo>
                <a:lnTo>
                  <a:pt x="822" y="189"/>
                </a:lnTo>
                <a:lnTo>
                  <a:pt x="830" y="185"/>
                </a:lnTo>
                <a:lnTo>
                  <a:pt x="830" y="185"/>
                </a:lnTo>
                <a:close/>
                <a:moveTo>
                  <a:pt x="738" y="196"/>
                </a:moveTo>
                <a:lnTo>
                  <a:pt x="749" y="223"/>
                </a:lnTo>
                <a:lnTo>
                  <a:pt x="749" y="223"/>
                </a:lnTo>
                <a:lnTo>
                  <a:pt x="759" y="221"/>
                </a:lnTo>
                <a:lnTo>
                  <a:pt x="749" y="191"/>
                </a:lnTo>
                <a:lnTo>
                  <a:pt x="749" y="191"/>
                </a:lnTo>
                <a:lnTo>
                  <a:pt x="738" y="196"/>
                </a:lnTo>
                <a:lnTo>
                  <a:pt x="738" y="196"/>
                </a:lnTo>
                <a:close/>
                <a:moveTo>
                  <a:pt x="799" y="204"/>
                </a:moveTo>
                <a:lnTo>
                  <a:pt x="788" y="177"/>
                </a:lnTo>
                <a:lnTo>
                  <a:pt x="788" y="177"/>
                </a:lnTo>
                <a:lnTo>
                  <a:pt x="778" y="181"/>
                </a:lnTo>
                <a:lnTo>
                  <a:pt x="788" y="208"/>
                </a:lnTo>
                <a:lnTo>
                  <a:pt x="788" y="208"/>
                </a:lnTo>
                <a:lnTo>
                  <a:pt x="799" y="204"/>
                </a:lnTo>
                <a:lnTo>
                  <a:pt x="799" y="204"/>
                </a:lnTo>
                <a:close/>
                <a:moveTo>
                  <a:pt x="805" y="118"/>
                </a:moveTo>
                <a:lnTo>
                  <a:pt x="805" y="118"/>
                </a:lnTo>
                <a:lnTo>
                  <a:pt x="776" y="125"/>
                </a:lnTo>
                <a:lnTo>
                  <a:pt x="743" y="135"/>
                </a:lnTo>
                <a:lnTo>
                  <a:pt x="743" y="135"/>
                </a:lnTo>
                <a:lnTo>
                  <a:pt x="711" y="150"/>
                </a:lnTo>
                <a:lnTo>
                  <a:pt x="686" y="164"/>
                </a:lnTo>
                <a:lnTo>
                  <a:pt x="686" y="164"/>
                </a:lnTo>
                <a:lnTo>
                  <a:pt x="672" y="175"/>
                </a:lnTo>
                <a:lnTo>
                  <a:pt x="672" y="175"/>
                </a:lnTo>
                <a:lnTo>
                  <a:pt x="688" y="173"/>
                </a:lnTo>
                <a:lnTo>
                  <a:pt x="688" y="173"/>
                </a:lnTo>
                <a:lnTo>
                  <a:pt x="718" y="169"/>
                </a:lnTo>
                <a:lnTo>
                  <a:pt x="751" y="158"/>
                </a:lnTo>
                <a:lnTo>
                  <a:pt x="751" y="158"/>
                </a:lnTo>
                <a:lnTo>
                  <a:pt x="784" y="141"/>
                </a:lnTo>
                <a:lnTo>
                  <a:pt x="809" y="127"/>
                </a:lnTo>
                <a:lnTo>
                  <a:pt x="809" y="127"/>
                </a:lnTo>
                <a:lnTo>
                  <a:pt x="824" y="116"/>
                </a:lnTo>
                <a:lnTo>
                  <a:pt x="824" y="116"/>
                </a:lnTo>
                <a:lnTo>
                  <a:pt x="805" y="118"/>
                </a:lnTo>
                <a:lnTo>
                  <a:pt x="805" y="11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平行四边形 3"/>
          <p:cNvSpPr/>
          <p:nvPr/>
        </p:nvSpPr>
        <p:spPr>
          <a:xfrm rot="5400000">
            <a:off x="6250785" y="916785"/>
            <a:ext cx="6858000" cy="5024430"/>
          </a:xfrm>
          <a:prstGeom prst="rect">
            <a:avLst/>
          </a:prstGeom>
          <a:solidFill>
            <a:srgbClr val="55A839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E471C34-EC52-4443-AABF-516C4834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08" y="0"/>
            <a:ext cx="12096792" cy="50004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Понятие мыла и его основной состав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xmlns="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8096264" y="1071546"/>
            <a:ext cx="3516898" cy="7143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Мыло – это косметическое средство, основу которого составляют поверхностно-активные вещества. На языке химии, это эмульгатор для коллоидной системы жиры – вода. Молекулы, входящие в состав продукта, способны склеиваться с молекулами жира и воды. В итоге, ПАВ выступают в роли своеобразного посредника. Они прилипают к грязи и воде, вместе с которой смываются с тела человека.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xmlns="" id="{F4BCCF8A-B6D2-43F6-B407-2C3B5182574B}"/>
              </a:ext>
            </a:extLst>
          </p:cNvPr>
          <p:cNvSpPr txBox="1">
            <a:spLocks/>
          </p:cNvSpPr>
          <p:nvPr/>
        </p:nvSpPr>
        <p:spPr>
          <a:xfrm>
            <a:off x="666712" y="2071678"/>
            <a:ext cx="3214710" cy="2857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dirty="0"/>
          </a:p>
        </p:txBody>
      </p:sp>
      <p:sp>
        <p:nvSpPr>
          <p:cNvPr id="33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166646" y="500042"/>
            <a:ext cx="7715304" cy="5929354"/>
          </a:xfrm>
          <a:prstGeom prst="rect">
            <a:avLst/>
          </a:prstGeom>
          <a:solidFill>
            <a:schemeClr val="bg1">
              <a:alpha val="86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5" name="Текст 6">
            <a:extLst>
              <a:ext uri="{FF2B5EF4-FFF2-40B4-BE49-F238E27FC236}">
                <a16:creationId xmlns:a16="http://schemas.microsoft.com/office/drawing/2014/main" xmlns="" id="{9F744015-0687-4E46-9918-AA4B90D5C097}"/>
              </a:ext>
            </a:extLst>
          </p:cNvPr>
          <p:cNvSpPr txBox="1">
            <a:spLocks/>
          </p:cNvSpPr>
          <p:nvPr/>
        </p:nvSpPr>
        <p:spPr>
          <a:xfrm>
            <a:off x="1166778" y="1285860"/>
            <a:ext cx="6429420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(натуральные или искусственные) – добавляют запах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xmlns="" id="{A101F549-A8B2-4308-BB7F-96219161153F}"/>
              </a:ext>
            </a:extLst>
          </p:cNvPr>
          <p:cNvSpPr txBox="1">
            <a:spLocks/>
          </p:cNvSpPr>
          <p:nvPr/>
        </p:nvSpPr>
        <p:spPr>
          <a:xfrm>
            <a:off x="1095340" y="2000240"/>
            <a:ext cx="6286544" cy="428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Красители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(натуральные или искусственные) – добавляют цвет</a:t>
            </a:r>
          </a:p>
          <a:p>
            <a:pPr marL="0" indent="0" algn="ctr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xmlns="" id="{A101F549-A8B2-4308-BB7F-96219161153F}"/>
              </a:ext>
            </a:extLst>
          </p:cNvPr>
          <p:cNvSpPr txBox="1">
            <a:spLocks/>
          </p:cNvSpPr>
          <p:nvPr/>
        </p:nvSpPr>
        <p:spPr>
          <a:xfrm>
            <a:off x="1166778" y="928670"/>
            <a:ext cx="3500462" cy="428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жир, щелочь и вода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xmlns="" id="{A101F549-A8B2-4308-BB7F-96219161153F}"/>
              </a:ext>
            </a:extLst>
          </p:cNvPr>
          <p:cNvSpPr txBox="1">
            <a:spLocks/>
          </p:cNvSpPr>
          <p:nvPr/>
        </p:nvSpPr>
        <p:spPr>
          <a:xfrm>
            <a:off x="1166778" y="2714620"/>
            <a:ext cx="6500858" cy="428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Загустители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позволяют добиться идеальной консистенции</a:t>
            </a:r>
          </a:p>
          <a:p>
            <a:pPr marL="0" indent="0" algn="ctr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xmlns="" id="{A101F549-A8B2-4308-BB7F-96219161153F}"/>
              </a:ext>
            </a:extLst>
          </p:cNvPr>
          <p:cNvSpPr txBox="1">
            <a:spLocks/>
          </p:cNvSpPr>
          <p:nvPr/>
        </p:nvSpPr>
        <p:spPr>
          <a:xfrm>
            <a:off x="1166778" y="3429000"/>
            <a:ext cx="6143668" cy="428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Консерванты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продлевают срок годности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xmlns="" id="{A101F549-A8B2-4308-BB7F-96219161153F}"/>
              </a:ext>
            </a:extLst>
          </p:cNvPr>
          <p:cNvSpPr txBox="1">
            <a:spLocks/>
          </p:cNvSpPr>
          <p:nvPr/>
        </p:nvSpPr>
        <p:spPr>
          <a:xfrm>
            <a:off x="1166778" y="3857628"/>
            <a:ext cx="5786478" cy="428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Минеральные масла и кремы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позволяют смягчить кожу и увлажнить ее</a:t>
            </a:r>
          </a:p>
          <a:p>
            <a:pPr marL="0" indent="0" algn="ctr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xmlns="" id="{A101F549-A8B2-4308-BB7F-96219161153F}"/>
              </a:ext>
            </a:extLst>
          </p:cNvPr>
          <p:cNvSpPr txBox="1">
            <a:spLocks/>
          </p:cNvSpPr>
          <p:nvPr/>
        </p:nvSpPr>
        <p:spPr>
          <a:xfrm>
            <a:off x="1166778" y="4572008"/>
            <a:ext cx="6143668" cy="428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Скрабирующие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компоненты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пилинга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кожи</a:t>
            </a:r>
          </a:p>
          <a:p>
            <a:pPr marL="0" indent="0" algn="ctr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Текст 3">
            <a:extLst>
              <a:ext uri="{FF2B5EF4-FFF2-40B4-BE49-F238E27FC236}">
                <a16:creationId xmlns:a16="http://schemas.microsoft.com/office/drawing/2014/main" xmlns="" id="{A101F549-A8B2-4308-BB7F-96219161153F}"/>
              </a:ext>
            </a:extLst>
          </p:cNvPr>
          <p:cNvSpPr txBox="1">
            <a:spLocks/>
          </p:cNvSpPr>
          <p:nvPr/>
        </p:nvSpPr>
        <p:spPr>
          <a:xfrm>
            <a:off x="1166778" y="5072074"/>
            <a:ext cx="6429420" cy="428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Медицинские добавки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триклозан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древесный деготь, камфара, сера, ихтиол, карболовая кислота и т. п.) – дают мылу тот или иной лечебный эффект.</a:t>
            </a:r>
          </a:p>
          <a:p>
            <a:pPr marL="0" lv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-2226527" y="3464719"/>
            <a:ext cx="5929354" cy="158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452398" y="785794"/>
            <a:ext cx="571504" cy="57150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52398" y="1428736"/>
            <a:ext cx="571504" cy="57150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452398" y="2071678"/>
            <a:ext cx="571504" cy="57150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52398" y="2714620"/>
            <a:ext cx="571504" cy="57150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452398" y="3357562"/>
            <a:ext cx="571504" cy="57150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452398" y="4000504"/>
            <a:ext cx="571504" cy="57150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452398" y="4643446"/>
            <a:ext cx="571504" cy="57150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452398" y="5286388"/>
            <a:ext cx="571504" cy="57150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Google Shape;968;p48"/>
          <p:cNvSpPr/>
          <p:nvPr/>
        </p:nvSpPr>
        <p:spPr>
          <a:xfrm>
            <a:off x="523836" y="857232"/>
            <a:ext cx="411397" cy="411418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968;p48"/>
          <p:cNvSpPr/>
          <p:nvPr/>
        </p:nvSpPr>
        <p:spPr>
          <a:xfrm>
            <a:off x="523836" y="1500174"/>
            <a:ext cx="411397" cy="411418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968;p48"/>
          <p:cNvSpPr/>
          <p:nvPr/>
        </p:nvSpPr>
        <p:spPr>
          <a:xfrm>
            <a:off x="523836" y="2143116"/>
            <a:ext cx="411397" cy="411418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968;p48"/>
          <p:cNvSpPr/>
          <p:nvPr/>
        </p:nvSpPr>
        <p:spPr>
          <a:xfrm>
            <a:off x="523836" y="2786058"/>
            <a:ext cx="411397" cy="411418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968;p48"/>
          <p:cNvSpPr/>
          <p:nvPr/>
        </p:nvSpPr>
        <p:spPr>
          <a:xfrm>
            <a:off x="523836" y="3429000"/>
            <a:ext cx="411397" cy="411418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968;p48"/>
          <p:cNvSpPr/>
          <p:nvPr/>
        </p:nvSpPr>
        <p:spPr>
          <a:xfrm>
            <a:off x="523836" y="4071942"/>
            <a:ext cx="411397" cy="411418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968;p48"/>
          <p:cNvSpPr/>
          <p:nvPr/>
        </p:nvSpPr>
        <p:spPr>
          <a:xfrm>
            <a:off x="523836" y="4714884"/>
            <a:ext cx="411397" cy="411418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968;p48"/>
          <p:cNvSpPr/>
          <p:nvPr/>
        </p:nvSpPr>
        <p:spPr>
          <a:xfrm>
            <a:off x="523836" y="5357826"/>
            <a:ext cx="411397" cy="411418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307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809588" y="0"/>
            <a:ext cx="10515600" cy="4848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мыла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6646" y="642918"/>
          <a:ext cx="11930146" cy="5948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6817"/>
                <a:gridCol w="1149893"/>
                <a:gridCol w="10133436"/>
              </a:tblGrid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Виды мыла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Описание, характеристика, особенности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3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По растворимости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Растворимые щелочные мыла 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Содержат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калиевые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, натриевые, аммониевые соли жирных кислот. В зависимости от природы катиона мыла растворимость в воде увеличивается в ряду: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Li</a:t>
                      </a:r>
                      <a:r>
                        <a:rPr lang="ru-RU" sz="1100" baseline="30000" dirty="0" err="1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 —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ru-RU" sz="1100" baseline="30000" dirty="0" err="1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 — K</a:t>
                      </a:r>
                      <a:r>
                        <a:rPr lang="ru-RU" sz="1100" baseline="300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 — NH</a:t>
                      </a:r>
                      <a:r>
                        <a:rPr lang="ru-RU" sz="1100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100" baseline="300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Нерастворимые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металлические мыла 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Содержат соли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поливалентных металлов (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4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По консистенции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1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Жидкие мыла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Содержат соли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калия,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аммония, консистенция жидкая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8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Твердые мыла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Содержат соли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натрия, лития, поливалентных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металлов,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твердая консистенция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4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назначению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Хозяйственное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Мыло, которое предназначено для стирки белья, технических, специальных целей. Такое мыло делится на несколько сортов, всё зависит от содержания жирных кислот.  Лучшие сорта (72 и 76%) имеют светло-жёлтый цвет, нет ярко выраженного запаха. Те сорта, которые содержат 60, 47 и 40% жирных кислот, имеют более тёмный цвет. Максимально используются жировые отходы и заменители жиров.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52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Туалетное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Сорт мыла, предназначенный для мытья тела, волос, и для бритья. Оно изготавливается из растительных или животных жиров, а также щелочи.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Детское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Это специальная группа в ассортименте. Используется высококачественное сырьё без отдушки и красителей. Чтобы защитить нежную детскую кожу от раздражения и получить обеззараживающее действие добавляют 1,0% ланолина 1,0% борной кислоты.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Техническое 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Технические мыла представляют собой чисто механическую смесь различных по своим свойствам солей жирных кислот, которые ввиду их разной растворимости легко поддаются разделению путем выщелачивания. Техническое мыло содержит 38, 5 – 40, 2 % жирных кислот и 0, 1 - 0 ,2 % свободной щелочи.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Медицинское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Содержит различные лечебные и дезинфицирующие вещества, например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сернодегтярное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мыло содержит 5,5% серы 2% дёгтя, ихтиоловое с 5,0% ихтиола и др. К медицинским мылам относится также жидкое калиевое мыло, которое приготовляется из жидких растительных масел путём омыления их едким калием; содержание жирных кислот не менее 40,0%. 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Специальное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Мыло, содержащее особые лечебные или дезинфицирующие вещества. Например, вазелиновое мыло с 0,1-процентным раствором сулемы применяют при кожных заболеваниях, а также для дезинфекции предметов ухода за больным. Ланолиновое смягчает обветренную, сухую, потрескавшуюся кожу. К этой группе можно отнести и туалетное антибактериальное мыло.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9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способу получения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Ядровое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Ядровое мыло – технически чистое мыло, полученное путем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высаливания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концентрированного мыльного раствора, так называемого мыльного клея, поваренной солью с выделением «ядровой» части. Ядро содержит жирных и подобных кислот не менее 60,0%.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Клеевое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Клеевым называют мыло, получаемое в результате затвердения мыльного клея в стадии начавшегося разделения его на ядровую и клеевую части, что придаёт готовому продукту мраморную структуру, особенно после добавления ультрамарина; содержит не менее 47,0% жирных кислот.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Пилированное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Высший сорт мыла —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пилированное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, получают при перетирании высушенного ядрового мыла на валиках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пилирной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машины. При этом в конечном продукте содержание жирных кислот повышается до 72−74,0 %, улучшается структура мыла, его устойчивость к усыханию,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прогорканию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и действию высоких температур при хранении.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0" y="0"/>
            <a:ext cx="4095736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8096264" y="0"/>
            <a:ext cx="4095736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3012" name="Picture 4" descr="C:\Users\Ольга\Desktop\scale_1200.jpeg"/>
          <p:cNvPicPr>
            <a:picLocks noChangeAspect="1" noChangeArrowheads="1"/>
          </p:cNvPicPr>
          <p:nvPr/>
        </p:nvPicPr>
        <p:blipFill>
          <a:blip r:embed="rId2"/>
          <a:srcRect l="19874" r="6308"/>
          <a:stretch>
            <a:fillRect/>
          </a:stretch>
        </p:blipFill>
        <p:spPr bwMode="auto">
          <a:xfrm>
            <a:off x="4167174" y="3956062"/>
            <a:ext cx="3714776" cy="2901938"/>
          </a:xfrm>
          <a:prstGeom prst="rect">
            <a:avLst/>
          </a:prstGeom>
          <a:noFill/>
        </p:spPr>
      </p:pic>
      <p:pic>
        <p:nvPicPr>
          <p:cNvPr id="43014" name="Picture 6" descr="C:\Users\Ольга\Desktop\Sapunuri-cu-uleiuri-esential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36" y="1214422"/>
            <a:ext cx="3929090" cy="2567512"/>
          </a:xfrm>
          <a:prstGeom prst="rect">
            <a:avLst/>
          </a:prstGeom>
          <a:noFill/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809588" y="0"/>
            <a:ext cx="10515600" cy="48486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Преимущества использования  мыла ручной работы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Google Shape;968;p48"/>
          <p:cNvSpPr/>
          <p:nvPr/>
        </p:nvSpPr>
        <p:spPr>
          <a:xfrm>
            <a:off x="243169" y="154600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968;p48"/>
          <p:cNvSpPr/>
          <p:nvPr/>
        </p:nvSpPr>
        <p:spPr>
          <a:xfrm>
            <a:off x="238084" y="457200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68;p48"/>
          <p:cNvSpPr/>
          <p:nvPr/>
        </p:nvSpPr>
        <p:spPr>
          <a:xfrm>
            <a:off x="8167702" y="114298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68;p48"/>
          <p:cNvSpPr/>
          <p:nvPr/>
        </p:nvSpPr>
        <p:spPr>
          <a:xfrm>
            <a:off x="8239140" y="328612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968;p48"/>
          <p:cNvSpPr/>
          <p:nvPr/>
        </p:nvSpPr>
        <p:spPr>
          <a:xfrm>
            <a:off x="8239140" y="5143512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595274" y="1142984"/>
            <a:ext cx="3357586" cy="63409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Натуральные ингредиенты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: мыло ручной работы изготовлено из натуральных ингредиентов, таких как эфирные масла и растительные экстракты. Оно не содержит искусственных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ароматизаторов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или химикатов, которые могут раздражать кожу.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>
          <a:xfrm>
            <a:off x="666712" y="4000504"/>
            <a:ext cx="3143272" cy="63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Увлажняющие свойства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большинство мыл ручной работы содержат большое количество глицерина - естественного увлажнителя, который помогает притягивать влагу к коже. Это поможет сохранить кожу мягкой и увлажненной.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Заголовок 2"/>
          <p:cNvSpPr txBox="1">
            <a:spLocks/>
          </p:cNvSpPr>
          <p:nvPr/>
        </p:nvSpPr>
        <p:spPr>
          <a:xfrm>
            <a:off x="8453454" y="642918"/>
            <a:ext cx="3571900" cy="63409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Воздействие на окружающую среду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: большинство мыла массового производства поставляется в пластиковой упаковке, что усугубляет растущую проблему пластиковых отходов. Мыло ручной работы часто поставляется в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биоразлагаемой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упаковке или вообще без упаковки, что делает его более экологически чистым вариантом.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2"/>
          <p:cNvSpPr txBox="1">
            <a:spLocks/>
          </p:cNvSpPr>
          <p:nvPr/>
        </p:nvSpPr>
        <p:spPr>
          <a:xfrm>
            <a:off x="8524892" y="3214686"/>
            <a:ext cx="3524232" cy="63409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Уникальные ароматы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Мыло ручной работы часто имеет уникальные ароматы, которых нет у мыла массового производства. Для чувствительной кожи можно выбрать мыло без запаха или с натуральными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ароматизаторами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8453454" y="5072074"/>
            <a:ext cx="3738546" cy="63409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Поддержка малого бизнеса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Покупая мыло ручной работы, потребитель поддерживает малый бизнес и ремесленников. Это может помочь развитию местной экономики и сохранению традиционных ремесел.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6712" y="285728"/>
            <a:ext cx="9286940" cy="63409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Процесс изготовления мыла ручной работы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52398" y="785794"/>
            <a:ext cx="9572692" cy="9286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Мыло «с нуля» из жиров масел и щелочи</a:t>
            </a:r>
            <a:r>
              <a:rPr lang="ru-RU" sz="8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При изготовлении такого мыло  необходимы: жир свиной и куриный, масло подсолнечное, касторовое, холодная вода. Необходимо растопить твердые масла и жиры, а потом добавить жидкие. Массу необходимо разлить в формы и ждать когда  остынет.</a:t>
            </a:r>
          </a:p>
          <a:p>
            <a:endParaRPr lang="ru-RU" dirty="0"/>
          </a:p>
        </p:txBody>
      </p:sp>
      <p:pic>
        <p:nvPicPr>
          <p:cNvPr id="5122" name="Picture 2" descr="C:\Users\Ольга\Desktop\$_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0298" y="4929198"/>
            <a:ext cx="2071702" cy="1428760"/>
          </a:xfrm>
          <a:prstGeom prst="rect">
            <a:avLst/>
          </a:prstGeom>
          <a:noFill/>
        </p:spPr>
      </p:pic>
      <p:pic>
        <p:nvPicPr>
          <p:cNvPr id="5124" name="Picture 4" descr="C:\Users\Ольга\Desktop\6560336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6528" y="3000372"/>
            <a:ext cx="2095472" cy="1785950"/>
          </a:xfrm>
          <a:prstGeom prst="rect">
            <a:avLst/>
          </a:prstGeom>
          <a:noFill/>
        </p:spPr>
      </p:pic>
      <p:pic>
        <p:nvPicPr>
          <p:cNvPr id="5126" name="Picture 6" descr="C:\Users\Ольга\Desktop\mylo-ruchnoj-raboty-siren-i-gvozdika-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2372" y="571480"/>
            <a:ext cx="2079628" cy="2286016"/>
          </a:xfrm>
          <a:prstGeom prst="rect">
            <a:avLst/>
          </a:prstGeom>
          <a:noFill/>
        </p:spPr>
      </p:pic>
      <p:sp>
        <p:nvSpPr>
          <p:cNvPr id="12" name="Текст 3"/>
          <p:cNvSpPr txBox="1">
            <a:spLocks/>
          </p:cNvSpPr>
          <p:nvPr/>
        </p:nvSpPr>
        <p:spPr>
          <a:xfrm>
            <a:off x="452398" y="2285992"/>
            <a:ext cx="9572692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800" u="sng" dirty="0" smtClean="0"/>
              <a:t> 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«Мыло из мыла» путем переплавки мыла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крупной терке необходимо натереть любое мыло, купленное в магазине. Переплавлять мыло нужно на водяной бане, либо в микроволновой печи, немного добавив воды, периодически перемешивая. Разложив массу в форму необходимо подождать  когда остынет.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452398" y="3786190"/>
            <a:ext cx="9572692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100" u="sng" dirty="0" smtClean="0"/>
              <a:t> 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Мыло из мыльной основы (специальный состав для производства мыла):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Взяв готовую основу, ее необходимо натереть на крупной терке или порезать кубиками (она хорошо режется). Переплавлять основу на водяной бане, либо в микроволновой печи, без добавления воды. Время от времени массу нужно перемешивать. В готовую массу необходимо добавить красители для того, чтобы получился нужный цвет у мыла и эфирное масло для того чтобы у мыла был приятный запах. Готовую массу необходимо разлить по формочкам и оставить остывать.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2162</Words>
  <Application>Microsoft Office PowerPoint</Application>
  <PresentationFormat>Произвольный</PresentationFormat>
  <Paragraphs>249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МУНИЦИПАЛЬНОЕ АВТОНОМНОЕ ОБРАЗОВАТЕЛЬНОЕ УЧРЕЖДЕНИЕ МУНИЦИПАЛЬНОГО ОБРАЗОВАНИЯ ГОРОД КРАСНОДАР МАОУ ГИМНАЗИЯ № 25 </vt:lpstr>
      <vt:lpstr>Содержание</vt:lpstr>
      <vt:lpstr>Слайд 3</vt:lpstr>
      <vt:lpstr>Слайд 4</vt:lpstr>
      <vt:lpstr>Слайд 5</vt:lpstr>
      <vt:lpstr>Понятие мыла и его основной состав </vt:lpstr>
      <vt:lpstr>Виды мыла</vt:lpstr>
      <vt:lpstr>Слайд 8</vt:lpstr>
      <vt:lpstr>Процесс изготовления мыла ручной работы</vt:lpstr>
      <vt:lpstr>Слайд 10</vt:lpstr>
      <vt:lpstr>Технология изготовления мыла ручной работы на мыльной основе: ингредиенты </vt:lpstr>
      <vt:lpstr>Слайд 12</vt:lpstr>
      <vt:lpstr>Полезные и ароматные добавки к домашнему мылу</vt:lpstr>
      <vt:lpstr>Популярные маркетплейсы для продажи мыла ручной работы</vt:lpstr>
      <vt:lpstr>Спрос на мыло ручной работы на рынке электронной коммерции</vt:lpstr>
      <vt:lpstr>Слайд 16</vt:lpstr>
      <vt:lpstr>Слайд 17</vt:lpstr>
      <vt:lpstr>Слайд 18</vt:lpstr>
      <vt:lpstr>Список литературы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Ольга</cp:lastModifiedBy>
  <cp:revision>259</cp:revision>
  <dcterms:created xsi:type="dcterms:W3CDTF">2020-05-04T14:52:20Z</dcterms:created>
  <dcterms:modified xsi:type="dcterms:W3CDTF">2024-02-19T08:01:57Z</dcterms:modified>
</cp:coreProperties>
</file>