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8" r:id="rId4"/>
  </p:sldMasterIdLst>
  <p:notesMasterIdLst>
    <p:notesMasterId r:id="rId24"/>
  </p:notesMasterIdLst>
  <p:handoutMasterIdLst>
    <p:handoutMasterId r:id="rId25"/>
  </p:handoutMasterIdLst>
  <p:sldIdLst>
    <p:sldId id="317" r:id="rId5"/>
    <p:sldId id="277" r:id="rId6"/>
    <p:sldId id="266" r:id="rId7"/>
    <p:sldId id="274" r:id="rId8"/>
    <p:sldId id="290" r:id="rId9"/>
    <p:sldId id="320" r:id="rId10"/>
    <p:sldId id="257" r:id="rId11"/>
    <p:sldId id="319" r:id="rId12"/>
    <p:sldId id="297" r:id="rId13"/>
    <p:sldId id="322" r:id="rId14"/>
    <p:sldId id="284" r:id="rId15"/>
    <p:sldId id="289" r:id="rId16"/>
    <p:sldId id="323" r:id="rId17"/>
    <p:sldId id="324" r:id="rId18"/>
    <p:sldId id="269" r:id="rId19"/>
    <p:sldId id="325" r:id="rId20"/>
    <p:sldId id="326" r:id="rId21"/>
    <p:sldId id="258" r:id="rId22"/>
    <p:sldId id="291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EDC"/>
    <a:srgbClr val="7FC6ED"/>
    <a:srgbClr val="00FFFF"/>
    <a:srgbClr val="B2FFFF"/>
    <a:srgbClr val="D30F64"/>
    <a:srgbClr val="FA4606"/>
    <a:srgbClr val="D6840C"/>
    <a:srgbClr val="000000"/>
    <a:srgbClr val="1798DF"/>
    <a:srgbClr val="76779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971" autoAdjust="0"/>
    <p:restoredTop sz="94356" autoAdjust="0"/>
  </p:normalViewPr>
  <p:slideViewPr>
    <p:cSldViewPr snapToGrid="0" showGuides="1">
      <p:cViewPr varScale="1">
        <p:scale>
          <a:sx n="83" d="100"/>
          <a:sy n="83" d="100"/>
        </p:scale>
        <p:origin x="-706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Лист1!$E$9</c:f>
              <c:strCache>
                <c:ptCount val="1"/>
                <c:pt idx="0">
                  <c:v>Знаете ли Вы что такое карманные деньги?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Лист1!$D$10:$D$11</c:f>
              <c:strCache>
                <c:ptCount val="2"/>
                <c:pt idx="0">
                  <c:v>Да,%</c:v>
                </c:pt>
                <c:pt idx="1">
                  <c:v>нет,%</c:v>
                </c:pt>
              </c:strCache>
            </c:strRef>
          </c:cat>
          <c:val>
            <c:numRef>
              <c:f>Лист1!$E$10:$E$11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Лист1!$G$25</c:f>
              <c:strCache>
                <c:ptCount val="1"/>
                <c:pt idx="0">
                  <c:v>Какую роль играют карманные деньги для Вас?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Лист1!$F$26:$F$29</c:f>
              <c:strCache>
                <c:ptCount val="4"/>
                <c:pt idx="0">
                  <c:v>Необходимый минимум на транспортные расходы, на питание,%</c:v>
                </c:pt>
                <c:pt idx="1">
                  <c:v>Чтобы чувствовать себя уверенно в завтрашнем дне,%</c:v>
                </c:pt>
                <c:pt idx="2">
                  <c:v>Чтобы быть лучшим среди других школьников,%</c:v>
                </c:pt>
                <c:pt idx="3">
                  <c:v>Другое</c:v>
                </c:pt>
              </c:strCache>
            </c:strRef>
          </c:cat>
          <c:val>
            <c:numRef>
              <c:f>Лист1!$G$26:$G$29</c:f>
              <c:numCache>
                <c:formatCode>General</c:formatCode>
                <c:ptCount val="4"/>
                <c:pt idx="0">
                  <c:v>82.35</c:v>
                </c:pt>
                <c:pt idx="1">
                  <c:v>2.94</c:v>
                </c:pt>
                <c:pt idx="2">
                  <c:v>1.47</c:v>
                </c:pt>
                <c:pt idx="3">
                  <c:v>13.23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Лист1!$G$41</c:f>
              <c:strCache>
                <c:ptCount val="1"/>
                <c:pt idx="0">
                  <c:v>Имеете ли Вы карманные деньги?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Лист1!$F$42:$F$44</c:f>
              <c:strCache>
                <c:ptCount val="3"/>
                <c:pt idx="0">
                  <c:v>Всегда,%</c:v>
                </c:pt>
                <c:pt idx="1">
                  <c:v>Редко,%</c:v>
                </c:pt>
                <c:pt idx="2">
                  <c:v>Никогда,%</c:v>
                </c:pt>
              </c:strCache>
            </c:strRef>
          </c:cat>
          <c:val>
            <c:numRef>
              <c:f>Лист1!$G$42:$G$44</c:f>
              <c:numCache>
                <c:formatCode>General</c:formatCode>
                <c:ptCount val="3"/>
                <c:pt idx="0">
                  <c:v>23.53</c:v>
                </c:pt>
                <c:pt idx="1">
                  <c:v>60.290000000000013</c:v>
                </c:pt>
                <c:pt idx="2">
                  <c:v>16.170000000000005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Лист1!$G$56</c:f>
              <c:strCache>
                <c:ptCount val="1"/>
                <c:pt idx="0">
                  <c:v>Какой источник карманных денег?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Лист1!$F$57:$F$58</c:f>
              <c:strCache>
                <c:ptCount val="2"/>
                <c:pt idx="0">
                  <c:v>Выдают родители,%</c:v>
                </c:pt>
                <c:pt idx="1">
                  <c:v>Зарабатываю сам (а),%</c:v>
                </c:pt>
              </c:strCache>
            </c:strRef>
          </c:cat>
          <c:val>
            <c:numRef>
              <c:f>Лист1!$G$57:$G$58</c:f>
              <c:numCache>
                <c:formatCode>General</c:formatCode>
                <c:ptCount val="2"/>
                <c:pt idx="0">
                  <c:v>76.47</c:v>
                </c:pt>
                <c:pt idx="1">
                  <c:v>23.53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Лист1!$G$74</c:f>
              <c:strCache>
                <c:ptCount val="1"/>
                <c:pt idx="0">
                  <c:v>Как Вы считаете умеете ли Вы тратить и накапливать деньги?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Лист1!$F$75:$F$76</c:f>
              <c:strCache>
                <c:ptCount val="2"/>
                <c:pt idx="0">
                  <c:v>Думаю, да,%</c:v>
                </c:pt>
                <c:pt idx="1">
                  <c:v>Думаю, нет,%</c:v>
                </c:pt>
              </c:strCache>
            </c:strRef>
          </c:cat>
          <c:val>
            <c:numRef>
              <c:f>Лист1!$G$75:$G$76</c:f>
              <c:numCache>
                <c:formatCode>General</c:formatCode>
                <c:ptCount val="2"/>
                <c:pt idx="0">
                  <c:v>7.35</c:v>
                </c:pt>
                <c:pt idx="1">
                  <c:v>92.649999999999991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Вы знаете, какими способами заработка можно увеличить карманные деньги в школьном возрасте?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Лист1!$G$89</c:f>
              <c:strCache>
                <c:ptCount val="1"/>
                <c:pt idx="0">
                  <c:v>Вы знаете, какими способами заработка можно увеличить карманные деньги в школьном возрасте?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Лист1!$F$90:$F$91</c:f>
              <c:strCache>
                <c:ptCount val="2"/>
                <c:pt idx="0">
                  <c:v>Да,%</c:v>
                </c:pt>
                <c:pt idx="1">
                  <c:v>Нет,%</c:v>
                </c:pt>
              </c:strCache>
            </c:strRef>
          </c:cat>
          <c:val>
            <c:numRef>
              <c:f>Лист1!$G$90:$G$91</c:f>
              <c:numCache>
                <c:formatCode>General</c:formatCode>
                <c:ptCount val="2"/>
                <c:pt idx="0">
                  <c:v>2.94</c:v>
                </c:pt>
                <c:pt idx="1">
                  <c:v>97.05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Лист1!$G$127</c:f>
              <c:strCache>
                <c:ptCount val="1"/>
                <c:pt idx="0">
                  <c:v>Какая сумма наличных денег у Вас чаще всего бывает в неделю?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Лист1!$F$128:$F$130</c:f>
              <c:strCache>
                <c:ptCount val="3"/>
                <c:pt idx="0">
                  <c:v>До 100 рублей,%</c:v>
                </c:pt>
                <c:pt idx="1">
                  <c:v>От 100 до 500 рублей,%</c:v>
                </c:pt>
                <c:pt idx="2">
                  <c:v>От 500 рублей и выше,%</c:v>
                </c:pt>
              </c:strCache>
            </c:strRef>
          </c:cat>
          <c:val>
            <c:numRef>
              <c:f>Лист1!$G$128:$G$130</c:f>
              <c:numCache>
                <c:formatCode>General</c:formatCode>
                <c:ptCount val="3"/>
                <c:pt idx="0">
                  <c:v>67.649999999999991</c:v>
                </c:pt>
                <c:pt idx="1">
                  <c:v>14.7</c:v>
                </c:pt>
                <c:pt idx="2">
                  <c:v>1.47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Лист1!$G$141</c:f>
              <c:strCache>
                <c:ptCount val="1"/>
                <c:pt idx="0">
                  <c:v>Куда обычно Вы тратите карманные деньги?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Лист1!$F$142:$F$147</c:f>
              <c:strCache>
                <c:ptCount val="6"/>
                <c:pt idx="0">
                  <c:v>На сладкое,%</c:v>
                </c:pt>
                <c:pt idx="1">
                  <c:v>На школьные принадлежности,%</c:v>
                </c:pt>
                <c:pt idx="2">
                  <c:v>На дискотеку,%</c:v>
                </c:pt>
                <c:pt idx="3">
                  <c:v>На телефон,%</c:v>
                </c:pt>
                <c:pt idx="4">
                  <c:v>На питание в школу</c:v>
                </c:pt>
                <c:pt idx="5">
                  <c:v>Другое,%</c:v>
                </c:pt>
              </c:strCache>
            </c:strRef>
          </c:cat>
          <c:val>
            <c:numRef>
              <c:f>Лист1!$G$142:$G$147</c:f>
              <c:numCache>
                <c:formatCode>General</c:formatCode>
                <c:ptCount val="6"/>
                <c:pt idx="0">
                  <c:v>30.88</c:v>
                </c:pt>
                <c:pt idx="1">
                  <c:v>2.94</c:v>
                </c:pt>
                <c:pt idx="2">
                  <c:v>19.110000000000014</c:v>
                </c:pt>
                <c:pt idx="3">
                  <c:v>2.94</c:v>
                </c:pt>
                <c:pt idx="4">
                  <c:v>19.110000000000014</c:v>
                </c:pt>
                <c:pt idx="5">
                  <c:v>25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0B9934-636A-4466-B4C2-E6E5A3EC5436}" type="datetime1">
              <a:rPr lang="ru-RU" smtClean="0"/>
              <a:pPr rtl="0"/>
              <a:t>26.02.2024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22FEE5-93F6-4794-9247-D82E88608B7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5C63A-F5B9-408E-9B46-5C0738D711E6}" type="datetime1">
              <a:rPr lang="ru-RU" smtClean="0"/>
              <a:pPr/>
              <a:t>26.02.2024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3D78A92-0141-4330-8F3E-FAADFAC2384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698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593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175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493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367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3D78A92-0141-4330-8F3E-FAADFAC23844}" type="slidenum">
              <a:rPr lang="ru-RU" smtClean="0"/>
              <a:pPr rtl="0"/>
              <a:t>19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8661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Графический объект 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1" name="Графический объект 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5875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0496221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29974762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Месяц</a:t>
            </a:r>
            <a:br>
              <a:rPr lang="ru-RU" noProof="0" dirty="0"/>
            </a:br>
            <a:r>
              <a:rPr lang="ru-RU" noProof="0" dirty="0"/>
              <a:t>20XX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xmlns="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 rtlCol="0"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 rtl="0"/>
            <a:r>
              <a:rPr lang="ru-RU" noProof="0" dirty="0"/>
              <a:t>Ключевая фраза</a:t>
            </a:r>
            <a:br>
              <a:rPr lang="ru-RU" noProof="0" dirty="0"/>
            </a:br>
            <a:r>
              <a:rPr lang="ru-RU" noProof="0" dirty="0"/>
              <a:t>презентации</a:t>
            </a:r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3636000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xmlns="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54189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xmlns="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xmlns="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xmlns="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 rtlCol="0"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22">
            <a:extLst>
              <a:ext uri="{FF2B5EF4-FFF2-40B4-BE49-F238E27FC236}">
                <a16:creationId xmlns:a16="http://schemas.microsoft.com/office/drawing/2014/main" xmlns="" id="{827885C7-FA6F-4513-83BC-BEAD42F63D5B}"/>
              </a:ext>
            </a:extLst>
          </p:cNvPr>
          <p:cNvSpPr/>
          <p:nvPr userDrawn="1"/>
        </p:nvSpPr>
        <p:spPr>
          <a:xfrm>
            <a:off x="6981946" y="1726672"/>
            <a:ext cx="4680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2" name="Полилиния: Форма 21">
            <a:extLst>
              <a:ext uri="{FF2B5EF4-FFF2-40B4-BE49-F238E27FC236}">
                <a16:creationId xmlns:a16="http://schemas.microsoft.com/office/drawing/2014/main" xmlns="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09108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содержимы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xmlns="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РАЗМЕТКА ТЕКСТА 02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xmlns="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xmlns="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6" name="Полилиния: фигура 25">
            <a:extLst>
              <a:ext uri="{FF2B5EF4-FFF2-40B4-BE49-F238E27FC236}">
                <a16:creationId xmlns:a16="http://schemas.microsoft.com/office/drawing/2014/main" xmlns="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xmlns="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 rtlCol="0"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xmlns="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1" y="2045662"/>
            <a:ext cx="4824000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35329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>
            <a:extLst>
              <a:ext uri="{FF2B5EF4-FFF2-40B4-BE49-F238E27FC236}">
                <a16:creationId xmlns:a16="http://schemas.microsoft.com/office/drawing/2014/main" xmlns="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5508000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232726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благодарност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xmlns="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dirty="0"/>
              <a:t>СПАСИБО!</a:t>
            </a:r>
          </a:p>
        </p:txBody>
      </p: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xmlns="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6" name="Полилиния: фигура 15">
            <a:extLst>
              <a:ext uri="{FF2B5EF4-FFF2-40B4-BE49-F238E27FC236}">
                <a16:creationId xmlns:a16="http://schemas.microsoft.com/office/drawing/2014/main" xmlns="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xmlns="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 rtlCol="0"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Сергей Зайцев</a:t>
            </a:r>
          </a:p>
        </p:txBody>
      </p:sp>
      <p:sp>
        <p:nvSpPr>
          <p:cNvPr id="20" name="Текст 26">
            <a:extLst>
              <a:ext uri="{FF2B5EF4-FFF2-40B4-BE49-F238E27FC236}">
                <a16:creationId xmlns:a16="http://schemas.microsoft.com/office/drawing/2014/main" xmlns="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Телефон:</a:t>
            </a:r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xmlns="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678 555-0128</a:t>
            </a:r>
          </a:p>
        </p:txBody>
      </p:sp>
      <p:sp>
        <p:nvSpPr>
          <p:cNvPr id="22" name="Текст 26">
            <a:extLst>
              <a:ext uri="{FF2B5EF4-FFF2-40B4-BE49-F238E27FC236}">
                <a16:creationId xmlns:a16="http://schemas.microsoft.com/office/drawing/2014/main" xmlns="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Эл. почта:</a:t>
            </a:r>
          </a:p>
        </p:txBody>
      </p:sp>
      <p:sp>
        <p:nvSpPr>
          <p:cNvPr id="23" name="Текст 26">
            <a:extLst>
              <a:ext uri="{FF2B5EF4-FFF2-40B4-BE49-F238E27FC236}">
                <a16:creationId xmlns:a16="http://schemas.microsoft.com/office/drawing/2014/main" xmlns="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 rtlCol="0"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 dirty="0"/>
              <a:t>ZAITSEV@EXAMPLE.COM</a:t>
            </a:r>
          </a:p>
        </p:txBody>
      </p:sp>
      <p:sp>
        <p:nvSpPr>
          <p:cNvPr id="3" name="Графический объект 23">
            <a:extLst>
              <a:ext uri="{FF2B5EF4-FFF2-40B4-BE49-F238E27FC236}">
                <a16:creationId xmlns:a16="http://schemas.microsoft.com/office/drawing/2014/main" xmlns="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xmlns="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35021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rtlCol="0" anchor="b">
            <a:normAutofit/>
          </a:bodyPr>
          <a:lstStyle>
            <a:lvl1pPr algn="ctr">
              <a:defRPr sz="4000"/>
            </a:lvl1pPr>
          </a:lstStyle>
          <a:p>
            <a:pPr rtl="0"/>
            <a:r>
              <a:rPr lang="ru-RU" noProof="0" dirty="0"/>
              <a:t>СРАВНЕНИЕ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11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1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Графический объект 19">
            <a:extLst>
              <a:ext uri="{FF2B5EF4-FFF2-40B4-BE49-F238E27FC236}">
                <a16:creationId xmlns:a16="http://schemas.microsoft.com/office/drawing/2014/main" xmlns="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5973985" y="2959593"/>
            <a:ext cx="4365625" cy="365125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ЗАГОЛОВОК РАЗДЕЛА 2</a:t>
            </a:r>
          </a:p>
        </p:txBody>
      </p:sp>
      <p:sp>
        <p:nvSpPr>
          <p:cNvPr id="28" name="Текст 26">
            <a:extLst>
              <a:ext uri="{FF2B5EF4-FFF2-40B4-BE49-F238E27FC236}">
                <a16:creationId xmlns:a16="http://schemas.microsoft.com/office/drawing/2014/main" xmlns="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82737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ru-RU" noProof="0" dirty="0"/>
              <a:t>СЛАЙД С ДИАГРАММОЙ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xmlns="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xmlns="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30 %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xmlns="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25" name="Текст 26">
            <a:extLst>
              <a:ext uri="{FF2B5EF4-FFF2-40B4-BE49-F238E27FC236}">
                <a16:creationId xmlns:a16="http://schemas.microsoft.com/office/drawing/2014/main" xmlns="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25 %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xmlns="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xmlns="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10 %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xmlns="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xmlns="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20 %</a:t>
            </a:r>
          </a:p>
        </p:txBody>
      </p:sp>
      <p:sp>
        <p:nvSpPr>
          <p:cNvPr id="36" name="Текст 26">
            <a:extLst>
              <a:ext uri="{FF2B5EF4-FFF2-40B4-BE49-F238E27FC236}">
                <a16:creationId xmlns:a16="http://schemas.microsoft.com/office/drawing/2014/main" xmlns="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xmlns="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5 %</a:t>
            </a:r>
          </a:p>
        </p:txBody>
      </p:sp>
      <p:sp>
        <p:nvSpPr>
          <p:cNvPr id="39" name="Текст 26">
            <a:extLst>
              <a:ext uri="{FF2B5EF4-FFF2-40B4-BE49-F238E27FC236}">
                <a16:creationId xmlns:a16="http://schemas.microsoft.com/office/drawing/2014/main" xmlns="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 rtl="0"/>
            <a:r>
              <a:rPr lang="ru-RU" noProof="0" dirty="0"/>
              <a:t>Название категории</a:t>
            </a:r>
          </a:p>
        </p:txBody>
      </p:sp>
      <p:sp>
        <p:nvSpPr>
          <p:cNvPr id="19" name="Диаграмма 18">
            <a:extLst>
              <a:ext uri="{FF2B5EF4-FFF2-40B4-BE49-F238E27FC236}">
                <a16:creationId xmlns:a16="http://schemas.microsoft.com/office/drawing/2014/main" xmlns="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3" name="Графический объект 50">
            <a:extLst>
              <a:ext uri="{FF2B5EF4-FFF2-40B4-BE49-F238E27FC236}">
                <a16:creationId xmlns:a16="http://schemas.microsoft.com/office/drawing/2014/main" xmlns="" id="{33AA43FA-C2DC-406C-BFE6-A2A804112236}"/>
              </a:ext>
            </a:extLst>
          </p:cNvPr>
          <p:cNvSpPr/>
          <p:nvPr/>
        </p:nvSpPr>
        <p:spPr>
          <a:xfrm>
            <a:off x="5731818" y="2267879"/>
            <a:ext cx="3420000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040955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Рисунок 50">
            <a:extLst>
              <a:ext uri="{FF2B5EF4-FFF2-40B4-BE49-F238E27FC236}">
                <a16:creationId xmlns:a16="http://schemas.microsoft.com/office/drawing/2014/main" xmlns="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6" name="Полилиния: Фигура 45">
            <a:extLst>
              <a:ext uri="{FF2B5EF4-FFF2-40B4-BE49-F238E27FC236}">
                <a16:creationId xmlns:a16="http://schemas.microsoft.com/office/drawing/2014/main" xmlns="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xmlns="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xmlns="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Графический объект 12">
            <a:extLst>
              <a:ext uri="{FF2B5EF4-FFF2-40B4-BE49-F238E27FC236}">
                <a16:creationId xmlns:a16="http://schemas.microsoft.com/office/drawing/2014/main" xmlns="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БОЛЬШОЕ ИЗОБРАЖЕНИЕ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xmlns="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pic>
        <p:nvPicPr>
          <p:cNvPr id="22" name="Графический объект 21">
            <a:extLst>
              <a:ext uri="{FF2B5EF4-FFF2-40B4-BE49-F238E27FC236}">
                <a16:creationId xmlns:a16="http://schemas.microsoft.com/office/drawing/2014/main" xmlns="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xmlns="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xmlns="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4" name="Полилиния: Фигура 43">
            <a:extLst>
              <a:ext uri="{FF2B5EF4-FFF2-40B4-BE49-F238E27FC236}">
                <a16:creationId xmlns:a16="http://schemas.microsoft.com/office/drawing/2014/main" xmlns="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xmlns="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106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8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9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0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6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30081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</a:t>
            </a:r>
            <a:br>
              <a:rPr lang="ru-RU" noProof="0" dirty="0"/>
            </a:br>
            <a:r>
              <a:rPr lang="ru-RU" noProof="0" dirty="0"/>
              <a:t>ПРЕЗЕНТАЦИИ    </a:t>
            </a:r>
          </a:p>
        </p:txBody>
      </p:sp>
      <p:sp>
        <p:nvSpPr>
          <p:cNvPr id="28" name="Полилиния: фигура 27">
            <a:extLst>
              <a:ext uri="{FF2B5EF4-FFF2-40B4-BE49-F238E27FC236}">
                <a16:creationId xmlns:a16="http://schemas.microsoft.com/office/drawing/2014/main" xmlns="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9" name="Полилиния: Форма 28">
            <a:extLst>
              <a:ext uri="{FF2B5EF4-FFF2-40B4-BE49-F238E27FC236}">
                <a16:creationId xmlns:a16="http://schemas.microsoft.com/office/drawing/2014/main" xmlns="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2" name="Полилиния: фигура 31">
            <a:extLst>
              <a:ext uri="{FF2B5EF4-FFF2-40B4-BE49-F238E27FC236}">
                <a16:creationId xmlns:a16="http://schemas.microsoft.com/office/drawing/2014/main" xmlns="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xmlns="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0" name="Графический объект 37">
            <a:extLst>
              <a:ext uri="{FF2B5EF4-FFF2-40B4-BE49-F238E27FC236}">
                <a16:creationId xmlns:a16="http://schemas.microsoft.com/office/drawing/2014/main" xmlns="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Графический объект 36">
            <a:extLst>
              <a:ext uri="{FF2B5EF4-FFF2-40B4-BE49-F238E27FC236}">
                <a16:creationId xmlns:a16="http://schemas.microsoft.com/office/drawing/2014/main" xmlns="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3640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5" name="Графический объект 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rtlCol="0"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rtl="0"/>
            <a:r>
              <a:rPr lang="ru-RU" noProof="0" dirty="0"/>
              <a:t>СЛАЙД-РАЗДЕЛИТЕЛЬ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4" name="Графический объект 22">
            <a:extLst>
              <a:ext uri="{FF2B5EF4-FFF2-40B4-BE49-F238E27FC236}">
                <a16:creationId xmlns:a16="http://schemas.microsoft.com/office/drawing/2014/main" xmlns="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9" name="Полилиния: Форма 8">
            <a:extLst>
              <a:ext uri="{FF2B5EF4-FFF2-40B4-BE49-F238E27FC236}">
                <a16:creationId xmlns:a16="http://schemas.microsoft.com/office/drawing/2014/main" xmlns="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6" name="Полилиния: Фигура 35">
            <a:extLst>
              <a:ext uri="{FF2B5EF4-FFF2-40B4-BE49-F238E27FC236}">
                <a16:creationId xmlns:a16="http://schemas.microsoft.com/office/drawing/2014/main" xmlns="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xmlns="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85801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3">
            <a:extLst>
              <a:ext uri="{FF2B5EF4-FFF2-40B4-BE49-F238E27FC236}">
                <a16:creationId xmlns:a16="http://schemas.microsoft.com/office/drawing/2014/main" xmlns="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1" name="Текст 4">
            <a:extLst>
              <a:ext uri="{FF2B5EF4-FFF2-40B4-BE49-F238E27FC236}">
                <a16:creationId xmlns:a16="http://schemas.microsoft.com/office/drawing/2014/main" xmlns="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Объект 5">
            <a:extLst>
              <a:ext uri="{FF2B5EF4-FFF2-40B4-BE49-F238E27FC236}">
                <a16:creationId xmlns:a16="http://schemas.microsoft.com/office/drawing/2014/main" xmlns="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1338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23" name="Объект 2">
            <a:extLst>
              <a:ext uri="{FF2B5EF4-FFF2-40B4-BE49-F238E27FC236}">
                <a16:creationId xmlns:a16="http://schemas.microsoft.com/office/drawing/2014/main" xmlns="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198867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Рисунок 56">
            <a:extLst>
              <a:ext uri="{FF2B5EF4-FFF2-40B4-BE49-F238E27FC236}">
                <a16:creationId xmlns:a16="http://schemas.microsoft.com/office/drawing/2014/main" xmlns="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002305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6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33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xmlns="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xmlns="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48475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xmlns="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236564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9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ДД.ММ.20XX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grpSp>
        <p:nvGrpSpPr>
          <p:cNvPr id="4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4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1415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:a16="http://schemas.microsoft.com/office/drawing/2014/main" xmlns="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9">
            <a:extLst>
              <a:ext uri="{FF2B5EF4-FFF2-40B4-BE49-F238E27FC236}">
                <a16:creationId xmlns:a16="http://schemas.microsoft.com/office/drawing/2014/main" xmlns="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3" name="Полилиния: Форма 24">
            <a:extLst>
              <a:ext uri="{FF2B5EF4-FFF2-40B4-BE49-F238E27FC236}">
                <a16:creationId xmlns:a16="http://schemas.microsoft.com/office/drawing/2014/main" xmlns="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744273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1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2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763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2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3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4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20" name="Графический объект 19">
            <a:extLst>
              <a:ext uri="{FF2B5EF4-FFF2-40B4-BE49-F238E27FC236}">
                <a16:creationId xmlns:a16="http://schemas.microsoft.com/office/drawing/2014/main" xmlns="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93114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7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8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9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Графический объект 19">
            <a:extLst>
              <a:ext uri="{FF2B5EF4-FFF2-40B4-BE49-F238E27FC236}">
                <a16:creationId xmlns:a16="http://schemas.microsoft.com/office/drawing/2014/main" xmlns="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588000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939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:a16="http://schemas.microsoft.com/office/drawing/2014/main" xmlns="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grpSp>
        <p:nvGrpSpPr>
          <p:cNvPr id="12" name="Графический объект 39">
            <a:extLst>
              <a:ext uri="{FF2B5EF4-FFF2-40B4-BE49-F238E27FC236}">
                <a16:creationId xmlns:a16="http://schemas.microsoft.com/office/drawing/2014/main" xmlns="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13" name="Полилиния: Фигура 41">
              <a:extLst>
                <a:ext uri="{FF2B5EF4-FFF2-40B4-BE49-F238E27FC236}">
                  <a16:creationId xmlns:a16="http://schemas.microsoft.com/office/drawing/2014/main" xmlns="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: Фигура 42">
              <a:extLst>
                <a:ext uri="{FF2B5EF4-FFF2-40B4-BE49-F238E27FC236}">
                  <a16:creationId xmlns:a16="http://schemas.microsoft.com/office/drawing/2014/main" xmlns="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5" name="Полилиния: Фигура 43">
              <a:extLst>
                <a:ext uri="{FF2B5EF4-FFF2-40B4-BE49-F238E27FC236}">
                  <a16:creationId xmlns:a16="http://schemas.microsoft.com/office/drawing/2014/main" xmlns="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: фигура 44">
              <a:extLst>
                <a:ext uri="{FF2B5EF4-FFF2-40B4-BE49-F238E27FC236}">
                  <a16:creationId xmlns:a16="http://schemas.microsoft.com/office/drawing/2014/main" xmlns="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: Фигура 45">
              <a:extLst>
                <a:ext uri="{FF2B5EF4-FFF2-40B4-BE49-F238E27FC236}">
                  <a16:creationId xmlns:a16="http://schemas.microsoft.com/office/drawing/2014/main" xmlns="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: Фигура 46">
              <a:extLst>
                <a:ext uri="{FF2B5EF4-FFF2-40B4-BE49-F238E27FC236}">
                  <a16:creationId xmlns:a16="http://schemas.microsoft.com/office/drawing/2014/main" xmlns="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303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187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1" name="Графический объект 12">
            <a:extLst>
              <a:ext uri="{FF2B5EF4-FFF2-40B4-BE49-F238E27FC236}">
                <a16:creationId xmlns:a16="http://schemas.microsoft.com/office/drawing/2014/main" xmlns="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2" name="Полилиния: Фигура 37">
            <a:extLst>
              <a:ext uri="{FF2B5EF4-FFF2-40B4-BE49-F238E27FC236}">
                <a16:creationId xmlns:a16="http://schemas.microsoft.com/office/drawing/2014/main" xmlns="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13" name="Графический объект 33">
            <a:extLst>
              <a:ext uri="{FF2B5EF4-FFF2-40B4-BE49-F238E27FC236}">
                <a16:creationId xmlns:a16="http://schemas.microsoft.com/office/drawing/2014/main" xmlns="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4" name="Полилиния: Фигура 32">
            <a:extLst>
              <a:ext uri="{FF2B5EF4-FFF2-40B4-BE49-F238E27FC236}">
                <a16:creationId xmlns:a16="http://schemas.microsoft.com/office/drawing/2014/main" xmlns="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  <p:sp>
        <p:nvSpPr>
          <p:cNvPr id="15" name="Полилиния: фигура 40">
            <a:extLst>
              <a:ext uri="{FF2B5EF4-FFF2-40B4-BE49-F238E27FC236}">
                <a16:creationId xmlns:a16="http://schemas.microsoft.com/office/drawing/2014/main" xmlns="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80283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ДД.ММ.20XX</a:t>
            </a:r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D495E168-DA5E-4888-8D8A-92B118324C1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4662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4" r:id="rId15"/>
    <p:sldLayoutId id="2147483956" r:id="rId16"/>
    <p:sldLayoutId id="2147483651" r:id="rId17"/>
    <p:sldLayoutId id="2147483661" r:id="rId18"/>
    <p:sldLayoutId id="2147483652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64" r:id="rId27"/>
    <p:sldLayoutId id="2147483672" r:id="rId28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</a:t>
            </a:fld>
            <a:endParaRPr lang="ru-RU" noProof="0" dirty="0"/>
          </a:p>
        </p:txBody>
      </p:sp>
      <p:pic>
        <p:nvPicPr>
          <p:cNvPr id="4" name="Picture 2" descr="C:\Users\Ольга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-26581" y="-92026"/>
            <a:ext cx="7512001" cy="7031026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54195" y="2394000"/>
            <a:ext cx="1733937" cy="4464000"/>
          </a:xfrm>
          <a:prstGeom prst="triangle">
            <a:avLst>
              <a:gd name="adj" fmla="val 10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ED43E661-D69B-4EC6-8FFE-EB226B9C184A}"/>
              </a:ext>
            </a:extLst>
          </p:cNvPr>
          <p:cNvSpPr/>
          <p:nvPr/>
        </p:nvSpPr>
        <p:spPr>
          <a:xfrm rot="1363364">
            <a:off x="5418998" y="2832084"/>
            <a:ext cx="569591" cy="4298022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5">
            <a:extLst>
              <a:ext uri="{FF2B5EF4-FFF2-40B4-BE49-F238E27FC236}">
                <a16:creationId xmlns="" xmlns:a16="http://schemas.microsoft.com/office/drawing/2014/main" id="{0E6B8E0E-916E-446C-8132-93622B2B0F73}"/>
              </a:ext>
            </a:extLst>
          </p:cNvPr>
          <p:cNvSpPr/>
          <p:nvPr/>
        </p:nvSpPr>
        <p:spPr>
          <a:xfrm rot="1363364">
            <a:off x="7148505" y="-298351"/>
            <a:ext cx="540000" cy="5052567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ECB0B55-440E-4270-872B-E946489FCA45}"/>
              </a:ext>
            </a:extLst>
          </p:cNvPr>
          <p:cNvSpPr/>
          <p:nvPr/>
        </p:nvSpPr>
        <p:spPr>
          <a:xfrm>
            <a:off x="201000" y="1136761"/>
            <a:ext cx="2025000" cy="7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1D80F55-55DC-4407-82C1-96456F1687E4}"/>
              </a:ext>
            </a:extLst>
          </p:cNvPr>
          <p:cNvSpPr/>
          <p:nvPr/>
        </p:nvSpPr>
        <p:spPr>
          <a:xfrm>
            <a:off x="76896" y="4374893"/>
            <a:ext cx="544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Выполнил:_______________________________________________________________________________________________________________________________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Проверил:___________________________________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01000" y="93220"/>
            <a:ext cx="7086768" cy="894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ОБРАЗОВАТЕЛЬНОЕ УЧРЕЖДЕНИЕ ШКОЛА  № 125 ГОРОДСКОГО ОКРУГА УФА РЕСПУБЛИКИ БАШКОРТОСТАН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3118460" y="6412170"/>
            <a:ext cx="833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252816" y="1754380"/>
            <a:ext cx="5910240" cy="1958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Научно-исследовательский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на тему:</a:t>
            </a:r>
            <a:endPara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«Роль карманных денег в жизни подростка»</a:t>
            </a:r>
            <a:endPara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518367" y="1922459"/>
            <a:ext cx="4830873" cy="639683"/>
          </a:xfrm>
        </p:spPr>
        <p:txBody>
          <a:bodyPr>
            <a:no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Конституция Российской Федерации;</a:t>
            </a:r>
            <a:endParaRPr lang="ru-RU" sz="2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457200" y="118872"/>
            <a:ext cx="11484864" cy="120295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Нормативно-правовое регулирование денег в России</a:t>
            </a:r>
          </a:p>
          <a:p>
            <a:endParaRPr lang="ru-RU" dirty="0"/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478743" y="2788091"/>
            <a:ext cx="4998513" cy="1390717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ct val="100000"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Федеральный закон № 86-ФЗ от 10.07. 2002 «О Центральном банке Российской Федерации (Банке России)»;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5"/>
          <p:cNvSpPr txBox="1">
            <a:spLocks/>
          </p:cNvSpPr>
          <p:nvPr/>
        </p:nvSpPr>
        <p:spPr>
          <a:xfrm>
            <a:off x="439119" y="4714427"/>
            <a:ext cx="5047281" cy="6396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>
              <a:buClr>
                <a:schemeClr val="accent1"/>
              </a:buClr>
              <a:buSzPct val="100000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Федеральный закон № 173-ФЗ от 10.12. 2003 «О валютном регулировании и валютном контроле»;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Текст 5"/>
          <p:cNvSpPr txBox="1">
            <a:spLocks/>
          </p:cNvSpPr>
          <p:nvPr/>
        </p:nvSpPr>
        <p:spPr>
          <a:xfrm>
            <a:off x="6272784" y="1989515"/>
            <a:ext cx="5715000" cy="63968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Федеральный закон № 395-1 от 02.12.1990 «О банках и банковской деятельности»;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5"/>
          <p:cNvSpPr txBox="1">
            <a:spLocks/>
          </p:cNvSpPr>
          <p:nvPr/>
        </p:nvSpPr>
        <p:spPr>
          <a:xfrm>
            <a:off x="6254496" y="3461699"/>
            <a:ext cx="5608320" cy="639683"/>
          </a:xfrm>
          <a:prstGeom prst="rect">
            <a:avLst/>
          </a:prstGeom>
        </p:spPr>
        <p:txBody>
          <a:bodyPr vert="horz" lIns="0" tIns="45720" rIns="0" bIns="45720" rtlCol="0">
            <a:normAutofit fontScale="25000" lnSpcReduction="20000"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  <a:buSzPct val="100000"/>
            </a:pPr>
            <a:r>
              <a:rPr lang="ru-RU" sz="11200" dirty="0" smtClean="0">
                <a:latin typeface="Times New Roman" pitchFamily="18" charset="0"/>
                <a:cs typeface="Times New Roman" pitchFamily="18" charset="0"/>
              </a:rPr>
              <a:t>Федеральный закон № 115-ФЗ от 07.08.2001 «О противодействии легализации (отмыванию) доходов, полученных преступным путем, и финансированию терроризма».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7375" y="233631"/>
            <a:ext cx="10923668" cy="1286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Опрос школьников о роли карманных денег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pPr rtl="0"/>
              <a:t>11</a:t>
            </a:fld>
            <a:endParaRPr lang="ru-RU" noProof="0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512064"/>
          <a:ext cx="2892552" cy="213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46304" y="3163824"/>
          <a:ext cx="4187952" cy="3410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2752344" y="1325880"/>
          <a:ext cx="3776472" cy="194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9418320" y="548640"/>
          <a:ext cx="27736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9921240" y="3575304"/>
          <a:ext cx="24079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3182112" y="3529584"/>
          <a:ext cx="32095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6775704" y="1252728"/>
          <a:ext cx="32613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739384" y="3657600"/>
          <a:ext cx="44378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4510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7235" y="270170"/>
            <a:ext cx="8652681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Пути увеличения карманных денег для современных подростков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rtlCol="0">
            <a:norm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>
                <a:solidFill>
                  <a:schemeClr val="bg1"/>
                </a:solidFill>
              </a:rPr>
              <a:t>12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HitechAI1.png"/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0873" r="10873"/>
          <a:stretch>
            <a:fillRect/>
          </a:stretch>
        </p:blipFill>
        <p:spPr/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379635" y="1647866"/>
            <a:ext cx="489645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Обучение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онлайн-курсах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финансовой грамотности для подростков;</a:t>
            </a:r>
            <a:endParaRPr kumimoji="0" lang="ru-RU" sz="28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146305" y="3373034"/>
            <a:ext cx="540410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Обучение наиболее востребованным и доходным профессиям, например, в сфере искусственного интеллекта;</a:t>
            </a:r>
            <a:endParaRPr kumimoji="0" lang="ru-RU" sz="28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118872" y="4964090"/>
            <a:ext cx="543153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Производство товаров своими руками и продажа на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сети Интернет.</a:t>
            </a:r>
            <a:endParaRPr kumimoji="0" lang="ru-RU" sz="28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1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3753" r="3308" b="6216"/>
          <a:stretch>
            <a:fillRect/>
          </a:stretch>
        </p:blipFill>
        <p:spPr bwMode="auto">
          <a:xfrm>
            <a:off x="310897" y="612648"/>
            <a:ext cx="5843016" cy="30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4300" r="3438" b="5669"/>
          <a:stretch>
            <a:fillRect/>
          </a:stretch>
        </p:blipFill>
        <p:spPr bwMode="auto">
          <a:xfrm>
            <a:off x="6251575" y="3657600"/>
            <a:ext cx="5736209" cy="300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4667" y="0"/>
            <a:ext cx="11760549" cy="1325563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Обучение на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онлайн-курсах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финансовой грамотности для подростков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/>
          <a:srcRect t="3645" r="3662" b="8656"/>
          <a:stretch>
            <a:fillRect/>
          </a:stretch>
        </p:blipFill>
        <p:spPr bwMode="auto">
          <a:xfrm>
            <a:off x="283464" y="3602736"/>
            <a:ext cx="5879591" cy="31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/>
          <a:srcRect t="3872" r="3150" b="7692"/>
          <a:stretch>
            <a:fillRect/>
          </a:stretch>
        </p:blipFill>
        <p:spPr bwMode="auto">
          <a:xfrm>
            <a:off x="6227064" y="804672"/>
            <a:ext cx="5756910" cy="285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14</a:t>
            </a:fld>
            <a:endParaRPr lang="ru-RU" noProof="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3645" r="3278" b="5923"/>
          <a:stretch>
            <a:fillRect/>
          </a:stretch>
        </p:blipFill>
        <p:spPr bwMode="auto">
          <a:xfrm>
            <a:off x="155448" y="118872"/>
            <a:ext cx="6126480" cy="303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t="4328" r="3918" b="5467"/>
          <a:stretch>
            <a:fillRect/>
          </a:stretch>
        </p:blipFill>
        <p:spPr bwMode="auto">
          <a:xfrm>
            <a:off x="6327584" y="3072384"/>
            <a:ext cx="57181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t="4100" r="3150" b="5414"/>
          <a:stretch>
            <a:fillRect/>
          </a:stretch>
        </p:blipFill>
        <p:spPr bwMode="auto">
          <a:xfrm>
            <a:off x="137160" y="3259714"/>
            <a:ext cx="6080760" cy="302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6227064" y="113822"/>
            <a:ext cx="5964936" cy="2007586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ru-RU" sz="17600" b="1" dirty="0" smtClean="0">
                <a:latin typeface="Times New Roman" pitchFamily="18" charset="0"/>
                <a:cs typeface="Times New Roman" pitchFamily="18" charset="0"/>
              </a:rPr>
              <a:t>Обучение наиболее востребованным и доходным профессиям для подростков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2E9C8A7-1D2A-454D-A4F4-EA733070238E}"/>
              </a:ext>
            </a:extLst>
          </p:cNvPr>
          <p:cNvSpPr txBox="1"/>
          <p:nvPr/>
        </p:nvSpPr>
        <p:spPr>
          <a:xfrm>
            <a:off x="174796" y="237744"/>
            <a:ext cx="9152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Производство товаров своими руками и продажа на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в сети Интернет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008EDC"/>
                    </a:gs>
                    <a:gs pos="100000">
                      <a:srgbClr val="D30F64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rtlCol="0">
            <a:norm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 dirty="0" smtClean="0">
                <a:solidFill>
                  <a:schemeClr val="bg1"/>
                </a:solidFill>
              </a:rPr>
              <a:t>15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Безымянный.png"/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20699" r="20699"/>
          <a:stretch>
            <a:fillRect/>
          </a:stretch>
        </p:blipFill>
        <p:spPr/>
      </p:pic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-2734056" y="3154680"/>
            <a:ext cx="6327648" cy="182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73736" y="1545336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55448" y="2395728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64592" y="3191256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3736" y="3959352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64592" y="4754880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55448" y="5541264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795529" y="1746504"/>
            <a:ext cx="5404104" cy="41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Мыло ручной работы</a:t>
            </a:r>
            <a:endParaRPr kumimoji="0" lang="ru-RU" sz="36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838201" y="2465832"/>
            <a:ext cx="5404104" cy="41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Бомбочки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для ванн</a:t>
            </a:r>
            <a:endParaRPr kumimoji="0" lang="ru-RU" sz="36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819913" y="3224784"/>
            <a:ext cx="4703063" cy="41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Свечи ручной работы</a:t>
            </a:r>
            <a:endParaRPr kumimoji="0" lang="ru-RU" sz="36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2"/>
          <p:cNvSpPr txBox="1">
            <a:spLocks/>
          </p:cNvSpPr>
          <p:nvPr/>
        </p:nvSpPr>
        <p:spPr>
          <a:xfrm>
            <a:off x="819913" y="3965448"/>
            <a:ext cx="4831079" cy="41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Мини открытки</a:t>
            </a:r>
            <a:endParaRPr kumimoji="0" lang="ru-RU" sz="36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Заголовок 2"/>
          <p:cNvSpPr txBox="1">
            <a:spLocks/>
          </p:cNvSpPr>
          <p:nvPr/>
        </p:nvSpPr>
        <p:spPr>
          <a:xfrm>
            <a:off x="746761" y="4861560"/>
            <a:ext cx="4959095" cy="41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Подставки под горячее </a:t>
            </a:r>
            <a:endParaRPr kumimoji="0" lang="ru-RU" sz="36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Заголовок 2"/>
          <p:cNvSpPr txBox="1">
            <a:spLocks/>
          </p:cNvSpPr>
          <p:nvPr/>
        </p:nvSpPr>
        <p:spPr>
          <a:xfrm>
            <a:off x="829057" y="5602224"/>
            <a:ext cx="5404104" cy="41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Другие товары</a:t>
            </a:r>
            <a:endParaRPr kumimoji="0" lang="ru-RU" sz="36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Google Shape;968;p48"/>
          <p:cNvSpPr/>
          <p:nvPr/>
        </p:nvSpPr>
        <p:spPr>
          <a:xfrm>
            <a:off x="279745" y="2503706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968;p48"/>
          <p:cNvSpPr/>
          <p:nvPr/>
        </p:nvSpPr>
        <p:spPr>
          <a:xfrm>
            <a:off x="288889" y="1662458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968;p48"/>
          <p:cNvSpPr/>
          <p:nvPr/>
        </p:nvSpPr>
        <p:spPr>
          <a:xfrm>
            <a:off x="288889" y="3280946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968;p48"/>
          <p:cNvSpPr/>
          <p:nvPr/>
        </p:nvSpPr>
        <p:spPr>
          <a:xfrm>
            <a:off x="288889" y="4058186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968;p48"/>
          <p:cNvSpPr/>
          <p:nvPr/>
        </p:nvSpPr>
        <p:spPr>
          <a:xfrm>
            <a:off x="270601" y="4844570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968;p48"/>
          <p:cNvSpPr/>
          <p:nvPr/>
        </p:nvSpPr>
        <p:spPr>
          <a:xfrm>
            <a:off x="261457" y="5630954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1666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sp>
        <p:nvSpPr>
          <p:cNvPr id="4" name="Freeform 15"/>
          <p:cNvSpPr/>
          <p:nvPr/>
        </p:nvSpPr>
        <p:spPr>
          <a:xfrm>
            <a:off x="0" y="0"/>
            <a:ext cx="12192000" cy="1479176"/>
          </a:xfrm>
          <a:custGeom>
            <a:avLst/>
            <a:gdLst/>
            <a:ahLst/>
            <a:cxnLst/>
            <a:rect l="l" t="t" r="r" b="b"/>
            <a:pathLst>
              <a:path w="2006458" h="812800">
                <a:moveTo>
                  <a:pt x="0" y="0"/>
                </a:moveTo>
                <a:lnTo>
                  <a:pt x="2006458" y="0"/>
                </a:lnTo>
                <a:lnTo>
                  <a:pt x="2006458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</p:sp>
      <p:sp>
        <p:nvSpPr>
          <p:cNvPr id="5" name="Freeform 15"/>
          <p:cNvSpPr/>
          <p:nvPr/>
        </p:nvSpPr>
        <p:spPr>
          <a:xfrm>
            <a:off x="0" y="4975412"/>
            <a:ext cx="12192000" cy="1882588"/>
          </a:xfrm>
          <a:custGeom>
            <a:avLst/>
            <a:gdLst/>
            <a:ahLst/>
            <a:cxnLst/>
            <a:rect l="l" t="t" r="r" b="b"/>
            <a:pathLst>
              <a:path w="2006458" h="812800">
                <a:moveTo>
                  <a:pt x="0" y="0"/>
                </a:moveTo>
                <a:lnTo>
                  <a:pt x="2006458" y="0"/>
                </a:lnTo>
                <a:lnTo>
                  <a:pt x="2006458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</p:sp>
      <p:sp>
        <p:nvSpPr>
          <p:cNvPr id="7" name="Freeform 12"/>
          <p:cNvSpPr/>
          <p:nvPr/>
        </p:nvSpPr>
        <p:spPr>
          <a:xfrm>
            <a:off x="181154" y="888519"/>
            <a:ext cx="10213427" cy="2943336"/>
          </a:xfrm>
          <a:custGeom>
            <a:avLst/>
            <a:gdLst/>
            <a:ahLst/>
            <a:cxnLst/>
            <a:rect l="l" t="t" r="r" b="b"/>
            <a:pathLst>
              <a:path w="1769616" h="459081">
                <a:moveTo>
                  <a:pt x="0" y="0"/>
                </a:moveTo>
                <a:lnTo>
                  <a:pt x="1769616" y="0"/>
                </a:lnTo>
                <a:lnTo>
                  <a:pt x="1769616" y="459081"/>
                </a:lnTo>
                <a:lnTo>
                  <a:pt x="0" y="459081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Freeform 15"/>
          <p:cNvSpPr/>
          <p:nvPr/>
        </p:nvSpPr>
        <p:spPr>
          <a:xfrm>
            <a:off x="495113" y="1073470"/>
            <a:ext cx="11580372" cy="5638226"/>
          </a:xfrm>
          <a:custGeom>
            <a:avLst/>
            <a:gdLst/>
            <a:ahLst/>
            <a:cxnLst/>
            <a:rect l="l" t="t" r="r" b="b"/>
            <a:pathLst>
              <a:path w="2006458" h="812800">
                <a:moveTo>
                  <a:pt x="0" y="0"/>
                </a:moveTo>
                <a:lnTo>
                  <a:pt x="2006458" y="0"/>
                </a:lnTo>
                <a:lnTo>
                  <a:pt x="2006458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1"/>
          </a:solid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2E9C8A7-1D2A-454D-A4F4-EA733070238E}"/>
              </a:ext>
            </a:extLst>
          </p:cNvPr>
          <p:cNvSpPr txBox="1"/>
          <p:nvPr/>
        </p:nvSpPr>
        <p:spPr>
          <a:xfrm>
            <a:off x="348532" y="0"/>
            <a:ext cx="115112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Нормативно-правовое регулирование предпринимательской деятельности подростка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984504" y="1377696"/>
            <a:ext cx="10838687" cy="50048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того, чтобы осуществлять продажу товаров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подростку необходимо зарегистрироваться как индивидуальный предприниматель 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Для реализации некоторых товаров, необходимо только ИП, например, для производства или реализации мыла ручной работы и ряда других товаров.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Согласно гл. 3 ГК РФ, индивидуальным предпринимателем может стать любой дееспособный совершеннолетний гражданин.  Зарегистрироваться в качестве ИП могут также подростки, которым исполнилось 16 лет и которые объявлены полностью дееспособными решением органов опеки и попечительства или суда, и даже подростки с 14 лет при условии согласия родителей. Родители должны будут письменно одобрять все сделки юного предпринимателя.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Дееспособность - это способность гражданина в полной мере пользоваться гражданскими правами и нести ответственность за свои действия. Дееспособность наступает в 18 лет, но открыть ИП можно раньше - с 14−16 лет.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подросток захочет вести бизнес без родителей, он должен эмансипироваться. В этом случае родители перестают нести за него ответственность, а сам несовершеннолетний получает право заключать сделки и распоряжаться собственностью. Эмансипация - это признание несовершеннолетнего человека дееспособным и юридически независимым с 16 лет (реже с 14−15 лет). Эта процедура регулируется статьёй 27 ГК РФ.</a:t>
            </a:r>
          </a:p>
          <a:p>
            <a:pPr lvl="0" algn="ctr">
              <a:spcBef>
                <a:spcPct val="0"/>
              </a:spcBef>
            </a:pPr>
            <a:endParaRPr kumimoji="0" lang="ru-RU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17</a:t>
            </a:fld>
            <a:endParaRPr lang="ru-RU" noProof="0" dirty="0"/>
          </a:p>
        </p:txBody>
      </p:sp>
      <p:sp>
        <p:nvSpPr>
          <p:cNvPr id="4" name="Freeform 15"/>
          <p:cNvSpPr/>
          <p:nvPr/>
        </p:nvSpPr>
        <p:spPr>
          <a:xfrm>
            <a:off x="0" y="-1"/>
            <a:ext cx="12192000" cy="5396753"/>
          </a:xfrm>
          <a:custGeom>
            <a:avLst/>
            <a:gdLst/>
            <a:ahLst/>
            <a:cxnLst/>
            <a:rect l="l" t="t" r="r" b="b"/>
            <a:pathLst>
              <a:path w="2006458" h="812800">
                <a:moveTo>
                  <a:pt x="0" y="0"/>
                </a:moveTo>
                <a:lnTo>
                  <a:pt x="2006458" y="0"/>
                </a:lnTo>
                <a:lnTo>
                  <a:pt x="2006458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accent2"/>
          </a:solidFill>
        </p:spPr>
      </p:sp>
      <p:sp>
        <p:nvSpPr>
          <p:cNvPr id="6" name="Текст 2"/>
          <p:cNvSpPr txBox="1">
            <a:spLocks/>
          </p:cNvSpPr>
          <p:nvPr/>
        </p:nvSpPr>
        <p:spPr>
          <a:xfrm>
            <a:off x="3169752" y="117604"/>
            <a:ext cx="5992536" cy="641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kumimoji="0" lang="ru-RU" sz="54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01168" y="2693164"/>
            <a:ext cx="11704320" cy="641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1600" dirty="0" smtClean="0"/>
              <a:t> 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Итак, деньги определяют стоимость каждого товара или услуги, а также сами являются высоколиквидным товаром. Они нужны для того, чтобы сделки купли и продажи проходили максимально быстро и комфортно. Деньги можно накапливать и приумножать. С их помощью можно также оценивать, сравнивать цены и покупать товары и услуги в своей стране или за рубежом. Выпуск и оборот денег регулируется и контролируется государством и центральным банком.</a:t>
            </a:r>
          </a:p>
          <a:p>
            <a:pPr algn="just"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Подростку очень важно иметь карманные деньги, так как они создают уверенность в завтрашнем дне и позволяют почувствовать себя взрослым человеком. Опрос школьников показал, что большинство из них не умеют распоряжаться деньгами и накапливать их. При этом, более половины школьников имеют карманные деньги благодаря родителям, чуть более 20,0% опрошенных школьников зарабатывают сами. Однако, в основном подростки не знают, чем можно было бы заняться для улучшения собственного финансового положения. </a:t>
            </a:r>
          </a:p>
          <a:p>
            <a:pPr algn="just"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Для того, чтобы школьники могли получить навыки управления личными финансами и имели возможность их увеличить, были предложены мероприятия: обучение на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онлайн-курсах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финансовой грамотности для подростков; обучение наиболее востребованным и доходным профессиям, например, в сфере искусственного интеллекта; производство товаров своими руками и продажа на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в сети Интернет.</a:t>
            </a:r>
          </a:p>
          <a:p>
            <a:pPr algn="just"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Предложенные мероприятия позволят повысить финансовую грамотность подростков, а также дадут  хорошие возможности для увеличения карманных денег.</a:t>
            </a:r>
          </a:p>
          <a:p>
            <a:pPr algn="ctr"/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58" y="388142"/>
            <a:ext cx="11016190" cy="766349"/>
          </a:xfrm>
        </p:spPr>
        <p:txBody>
          <a:bodyPr rtlCol="0">
            <a:noAutofit/>
          </a:bodyPr>
          <a:lstStyle/>
          <a:p>
            <a:pPr algn="ctr" rtl="0"/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17" name="Заголовок 3">
            <a:extLst>
              <a:ext uri="{FF2B5EF4-FFF2-40B4-BE49-F238E27FC236}">
                <a16:creationId xmlns:a16="http://schemas.microsoft.com/office/drawing/2014/main" xmlns="" id="{FB7555B8-E8C8-45F7-8C0C-3EF9462C0CAB}"/>
              </a:ext>
            </a:extLst>
          </p:cNvPr>
          <p:cNvSpPr txBox="1">
            <a:spLocks/>
          </p:cNvSpPr>
          <p:nvPr/>
        </p:nvSpPr>
        <p:spPr>
          <a:xfrm>
            <a:off x="8746884" y="4630200"/>
            <a:ext cx="3678814" cy="5838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ru-RU" sz="3000" b="0" i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ai-and-crypto-examining-the-hype-and-recent-price-trends (1).jpg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8133" b="8133"/>
          <a:stretch>
            <a:fillRect/>
          </a:stretch>
        </p:blipFill>
        <p:spPr/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616434" y="2405918"/>
            <a:ext cx="5162574" cy="766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1)Академия искусственного интеллекта[Электронная версия][Ресурс: https://ai-academy.ru/];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210312" y="3134390"/>
            <a:ext cx="5199888" cy="766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2)Карманные деньги как фактор формирования статуса подростков [Электронная версия][Ресурс: https://dzen.ru/a/Y3xRnD-Qdw-eksSC];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0" y="3984782"/>
            <a:ext cx="5888736" cy="766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3)Сущность и функции денег: как они появились и зачем нужны [Электронная версия][Ресурс: https://gazprombank.investments/blog/economics/money/];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192762" y="4890038"/>
            <a:ext cx="7204734" cy="766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4)Что делать своими руками на продажу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- 76 DIY идей подростков [Электронная версия][Ресурс: https://hf.ru/blog/allinfo/cto_delat_svoimi_rukami];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 txBox="1">
            <a:spLocks/>
          </p:cNvSpPr>
          <p:nvPr/>
        </p:nvSpPr>
        <p:spPr>
          <a:xfrm>
            <a:off x="713970" y="5612414"/>
            <a:ext cx="9810774" cy="766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1400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5)5 курсов финансовой грамотности для детей школьного возраста и подростков[Электронная версия][Ресурс: https://journal.tinkoff.ru/short/finance-for-kids/?ysclid=lszxkaewnp127744322].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660" y="245661"/>
            <a:ext cx="11505062" cy="805900"/>
          </a:xfrm>
        </p:spPr>
        <p:txBody>
          <a:bodyPr rtlCol="0">
            <a:noAutofit/>
          </a:bodyPr>
          <a:lstStyle/>
          <a:p>
            <a:pPr algn="ctr" rtl="0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19</a:t>
            </a:fld>
            <a:endParaRPr lang="ru-RU" dirty="0"/>
          </a:p>
        </p:txBody>
      </p:sp>
      <p:pic>
        <p:nvPicPr>
          <p:cNvPr id="10" name="Рисунок 9" descr="812befa01ba45eb8385e20448e54193d.jpe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2929" b="32929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943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107" y="122966"/>
            <a:ext cx="10382416" cy="766349"/>
          </a:xfrm>
        </p:spPr>
        <p:txBody>
          <a:bodyPr rtlCol="0">
            <a:no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54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10" name="Рисунок 9" descr="ocr (6).jpeg"/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4533" b="4533"/>
          <a:stretch>
            <a:fillRect/>
          </a:stretch>
        </p:blipFill>
        <p:spPr/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37160" y="608550"/>
            <a:ext cx="5971032" cy="1325563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.Введение	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.Основная часть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2.1.Понятие денег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2.2.Виды денег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2.3.Функции денег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2.4.Афоризмы о деньгах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2.5.Нормативно-правовое регулирование денег в России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2.6.Опрос школьников о роли карманных денег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2.7.Пути увеличения карманных денег для современных подростков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2.8.Обучение на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онлайн-курсах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финансовой грамотности для подростков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2.9.Обучение наиболее востребованным и доходным профессиям для подростков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2.10.Производство товаров своими руками и продажа на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в сети Интернет	</a:t>
            </a:r>
          </a:p>
          <a:p>
            <a:pPr>
              <a:lnSpc>
                <a:spcPct val="120000"/>
              </a:lnSpc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2.11.Нормативно-правовое регулирование предпринимательской деятельности подростка	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.Заключение	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.Список использованных источников	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algn="ctr">
              <a:lnSpc>
                <a:spcPct val="85000"/>
              </a:lnSpc>
              <a:spcBef>
                <a:spcPct val="0"/>
              </a:spcBef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85000"/>
              </a:lnSpc>
              <a:spcBef>
                <a:spcPct val="0"/>
              </a:spcBef>
            </a:pPr>
            <a:r>
              <a:rPr kumimoji="0" lang="ru-RU" sz="1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2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2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1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2E77D8-ECEB-4D57-B734-A112EE20205F}"/>
              </a:ext>
            </a:extLst>
          </p:cNvPr>
          <p:cNvSpPr/>
          <p:nvPr/>
        </p:nvSpPr>
        <p:spPr>
          <a:xfrm>
            <a:off x="786258" y="2975020"/>
            <a:ext cx="3927410" cy="347729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256032"/>
            <a:ext cx="9784080" cy="1198410"/>
          </a:xfrm>
        </p:spPr>
        <p:txBody>
          <a:bodyPr rtlCol="0"/>
          <a:lstStyle/>
          <a:p>
            <a:pPr algn="ctr">
              <a:lnSpc>
                <a:spcPct val="100000"/>
              </a:lnSpc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br>
              <a:rPr lang="ru-RU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Актуальность темы исследования</a:t>
            </a:r>
            <a:endParaRPr lang="ru-RU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xmlns="" id="{2E6A3C64-206A-47DC-8E31-F719E356D26D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rtlCol="0">
            <a:norm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>
                <a:solidFill>
                  <a:schemeClr val="bg1"/>
                </a:solidFill>
              </a:rPr>
              <a:t>3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0264C9CC-E38A-467A-8F1C-459375F5EDFF}"/>
              </a:ext>
            </a:extLst>
          </p:cNvPr>
          <p:cNvSpPr txBox="1">
            <a:spLocks/>
          </p:cNvSpPr>
          <p:nvPr/>
        </p:nvSpPr>
        <p:spPr>
          <a:xfrm>
            <a:off x="362711" y="3930345"/>
            <a:ext cx="11497057" cy="22784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Деньги – это неотъемлемая часть жизни человека, как взрослого, так и ребенка. Они помогают мотивировать на новые достижения и стимулируют работать усерднее, чтобы достичь желаемых целей, удовлетворить свои потребности. Для полноценной жизни среди современно общества наличие денег является важным фактором общественного признания.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Статус у подростка формируется благодаря многим факторам, в числе которых и карманные деньги. Карманные деньги – это выделяемая родителями сумма денег на текущие расходы детям. Они помогают развивать в подростке экономические навыки, готовят ко взрослой жизни, дают ощущение ответственности за собственные траты и собственность.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Личные средства подростки могут использовать по своему усмотрению. Расходы на одежду, школьное питание, проезд, классные мероприятия в эту сумму обычно не входят.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подростковом возрасте появляются потребности, например, «чувство взрослости». Подросток хочет, чтобы взрослые относились к нему не как к ребенку, а как к взрослому. А что чаще всего дети принимают как символ взрослости? Наличие собственных денег и возможность их тратить на то, что хочется именно ему. Второй не менее важной потребностью является желание самоутвердится в коллективе среди сверстников.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Но помимо положительных влияний: признания сверстниками, формирования умений распоряжаться финансами, удовлетворения потребности в «чувстве взрослости» - нужно помнить, что бесконтрольная трата крупных сумм может привести к возникновению негативного свойства характера - расточительности и т.д.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Поэтому важно, чтобы у подростка были карманные деньги, еще важнее, чтобы он умел ими распоряжаться и знал способы заработка, которые сегодня можно получить с помощью рынка электронной коммерции.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-5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00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EC51E684-AD7C-41BC-A3B7-40121914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522" y="317993"/>
            <a:ext cx="6168787" cy="128125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Цель и задачи исследования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D877902-2C7D-4074-A0CC-9981518F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pPr rtl="0"/>
              <a:t>4</a:t>
            </a:fld>
            <a:endParaRPr lang="ru-RU" noProof="0" dirty="0"/>
          </a:p>
        </p:txBody>
      </p:sp>
      <p:pic>
        <p:nvPicPr>
          <p:cNvPr id="12" name="Рисунок 11" descr="b80241bbc6a58946bd575cc801147352.jpg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9543" r="29543"/>
          <a:stretch>
            <a:fillRect/>
          </a:stretch>
        </p:blipFill>
        <p:spPr/>
      </p:pic>
      <p:sp>
        <p:nvSpPr>
          <p:cNvPr id="13" name="Заголовок 2">
            <a:extLst>
              <a:ext uri="{FF2B5EF4-FFF2-40B4-BE49-F238E27FC236}">
                <a16:creationId xmlns:a16="http://schemas.microsoft.com/office/drawing/2014/main" xmlns="" id="{EC51E684-AD7C-41BC-A3B7-40121914504E}"/>
              </a:ext>
            </a:extLst>
          </p:cNvPr>
          <p:cNvSpPr txBox="1">
            <a:spLocks/>
          </p:cNvSpPr>
          <p:nvPr/>
        </p:nvSpPr>
        <p:spPr>
          <a:xfrm>
            <a:off x="6023213" y="3597641"/>
            <a:ext cx="6168787" cy="453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kumimoji="0" lang="ru-RU" sz="24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разработка практических рекомендаций, которые будут способствовать пополнению кошелька подростка наличными деньгами и научат его грамотно распоряжаться своими финансами.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xmlns="" id="{EC51E684-AD7C-41BC-A3B7-40121914504E}"/>
              </a:ext>
            </a:extLst>
          </p:cNvPr>
          <p:cNvSpPr txBox="1">
            <a:spLocks/>
          </p:cNvSpPr>
          <p:nvPr/>
        </p:nvSpPr>
        <p:spPr>
          <a:xfrm>
            <a:off x="6078077" y="3384281"/>
            <a:ext cx="3733435" cy="529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Задачи:</a:t>
            </a:r>
            <a:endParaRPr kumimoji="0" lang="ru-RU" sz="2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Заголовок 2">
            <a:extLst>
              <a:ext uri="{FF2B5EF4-FFF2-40B4-BE49-F238E27FC236}">
                <a16:creationId xmlns:a16="http://schemas.microsoft.com/office/drawing/2014/main" xmlns="" id="{EC51E684-AD7C-41BC-A3B7-40121914504E}"/>
              </a:ext>
            </a:extLst>
          </p:cNvPr>
          <p:cNvSpPr txBox="1">
            <a:spLocks/>
          </p:cNvSpPr>
          <p:nvPr/>
        </p:nvSpPr>
        <p:spPr>
          <a:xfrm>
            <a:off x="5758037" y="4332209"/>
            <a:ext cx="6433963" cy="529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-рассмотреть сущность денег, их виды и функции;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xmlns="" id="{EC51E684-AD7C-41BC-A3B7-40121914504E}"/>
              </a:ext>
            </a:extLst>
          </p:cNvPr>
          <p:cNvSpPr txBox="1">
            <a:spLocks/>
          </p:cNvSpPr>
          <p:nvPr/>
        </p:nvSpPr>
        <p:spPr>
          <a:xfrm>
            <a:off x="5739749" y="4935713"/>
            <a:ext cx="6305947" cy="529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-провести опрос школьников 9-11 классов  на тему управления и роли карманных денег;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xmlns="" id="{EC51E684-AD7C-41BC-A3B7-40121914504E}"/>
              </a:ext>
            </a:extLst>
          </p:cNvPr>
          <p:cNvSpPr txBox="1">
            <a:spLocks/>
          </p:cNvSpPr>
          <p:nvPr/>
        </p:nvSpPr>
        <p:spPr>
          <a:xfrm>
            <a:off x="5727557" y="5584937"/>
            <a:ext cx="6305947" cy="5293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-предложить пути улучшения управления карманными деньгами подростка-школьника.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0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1291" y="709134"/>
            <a:ext cx="97854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Объект и предмет исследования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ижний колонтитул 1"/>
          <p:cNvSpPr txBox="1">
            <a:spLocks/>
          </p:cNvSpPr>
          <p:nvPr/>
        </p:nvSpPr>
        <p:spPr>
          <a:xfrm>
            <a:off x="229752" y="1832921"/>
            <a:ext cx="6582527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подростки 9-11 классов школы № 125.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xmlns="" id="{9DFFC05B-6738-42DC-8BE6-C9279D17A4F6}"/>
              </a:ext>
            </a:extLst>
          </p:cNvPr>
          <p:cNvSpPr txBox="1">
            <a:spLocks/>
          </p:cNvSpPr>
          <p:nvPr/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rtlCol="0">
            <a:norm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>
                <a:solidFill>
                  <a:schemeClr val="bg1"/>
                </a:solidFill>
              </a:rPr>
              <a:t>5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ocr (8).jpeg"/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1605" r="11605"/>
          <a:stretch>
            <a:fillRect/>
          </a:stretch>
        </p:blipFill>
        <p:spPr/>
      </p:pic>
      <p:sp>
        <p:nvSpPr>
          <p:cNvPr id="16" name="Нижний колонтитул 1"/>
          <p:cNvSpPr txBox="1">
            <a:spLocks/>
          </p:cNvSpPr>
          <p:nvPr/>
        </p:nvSpPr>
        <p:spPr>
          <a:xfrm>
            <a:off x="244992" y="2817425"/>
            <a:ext cx="5360279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система управления наличными деньгами подростов.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ижний колонтитул 1"/>
          <p:cNvSpPr txBox="1">
            <a:spLocks/>
          </p:cNvSpPr>
          <p:nvPr/>
        </p:nvSpPr>
        <p:spPr>
          <a:xfrm>
            <a:off x="235848" y="4225601"/>
            <a:ext cx="5982072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Гипотеза исследования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Современные подростки, обладающие карманными деньгами, не умеют грамотно управлять своими финансами.</a:t>
            </a:r>
          </a:p>
          <a:p>
            <a:pPr algn="ctr"/>
            <a:endParaRPr lang="ru-RU" sz="1400" dirty="0" smtClean="0"/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82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6</a:t>
            </a:fld>
            <a:endParaRPr lang="ru-RU" noProof="0" dirty="0"/>
          </a:p>
        </p:txBody>
      </p:sp>
      <p:pic>
        <p:nvPicPr>
          <p:cNvPr id="80898" name="Picture 2" descr="C:\Users\Ольга\Desktop\6c1cfed78e8c5c9b7c4da40ed12c9786d8c153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016" y="-1"/>
            <a:ext cx="10095353" cy="6858001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0" y="0"/>
            <a:ext cx="2432304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2404871" y="0"/>
            <a:ext cx="10091459" cy="6858000"/>
          </a:xfrm>
          <a:prstGeom prst="rect">
            <a:avLst/>
          </a:prstGeom>
          <a:solidFill>
            <a:schemeClr val="accent2">
              <a:lumMod val="20000"/>
              <a:lumOff val="8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406554" y="233646"/>
            <a:ext cx="9785446" cy="1325563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lvl="0" algn="ctr">
              <a:lnSpc>
                <a:spcPct val="85000"/>
              </a:lnSpc>
              <a:spcBef>
                <a:spcPct val="0"/>
              </a:spcBef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Понятие денег</a:t>
            </a:r>
          </a:p>
          <a:p>
            <a:pPr lvl="0" algn="ctr">
              <a:lnSpc>
                <a:spcPct val="85000"/>
              </a:lnSpc>
              <a:spcBef>
                <a:spcPct val="0"/>
              </a:spcBef>
            </a:pPr>
            <a:r>
              <a:rPr kumimoji="0" lang="ru-RU" sz="4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800" b="1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8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78608" y="3398858"/>
          <a:ext cx="9866376" cy="32156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63107"/>
                <a:gridCol w="3068475"/>
                <a:gridCol w="573479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Подходы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Определение денег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Исторический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Всеобщий эквивалент, который изменяется с развитием общества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Социальный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Общепризнанный и высоколиквидный актив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Функциональный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Необходимый инструмент для функционирования экономики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Стоимостной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Ценность, у которой есть реальная и представительская стоимость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Научный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Символ, знак, единица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Нижний колонтитул 1"/>
          <p:cNvSpPr txBox="1">
            <a:spLocks/>
          </p:cNvSpPr>
          <p:nvPr/>
        </p:nvSpPr>
        <p:spPr>
          <a:xfrm>
            <a:off x="2494416" y="860609"/>
            <a:ext cx="9831696" cy="365125"/>
          </a:xfrm>
          <a:prstGeom prst="rect">
            <a:avLst/>
          </a:prstGeom>
        </p:spPr>
        <p:txBody>
          <a:bodyPr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Деньги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это универсальный финансовый актив.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Деньги служат всеобщим высоколиквидным инструментом для товарообмена и помогают измерить ценность товаров и услуг. Это значит, что деньги можно легко и быстро обменять на любой другой товар: еду, одежду или билет на самолет. Существует несколько подходов к определению денег: исторический, социальный, функциональный, стоимостной, научный.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Единственное, в чем сходится большинство, - деньги однозначно делают экономические отношения между людьми, компаниями и государствами более эффективными.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192" y="405682"/>
            <a:ext cx="5819950" cy="1415309"/>
          </a:xfrm>
        </p:spPr>
        <p:txBody>
          <a:bodyPr rtlCol="0">
            <a:noAutofit/>
          </a:bodyPr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Виды денег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D495E168-DA5E-4888-8D8A-92B118324C14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18" name="Рисунок 17" descr="9e6a9d34e6a6061ff09666dd509f7197.jpg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7051" r="27051"/>
          <a:stretch>
            <a:fillRect/>
          </a:stretch>
        </p:blipFill>
        <p:spPr/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E38EE8B-1608-4FFC-96B5-595AB97B845A}"/>
              </a:ext>
            </a:extLst>
          </p:cNvPr>
          <p:cNvSpPr txBox="1">
            <a:spLocks/>
          </p:cNvSpPr>
          <p:nvPr/>
        </p:nvSpPr>
        <p:spPr>
          <a:xfrm>
            <a:off x="6143450" y="2780074"/>
            <a:ext cx="5819950" cy="1415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Наличные деньги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передают из рук в руки. Выпускает их, то есть эмитирует, центральный банк - в РФ(Банк России).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32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1E38EE8B-1608-4FFC-96B5-595AB97B845A}"/>
              </a:ext>
            </a:extLst>
          </p:cNvPr>
          <p:cNvSpPr txBox="1">
            <a:spLocks/>
          </p:cNvSpPr>
          <p:nvPr/>
        </p:nvSpPr>
        <p:spPr>
          <a:xfrm>
            <a:off x="5486400" y="4992922"/>
            <a:ext cx="6705600" cy="14153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85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Безналичные деньги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это запись о том, что человеку или организации принадлежит определенная сумма. Хранятся они на банковских счетах, депозитах и пластиковых картах, в чеках, векселях и государственных ценных бумагах. К безналичным также относят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криптовалюту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электронные деньги.</a:t>
            </a:r>
            <a:r>
              <a:rPr kumimoji="0" lang="ru-RU" sz="24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-5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68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39375" y="5353042"/>
            <a:ext cx="10113264" cy="1005523"/>
          </a:xfrm>
        </p:spPr>
        <p:txBody>
          <a:bodyPr/>
          <a:lstStyle/>
          <a:p>
            <a:pPr algn="ctr"/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денег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rtl="0"/>
            <a:fld id="{D495E168-DA5E-4888-8D8A-92B118324C14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pic>
        <p:nvPicPr>
          <p:cNvPr id="7" name="Рисунок 6" descr="word-image-1310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486" b="19486"/>
          <a:stretch>
            <a:fillRect/>
          </a:stretch>
        </p:blipFill>
        <p:spPr/>
      </p:pic>
      <p:sp>
        <p:nvSpPr>
          <p:cNvPr id="10" name="Полилиния: фигура 19">
            <a:extLst>
              <a:ext uri="{FF2B5EF4-FFF2-40B4-BE49-F238E27FC236}">
                <a16:creationId xmlns:a16="http://schemas.microsoft.com/office/drawing/2014/main" xmlns="" id="{0C370953-F495-4EB6-B835-70A5E7B3F6EE}"/>
              </a:ext>
            </a:extLst>
          </p:cNvPr>
          <p:cNvSpPr/>
          <p:nvPr/>
        </p:nvSpPr>
        <p:spPr>
          <a:xfrm rot="10800000">
            <a:off x="-1" y="0"/>
            <a:ext cx="12191999" cy="4927320"/>
          </a:xfrm>
          <a:prstGeom prst="rect">
            <a:avLst/>
          </a:prstGeom>
          <a:solidFill>
            <a:schemeClr val="accent2">
              <a:lumMod val="60000"/>
              <a:lumOff val="4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 flipH="1" flipV="1">
            <a:off x="-1673352" y="2450592"/>
            <a:ext cx="4937760" cy="36576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30352" y="256032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18160" y="1167384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18160" y="2063496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90728" y="2941320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63296" y="3846576"/>
            <a:ext cx="576072" cy="5486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097280" y="228601"/>
            <a:ext cx="1095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Деньги выступают мерой стоимости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помогают определять ценность продукции и сравнивать цены. Являются такой же универсальной мерой стоимости для товаров, как в геометрии - мера длины для отрезков.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16455" y="1021081"/>
            <a:ext cx="109896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Деньги как средство обращения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обеспечивают стабильный товарооборот, отделяя покупку от продажи. Например, пекарь может сегодня продать хлеб в своей лавке, а через несколько дней купить на эти деньги муку совершенно в другом месте.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89607" y="2054353"/>
            <a:ext cx="10943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Деньги как средство платежа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Эта функция денег позволяет рассчитываться по долгам. Благодаря ей время платежа может не совпадать со временем оплаты, и это лежит в основе развития кредитной системы.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34743" y="2694433"/>
            <a:ext cx="10770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Деньги как средство накопления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Эта функция определяет развитие банков, бирж и других финансовых рынков. Сберегая и приумножая деньги, население способствует росту экономики - чем богаче люди, тем стабильнее экономическая ситуация в стране.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89607" y="3892297"/>
            <a:ext cx="10898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Деньги как средство международных платежей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этой функции деньги выступают платежным средством среди государств, компаний и населения разных стран. Это способствует развитию внешнеэкономических отношений - например, Россия покупает за рубежом оборудование, а продает туда газ.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9"/>
          <p:cNvSpPr txBox="1"/>
          <p:nvPr/>
        </p:nvSpPr>
        <p:spPr>
          <a:xfrm>
            <a:off x="616371" y="3356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文本框 29"/>
          <p:cNvSpPr txBox="1"/>
          <p:nvPr/>
        </p:nvSpPr>
        <p:spPr>
          <a:xfrm>
            <a:off x="598083" y="125914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文本框 29"/>
          <p:cNvSpPr txBox="1"/>
          <p:nvPr/>
        </p:nvSpPr>
        <p:spPr>
          <a:xfrm>
            <a:off x="598083" y="21644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框 29"/>
          <p:cNvSpPr txBox="1"/>
          <p:nvPr/>
        </p:nvSpPr>
        <p:spPr>
          <a:xfrm>
            <a:off x="570651" y="304222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文本框 29"/>
          <p:cNvSpPr txBox="1"/>
          <p:nvPr/>
        </p:nvSpPr>
        <p:spPr>
          <a:xfrm>
            <a:off x="552363" y="394748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85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9323" y="213861"/>
            <a:ext cx="11592677" cy="956571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Афоризмы о деньгах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9</a:t>
            </a:fld>
            <a:endParaRPr lang="ru-RU" noProof="0" dirty="0"/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256032" y="1271517"/>
            <a:ext cx="6373368" cy="7493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85000"/>
              </a:lnSpc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Нажить много денег – храбрость, сохранить их – мудрость, а умело расходовать их – искусство. </a:t>
            </a:r>
          </a:p>
          <a:p>
            <a:pPr lvl="0">
              <a:lnSpc>
                <a:spcPct val="85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(Б. Ауэрбах).</a:t>
            </a:r>
            <a:endParaRPr kumimoji="0" lang="ru-RU" sz="20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267091" y="1917693"/>
            <a:ext cx="5612501" cy="956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Деньги для людей умных – составляют средства, для глупцов – цель. (Э.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Бомен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kumimoji="0" lang="ru-RU" sz="12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760867" y="4825485"/>
            <a:ext cx="4283573" cy="956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265176" y="2777229"/>
            <a:ext cx="5687567" cy="956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Человеку, у которого нет денег – трудно остаться порядочным. (Б. Франклин).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kumimoji="0" lang="ru-RU" sz="12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236611" y="3898893"/>
            <a:ext cx="5524109" cy="599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Деньги могут быть и добрыми и злыми, в зависимости от того, в чей карман они попадают. (В.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Швебель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kumimoji="0" lang="ru-RU" sz="20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291475" y="4785861"/>
            <a:ext cx="6667109" cy="3530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Наличные - не единственная связь человека с человеком. (Т.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Карлейль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kumimoji="0" lang="ru-RU" sz="20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1" y="5249157"/>
            <a:ext cx="7187184" cy="3530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1200" dirty="0" smtClean="0"/>
              <a:t>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деньги мы вынуждены платить свободой. (Р. Стивенсон).</a:t>
            </a:r>
            <a:endParaRPr kumimoji="0" lang="ru-RU" sz="20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0" y="5703309"/>
            <a:ext cx="8787384" cy="3530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Уберечь свои деньги стоит больших трудов, чем добыть их. (М. Монтень).</a:t>
            </a:r>
            <a:endParaRPr kumimoji="0" lang="ru-RU" sz="2000" i="0" u="none" strike="noStrike" kern="1200" cap="none" spc="-5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2" name="Рисунок 21" descr="UP_DEVO85020210706111145_res.jpg"/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4485" b="4485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42370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6dc4bcd6-49db-4c07-9060-8acfc67cef9f"/>
    <ds:schemaRef ds:uri="http://schemas.openxmlformats.org/package/2006/metadata/core-propertie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888</TotalTime>
  <Words>1505</Words>
  <Application>Microsoft Office PowerPoint</Application>
  <PresentationFormat>Произвольный</PresentationFormat>
  <Paragraphs>164</Paragraphs>
  <Slides>19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Ретро</vt:lpstr>
      <vt:lpstr>Слайд 1</vt:lpstr>
      <vt:lpstr>Содержание</vt:lpstr>
      <vt:lpstr>Введение Актуальность темы исследования</vt:lpstr>
      <vt:lpstr>Цель и задачи исследования</vt:lpstr>
      <vt:lpstr>Объект и предмет исследования </vt:lpstr>
      <vt:lpstr>Слайд 6</vt:lpstr>
      <vt:lpstr>Виды денег  </vt:lpstr>
      <vt:lpstr>Функции денег</vt:lpstr>
      <vt:lpstr>Афоризмы о деньгах</vt:lpstr>
      <vt:lpstr>Слайд 10</vt:lpstr>
      <vt:lpstr>Опрос школьников о роли карманных денег</vt:lpstr>
      <vt:lpstr>Пути увеличения карманных денег для современных подростков </vt:lpstr>
      <vt:lpstr>Слайд 13</vt:lpstr>
      <vt:lpstr>Слайд 14</vt:lpstr>
      <vt:lpstr>Слайд 15</vt:lpstr>
      <vt:lpstr>Слайд 16</vt:lpstr>
      <vt:lpstr>Слайд 17</vt:lpstr>
      <vt:lpstr>Список литературы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ПАО «Аэрофлот»</dc:title>
  <dc:creator>днс</dc:creator>
  <cp:lastModifiedBy>Ольга</cp:lastModifiedBy>
  <cp:revision>205</cp:revision>
  <dcterms:created xsi:type="dcterms:W3CDTF">2021-09-10T15:43:04Z</dcterms:created>
  <dcterms:modified xsi:type="dcterms:W3CDTF">2024-02-26T10:23:46Z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