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315" r:id="rId3"/>
    <p:sldId id="311" r:id="rId4"/>
    <p:sldId id="320" r:id="rId5"/>
    <p:sldId id="322" r:id="rId6"/>
    <p:sldId id="302" r:id="rId7"/>
    <p:sldId id="312" r:id="rId8"/>
    <p:sldId id="324" r:id="rId9"/>
    <p:sldId id="294" r:id="rId10"/>
    <p:sldId id="321" r:id="rId11"/>
    <p:sldId id="325" r:id="rId12"/>
    <p:sldId id="323" r:id="rId13"/>
    <p:sldId id="258" r:id="rId14"/>
    <p:sldId id="28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EEA413BC-9A94-4D75-94DE-B908EF0F9663}">
          <p14:sldIdLst>
            <p14:sldId id="256"/>
            <p14:sldId id="258"/>
          </p14:sldIdLst>
        </p14:section>
        <p14:section name="Раздел без заголовка" id="{D3A0FC2F-E6FE-4594-B8FE-615B978187A5}">
          <p14:sldIdLst>
            <p14:sldId id="28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1A3"/>
    <a:srgbClr val="0D4594"/>
    <a:srgbClr val="1B4E9D"/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504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282" y="211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55A14-F809-4454-9CF4-701D8DAEE7A3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A7B21-9502-4E1B-A349-68BC29495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534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48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966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1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095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007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131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726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08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201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735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262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D48B-0A65-41A2-B6CF-8176A40A1013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996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207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6304" y="118265"/>
            <a:ext cx="8878824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«Российский университет </a:t>
            </a:r>
            <a:r>
              <a:rPr lang="ru-RU" sz="2400" b="1" dirty="0" smtClean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спорта «ГЦОЛИФК»</a:t>
            </a:r>
            <a:endParaRPr lang="ru-RU" sz="2400" b="1" dirty="0">
              <a:solidFill>
                <a:srgbClr val="0D45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9921" y="2143903"/>
            <a:ext cx="7605839" cy="8571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Презентация по дисциплине: Основы вожатской деятельности</a:t>
            </a:r>
            <a:endParaRPr lang="ru-RU" sz="28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76" y="304439"/>
            <a:ext cx="2084832" cy="20848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03499" y="4417711"/>
            <a:ext cx="4640501" cy="6601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err="1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Выполнил:___________________</a:t>
            </a:r>
            <a:endParaRPr lang="ru-RU" sz="2400" b="1" dirty="0" smtClean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_____________________________</a:t>
            </a:r>
            <a:endParaRPr lang="ru-RU" sz="24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96922" y="5091319"/>
            <a:ext cx="4547078" cy="6601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err="1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Проверил:___________________</a:t>
            </a:r>
            <a:endParaRPr lang="ru-RU" sz="2400" b="1" dirty="0" smtClean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____________________________</a:t>
            </a:r>
            <a:endParaRPr lang="ru-RU" sz="24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11737" y="3283855"/>
            <a:ext cx="7605839" cy="8571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Тема: «Методика организации массовых мероприятий в летнем лагере»</a:t>
            </a:r>
            <a:endParaRPr lang="ru-RU" sz="28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25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060704"/>
            <a:ext cx="9143999" cy="5797296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0D4594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370" y="182880"/>
            <a:ext cx="7263846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Виды линеек в летнем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лагере</a:t>
            </a:r>
            <a:endParaRPr lang="en-US" sz="6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03143" y="313694"/>
            <a:ext cx="369332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5159" y="1756162"/>
            <a:ext cx="8120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C51A3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 </a:t>
            </a:r>
            <a:endParaRPr lang="ru-RU" sz="1600" b="1" dirty="0" smtClean="0"/>
          </a:p>
          <a:p>
            <a:endParaRPr lang="ru-RU" sz="1600" dirty="0" smtClean="0"/>
          </a:p>
          <a:p>
            <a:r>
              <a:rPr lang="ru-RU" sz="1600" dirty="0" smtClean="0">
                <a:solidFill>
                  <a:srgbClr val="1C51A3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 </a:t>
            </a:r>
            <a:endParaRPr lang="ru-RU" sz="1600" dirty="0">
              <a:solidFill>
                <a:srgbClr val="1C51A3"/>
              </a:solidFill>
              <a:latin typeface="Gotham Pro Medium" panose="02000603030000020004" pitchFamily="50" charset="0"/>
              <a:cs typeface="Gotham Pro Medium" panose="02000603030000020004" pitchFamily="50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92024" y="1122680"/>
          <a:ext cx="8796529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/>
                <a:gridCol w="2313432"/>
                <a:gridCol w="5843017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1A1A1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600" b="1" i="1" dirty="0" err="1">
                          <a:solidFill>
                            <a:srgbClr val="1A1A1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600" b="1" i="1" dirty="0">
                          <a:solidFill>
                            <a:srgbClr val="1A1A1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600" b="1" i="1" dirty="0" err="1">
                          <a:solidFill>
                            <a:srgbClr val="1A1A1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1A1A1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Вид линейки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1A1A1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Описание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1A1A1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1A1A1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Линейка-открытие лагерной смены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1A1A1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Это </a:t>
                      </a:r>
                      <a:r>
                        <a:rPr lang="ru-RU" sz="1600" dirty="0">
                          <a:solidFill>
                            <a:srgbClr val="1A1A1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линейка-знакомство. На ней происходит знакомство с отрядами, с работниками детского оздоровительного лагеря, происходит торжественное открытие лагерной смены, представление отрядов, поднятие лагерного флага и т.д. 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1A1A1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1A1A1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Линейка-закрытие лагерной смены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1A1A1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Это торжественная линейка</a:t>
                      </a:r>
                      <a:r>
                        <a:rPr lang="ru-RU" sz="1600" dirty="0">
                          <a:solidFill>
                            <a:srgbClr val="1A1A1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которая закрывает лагерную смену. Это итоговая линейка, на которой происходит награждение победителей </a:t>
                      </a:r>
                      <a:r>
                        <a:rPr lang="ru-RU" sz="1600" dirty="0" err="1">
                          <a:solidFill>
                            <a:srgbClr val="1A1A1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общелагерных</a:t>
                      </a:r>
                      <a:r>
                        <a:rPr lang="ru-RU" sz="1600" dirty="0">
                          <a:solidFill>
                            <a:srgbClr val="1A1A1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соревнований, вручение грамот за активное участие в жизни лагеря, спуск </a:t>
                      </a:r>
                      <a:r>
                        <a:rPr lang="ru-RU" sz="1600" dirty="0" smtClean="0">
                          <a:solidFill>
                            <a:srgbClr val="1A1A1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лагерного флага </a:t>
                      </a:r>
                      <a:r>
                        <a:rPr lang="ru-RU" sz="1600" dirty="0">
                          <a:solidFill>
                            <a:srgbClr val="1A1A1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т.д.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1A1A1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1A1A1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Утренние линейки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1A1A1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</a:t>
                      </a:r>
                      <a:r>
                        <a:rPr lang="ru-RU" sz="1600" dirty="0">
                          <a:solidFill>
                            <a:srgbClr val="1A1A1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такой линейке происходит подведение итогов вчерашнего дня, а также награждение победителей соревнований, поздравления именинников с вручением подарков, объявление планов на день и т.д. 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1A1A1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1A1A1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Театрализованные линейки, </a:t>
                      </a:r>
                      <a:r>
                        <a:rPr lang="ru-RU" sz="1600" dirty="0">
                          <a:solidFill>
                            <a:srgbClr val="1A1A1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или </a:t>
                      </a:r>
                      <a:r>
                        <a:rPr lang="ru-RU" sz="1600" b="1" i="1" dirty="0">
                          <a:solidFill>
                            <a:srgbClr val="1A1A1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тематические линейки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1A1A1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Такие</a:t>
                      </a:r>
                      <a:r>
                        <a:rPr lang="ru-RU" sz="1600" baseline="0" dirty="0" smtClean="0">
                          <a:solidFill>
                            <a:srgbClr val="1A1A1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линейки, </a:t>
                      </a:r>
                      <a:r>
                        <a:rPr lang="ru-RU" sz="1600" dirty="0" smtClean="0">
                          <a:solidFill>
                            <a:srgbClr val="1A1A1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как </a:t>
                      </a:r>
                      <a:r>
                        <a:rPr lang="ru-RU" sz="1600" dirty="0">
                          <a:solidFill>
                            <a:srgbClr val="1A1A1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правило, проводятся в театральной форме и могут быть посвящены Дню медицинского работника, Дню физкультурника, Дню пожарного и т.д. 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1A1A1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1A1A1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Линейки, посвященные памятным датам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1A1A1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Это линейки</a:t>
                      </a:r>
                      <a:r>
                        <a:rPr lang="ru-RU" sz="1600" dirty="0">
                          <a:solidFill>
                            <a:srgbClr val="1A1A1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которые посвящены памятным датам истории России, а также международным дням и праздникам. Например, 1 июня – Международный день защиты детей; 6 июня – Пушкинский день; 12 июня – День России; 22 июня – День памяти и скорби; 23 июня – Международный Олимпийский день и т.д.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"/>
            <a:ext cx="7306056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дискуссионных мероприятий в летнем лагере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11735" y="313694"/>
            <a:ext cx="360740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4562856" y="1060704"/>
            <a:ext cx="4581144" cy="5797296"/>
          </a:xfrm>
          <a:prstGeom prst="rect">
            <a:avLst/>
          </a:prstGeom>
          <a:solidFill>
            <a:srgbClr val="1C5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sp>
        <p:nvSpPr>
          <p:cNvPr id="33" name="Google Shape;968;p48"/>
          <p:cNvSpPr/>
          <p:nvPr/>
        </p:nvSpPr>
        <p:spPr>
          <a:xfrm>
            <a:off x="4572146" y="1142042"/>
            <a:ext cx="571503" cy="571504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968;p48"/>
          <p:cNvSpPr/>
          <p:nvPr/>
        </p:nvSpPr>
        <p:spPr>
          <a:xfrm>
            <a:off x="4663586" y="2989130"/>
            <a:ext cx="571503" cy="571504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Рисунок 16" descr="C:\Users\Ольга\Desktop\17352cf99347450b015cc20877f897a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728" y="3849623"/>
            <a:ext cx="4370832" cy="285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平行四边形 3"/>
          <p:cNvSpPr/>
          <p:nvPr/>
        </p:nvSpPr>
        <p:spPr>
          <a:xfrm>
            <a:off x="0" y="1051560"/>
            <a:ext cx="4581144" cy="5806440"/>
          </a:xfrm>
          <a:prstGeom prst="rect">
            <a:avLst/>
          </a:prstGeom>
          <a:solidFill>
            <a:schemeClr val="accent1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  <p:sp>
        <p:nvSpPr>
          <p:cNvPr id="22" name="TextBox 33"/>
          <p:cNvSpPr txBox="1"/>
          <p:nvPr/>
        </p:nvSpPr>
        <p:spPr>
          <a:xfrm>
            <a:off x="5193792" y="1073450"/>
            <a:ext cx="3950208" cy="1600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dirty="0" smtClean="0"/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Вводная часть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это представление темы дискуссии. Тема дискуссии может быть заявлена в любой форме: сценка, пантомима, пародия, вопрос, история, игра. Необходимо использовать все возможности, чтобы заинтересовать детей.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33"/>
          <p:cNvSpPr txBox="1"/>
          <p:nvPr/>
        </p:nvSpPr>
        <p:spPr>
          <a:xfrm>
            <a:off x="182880" y="1885414"/>
            <a:ext cx="4315968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Довольны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дискуссией?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было в ней удачно?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Что,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Вашему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мнению, не удалось в обсуждении? Почему?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разногласия и конфликты возникли? Как их решили?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ли имели шанс принять участие в обсуждении? Если нет, пытались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 их вовлечь в дискуссию?</a:t>
            </a:r>
          </a:p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33"/>
          <p:cNvSpPr txBox="1"/>
          <p:nvPr/>
        </p:nvSpPr>
        <p:spPr>
          <a:xfrm>
            <a:off x="5138928" y="2725466"/>
            <a:ext cx="4005072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дискуссии– это собственно дискуссия, которая проводится сразу после вводной части. Обычно основная часть состоит из двух или трех тезисов, вокруг которых строится дискуссия. Обсуждение каждого тезиса предполагает определенный порядок: вопрос для обсуждения; собственно, сама дискуссия; подведение итога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переход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следующему тезису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33"/>
          <p:cNvSpPr txBox="1"/>
          <p:nvPr/>
        </p:nvSpPr>
        <p:spPr>
          <a:xfrm>
            <a:off x="5202936" y="4965746"/>
            <a:ext cx="3831336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Заключительная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часть дискуссии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 заключении кратко обобщается содержание дискуссии, заостряется внимание на главных её тезисах, и, как правило, приводится пример из жизни. Дети очень внимательно прислушиваются к рассказам из жизни реальных людей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Google Shape;968;p48"/>
          <p:cNvSpPr/>
          <p:nvPr/>
        </p:nvSpPr>
        <p:spPr>
          <a:xfrm>
            <a:off x="4706258" y="5317802"/>
            <a:ext cx="571503" cy="571504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TextBox 33"/>
          <p:cNvSpPr txBox="1"/>
          <p:nvPr/>
        </p:nvSpPr>
        <p:spPr>
          <a:xfrm>
            <a:off x="168158" y="1146602"/>
            <a:ext cx="3983218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Вопросы для оценки эффективности дискуссии: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55448" y="1143000"/>
            <a:ext cx="8860536" cy="57150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7132320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кружковой работы в летнем лагере 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320" y="1238002"/>
            <a:ext cx="8695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направлением воспитательной работы в лагере является кружковая работа, объединяющая детей по интересам в малые группы. В течение каждой смены работают постоянные клубы, для функционирования которых имеется обеспеченность педагогическими кадрами.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расширение кругозора, развитие познавательных интересов и творческих способностей детей.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03145" y="313694"/>
            <a:ext cx="369332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cxnSp>
        <p:nvCxnSpPr>
          <p:cNvPr id="11" name="直接连接符 5"/>
          <p:cNvCxnSpPr/>
          <p:nvPr/>
        </p:nvCxnSpPr>
        <p:spPr>
          <a:xfrm>
            <a:off x="4585146" y="2950630"/>
            <a:ext cx="0" cy="1455737"/>
          </a:xfrm>
          <a:prstGeom prst="line">
            <a:avLst/>
          </a:prstGeom>
          <a:ln w="38100">
            <a:solidFill>
              <a:srgbClr val="3D648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6"/>
          <p:cNvCxnSpPr/>
          <p:nvPr/>
        </p:nvCxnSpPr>
        <p:spPr>
          <a:xfrm rot="16200000" flipH="1">
            <a:off x="4031263" y="5953988"/>
            <a:ext cx="1149485" cy="13146"/>
          </a:xfrm>
          <a:prstGeom prst="line">
            <a:avLst/>
          </a:prstGeom>
          <a:ln w="38100">
            <a:solidFill>
              <a:srgbClr val="3D648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3464" y="3072898"/>
            <a:ext cx="425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кружковой работы:</a:t>
            </a:r>
            <a:endParaRPr lang="ru-RU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5991" y="3027178"/>
            <a:ext cx="4218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Направления кружковой работы:</a:t>
            </a:r>
            <a:endParaRPr lang="ru-RU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93742" y="3658707"/>
            <a:ext cx="41582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«Танцплощадка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«Караоке-клуб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Компьютерный клуб;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Спортклуб;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Видеозал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и другие.</a:t>
            </a:r>
            <a:endParaRPr lang="ru-RU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7462" y="3540502"/>
            <a:ext cx="42222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изучение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интересов детей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презентация клубов на линейке в начале смены;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ознакомление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 с режимом работы кружков;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деятельность ребят в клубах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текущее отражение результатов деятельности детей;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подведение итогов работы кружков в конце смены.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1C51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/>
          <a:stretch>
            <a:fillRect/>
          </a:stretch>
        </p:blipFill>
        <p:spPr>
          <a:xfrm>
            <a:off x="4297681" y="4596956"/>
            <a:ext cx="576072" cy="614030"/>
          </a:xfrm>
          <a:prstGeom prst="rect">
            <a:avLst/>
          </a:prstGeom>
          <a:ln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4827270" y="5347299"/>
            <a:ext cx="4158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Расписание кружков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составляется в начале смены, утверждается начальником лагеря.</a:t>
            </a:r>
          </a:p>
          <a:p>
            <a:pPr algn="ctr"/>
            <a:endParaRPr lang="ru-RU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420119"/>
            <a:ext cx="4703526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03143" y="313694"/>
            <a:ext cx="369332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pic>
        <p:nvPicPr>
          <p:cNvPr id="12" name="Рисунок 11" descr="https://sh2-kamensk-r81.gosweb.gosuslugi.ru/netcat_files/180/2880/aaa_1024x782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1415" y="694944"/>
            <a:ext cx="467258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平行四边形 3"/>
          <p:cNvSpPr/>
          <p:nvPr/>
        </p:nvSpPr>
        <p:spPr>
          <a:xfrm>
            <a:off x="4489704" y="1060704"/>
            <a:ext cx="4654296" cy="5797296"/>
          </a:xfrm>
          <a:prstGeom prst="rect">
            <a:avLst/>
          </a:prstGeom>
          <a:solidFill>
            <a:schemeClr val="accent1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  <p:sp>
        <p:nvSpPr>
          <p:cNvPr id="15" name="Freeform 8"/>
          <p:cNvSpPr/>
          <p:nvPr/>
        </p:nvSpPr>
        <p:spPr>
          <a:xfrm>
            <a:off x="310896" y="3547872"/>
            <a:ext cx="4205536" cy="3310128"/>
          </a:xfrm>
          <a:custGeom>
            <a:avLst/>
            <a:gdLst/>
            <a:ahLst/>
            <a:cxnLst/>
            <a:rect l="l" t="t" r="r" b="b"/>
            <a:pathLst>
              <a:path w="1736622" h="1662840">
                <a:moveTo>
                  <a:pt x="0" y="0"/>
                </a:moveTo>
                <a:lnTo>
                  <a:pt x="1736622" y="0"/>
                </a:lnTo>
                <a:lnTo>
                  <a:pt x="1736622" y="1662840"/>
                </a:lnTo>
                <a:lnTo>
                  <a:pt x="0" y="166284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</p:sp>
      <p:grpSp>
        <p:nvGrpSpPr>
          <p:cNvPr id="19" name="Group 10"/>
          <p:cNvGrpSpPr/>
          <p:nvPr/>
        </p:nvGrpSpPr>
        <p:grpSpPr>
          <a:xfrm>
            <a:off x="697176" y="4535424"/>
            <a:ext cx="7852464" cy="2193336"/>
            <a:chOff x="0" y="-241102"/>
            <a:chExt cx="10411694" cy="4906220"/>
          </a:xfrm>
        </p:grpSpPr>
        <p:grpSp>
          <p:nvGrpSpPr>
            <p:cNvPr id="20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25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6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21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23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</p:sp>
          <p:sp>
            <p:nvSpPr>
              <p:cNvPr id="24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22" name="TextBox 17"/>
            <p:cNvSpPr txBox="1"/>
            <p:nvPr/>
          </p:nvSpPr>
          <p:spPr>
            <a:xfrm>
              <a:off x="300916" y="327834"/>
              <a:ext cx="9965288" cy="43372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В летнем лагере можно проводить множество массовых мероприятий, наиболее известными являются: л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инейки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, коллективные творческие дела, спортивные и дискуссионные мероприятия, кружковая работа и другие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. При проектировании массовых мероприятий, вожатому необходимо учитывать возраст детей, особенности и этапы организации и проведения мероприятий. Осуществление массовых мероприятий в летнем лагере является необходимым, так как это позволяет детям развиваться и совершенствоваться.</a:t>
              </a:r>
              <a:endParaRPr lang="ru-RU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/>
              <a:r>
                <a:rPr lang="ru-RU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400" u="none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207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02917" y="3938542"/>
            <a:ext cx="5595891" cy="46320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68" y="890080"/>
            <a:ext cx="2748064" cy="27480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052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033272"/>
            <a:ext cx="2478024" cy="5824728"/>
          </a:xfrm>
          <a:prstGeom prst="rect">
            <a:avLst/>
          </a:prstGeom>
          <a:solidFill>
            <a:srgbClr val="0D4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20618" y="0"/>
            <a:ext cx="6486606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51960" y="1353312"/>
            <a:ext cx="467258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1600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исследования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и задачи исследования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массовых мероприятий в летнем лагере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коллективных творческих дел в летнем лагере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проведения КТД в летнем лагере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спортивных мероприятий в летнем лагере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проведение линеек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линеек в летнем лагере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дискуссионных мероприятий в летнем лагере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кружковой работы в летнем лагере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61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1" name="Freeform 7"/>
          <p:cNvSpPr/>
          <p:nvPr/>
        </p:nvSpPr>
        <p:spPr>
          <a:xfrm rot="16200000">
            <a:off x="1293479" y="2429839"/>
            <a:ext cx="2933514" cy="180375"/>
          </a:xfrm>
          <a:custGeom>
            <a:avLst/>
            <a:gdLst/>
            <a:ahLst/>
            <a:cxnLst/>
            <a:rect l="l" t="t" r="r" b="b"/>
            <a:pathLst>
              <a:path w="1247730" h="14187">
                <a:moveTo>
                  <a:pt x="0" y="0"/>
                </a:moveTo>
                <a:lnTo>
                  <a:pt x="1247730" y="0"/>
                </a:lnTo>
                <a:lnTo>
                  <a:pt x="1247730" y="14187"/>
                </a:lnTo>
                <a:lnTo>
                  <a:pt x="0" y="14187"/>
                </a:lnTo>
                <a:close/>
              </a:path>
            </a:pathLst>
          </a:custGeom>
          <a:solidFill>
            <a:srgbClr val="0D4594"/>
          </a:solidFill>
          <a:ln w="38100">
            <a:noFill/>
          </a:ln>
        </p:spPr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8136" y="2368296"/>
            <a:ext cx="3008376" cy="2916936"/>
          </a:xfrm>
          <a:prstGeom prst="ellipse">
            <a:avLst/>
          </a:prstGeom>
          <a:solidFill>
            <a:schemeClr val="accent1"/>
          </a:solidFill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18872" y="1161288"/>
            <a:ext cx="8869679" cy="5413248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4818" y="182880"/>
            <a:ext cx="7053534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 исследования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58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3" name="椭圆 9"/>
          <p:cNvSpPr/>
          <p:nvPr/>
        </p:nvSpPr>
        <p:spPr bwMode="auto">
          <a:xfrm>
            <a:off x="256032" y="2624328"/>
            <a:ext cx="2432304" cy="2350008"/>
          </a:xfrm>
          <a:prstGeom prst="ellipse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空心弧 1"/>
          <p:cNvSpPr/>
          <p:nvPr/>
        </p:nvSpPr>
        <p:spPr>
          <a:xfrm rot="5400000">
            <a:off x="-990761" y="1669637"/>
            <a:ext cx="4419570" cy="4112653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rgbClr val="0D4594"/>
          </a:solidFill>
          <a:ln>
            <a:solidFill>
              <a:srgbClr val="1C5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68" tIns="64285" rIns="128568" bIns="64285" anchor="ctr"/>
          <a:lstStyle/>
          <a:p>
            <a:pPr algn="ctr"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椭圆 11"/>
          <p:cNvSpPr/>
          <p:nvPr/>
        </p:nvSpPr>
        <p:spPr>
          <a:xfrm>
            <a:off x="2963190" y="3222104"/>
            <a:ext cx="524938" cy="524938"/>
          </a:xfrm>
          <a:prstGeom prst="ellipse">
            <a:avLst/>
          </a:prstGeom>
          <a:solidFill>
            <a:srgbClr val="46739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椭圆 11"/>
          <p:cNvSpPr/>
          <p:nvPr/>
        </p:nvSpPr>
        <p:spPr>
          <a:xfrm>
            <a:off x="2368830" y="4986896"/>
            <a:ext cx="524938" cy="524938"/>
          </a:xfrm>
          <a:prstGeom prst="ellipse">
            <a:avLst/>
          </a:prstGeom>
          <a:solidFill>
            <a:srgbClr val="46739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25496" y="1234191"/>
            <a:ext cx="6071616" cy="142346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летнего отдыха детей является неотъемлемой частью государственной программы модернизации системы образования, решение задач которой может быть успешным при соответствующем программном обеспечении.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95594" y="2441199"/>
            <a:ext cx="5218638" cy="225446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точнее, педагогически целесообразнее разработана программа, тем более гарантированный результат можно ожидать от её реализации. Проектирование любого вида и типа программы побуждает педагога вдумчиво относиться к условиям организации летнего отдыха детей, уходить от формализма и шаблона.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48122" y="4562607"/>
            <a:ext cx="5703270" cy="200824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Заимствование чужой, даже очень хорошей программы, может оказаться не эффективным потому, что она не является частью профессиональных интересов и возможностей конкретного педагога. Чтобы программа летнего отдыха не была чужеродной, педагогам необходимо пройти путь её самостоятельного проектирования.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Google Shape;968;p48"/>
          <p:cNvSpPr/>
          <p:nvPr/>
        </p:nvSpPr>
        <p:spPr>
          <a:xfrm>
            <a:off x="2926226" y="3199442"/>
            <a:ext cx="571503" cy="571504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椭圆 11"/>
          <p:cNvSpPr/>
          <p:nvPr/>
        </p:nvSpPr>
        <p:spPr>
          <a:xfrm>
            <a:off x="1872006" y="1509128"/>
            <a:ext cx="524938" cy="524938"/>
          </a:xfrm>
          <a:prstGeom prst="ellipse">
            <a:avLst/>
          </a:prstGeom>
          <a:solidFill>
            <a:srgbClr val="46739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1" name="Google Shape;968;p48"/>
          <p:cNvSpPr/>
          <p:nvPr/>
        </p:nvSpPr>
        <p:spPr>
          <a:xfrm>
            <a:off x="1853330" y="1486466"/>
            <a:ext cx="571503" cy="571504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968;p48"/>
          <p:cNvSpPr/>
          <p:nvPr/>
        </p:nvSpPr>
        <p:spPr>
          <a:xfrm>
            <a:off x="2331866" y="4964234"/>
            <a:ext cx="571503" cy="571504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456" y="2569464"/>
            <a:ext cx="2542032" cy="2487168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4818" y="182880"/>
            <a:ext cx="7053534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и задачи исследования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58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0" y="1069848"/>
            <a:ext cx="9144000" cy="4434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grpSp>
        <p:nvGrpSpPr>
          <p:cNvPr id="23" name="Group 10"/>
          <p:cNvGrpSpPr/>
          <p:nvPr/>
        </p:nvGrpSpPr>
        <p:grpSpPr>
          <a:xfrm>
            <a:off x="0" y="1288703"/>
            <a:ext cx="8997695" cy="5294979"/>
            <a:chOff x="0" y="-241102"/>
            <a:chExt cx="10411694" cy="6068918"/>
          </a:xfrm>
        </p:grpSpPr>
        <p:grpSp>
          <p:nvGrpSpPr>
            <p:cNvPr id="26" name="Group 11"/>
            <p:cNvGrpSpPr/>
            <p:nvPr/>
          </p:nvGrpSpPr>
          <p:grpSpPr>
            <a:xfrm>
              <a:off x="0" y="-241102"/>
              <a:ext cx="7756713" cy="4355906"/>
              <a:chOff x="0" y="-47625"/>
              <a:chExt cx="1532190" cy="860425"/>
            </a:xfrm>
          </p:grpSpPr>
          <p:sp>
            <p:nvSpPr>
              <p:cNvPr id="35" name="Freeform 12"/>
              <p:cNvSpPr/>
              <p:nvPr/>
            </p:nvSpPr>
            <p:spPr>
              <a:xfrm>
                <a:off x="0" y="0"/>
                <a:ext cx="1532190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6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27" name="Group 14"/>
            <p:cNvGrpSpPr/>
            <p:nvPr/>
          </p:nvGrpSpPr>
          <p:grpSpPr>
            <a:xfrm>
              <a:off x="254000" y="25598"/>
              <a:ext cx="10157694" cy="5802218"/>
              <a:chOff x="0" y="-47625"/>
              <a:chExt cx="2006458" cy="1146117"/>
            </a:xfrm>
          </p:grpSpPr>
          <p:sp>
            <p:nvSpPr>
              <p:cNvPr id="28" name="Freeform 15"/>
              <p:cNvSpPr/>
              <p:nvPr/>
            </p:nvSpPr>
            <p:spPr>
              <a:xfrm>
                <a:off x="0" y="-799"/>
                <a:ext cx="2006458" cy="1099291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C51A3"/>
              </a:solidFill>
            </p:spPr>
          </p:sp>
          <p:sp>
            <p:nvSpPr>
              <p:cNvPr id="33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sp>
        <p:nvSpPr>
          <p:cNvPr id="37" name="TextBox 175"/>
          <p:cNvSpPr txBox="1"/>
          <p:nvPr/>
        </p:nvSpPr>
        <p:spPr>
          <a:xfrm>
            <a:off x="859537" y="1836110"/>
            <a:ext cx="7909560" cy="868485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Изучить методику организации массовых мероприятий в летнем лагере</a:t>
            </a:r>
            <a:endParaRPr lang="en-GB" altLang="zh-CN" sz="24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5400000">
            <a:off x="-1627632" y="4151376"/>
            <a:ext cx="4873752" cy="4572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469522" y="3206496"/>
            <a:ext cx="697862" cy="696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57330" y="4309872"/>
            <a:ext cx="697862" cy="696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39042" y="5480304"/>
            <a:ext cx="697862" cy="696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175"/>
          <p:cNvSpPr txBox="1"/>
          <p:nvPr/>
        </p:nvSpPr>
        <p:spPr>
          <a:xfrm>
            <a:off x="1146049" y="2665166"/>
            <a:ext cx="1786127" cy="683819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en-GB" altLang="zh-CN" sz="12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44" name="TextBox 175"/>
          <p:cNvSpPr txBox="1"/>
          <p:nvPr/>
        </p:nvSpPr>
        <p:spPr>
          <a:xfrm>
            <a:off x="1207009" y="3256478"/>
            <a:ext cx="7287767" cy="1053151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Рассмотреть классификацию массовых мероприятий для проведения в летнем лагере;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en-GB" altLang="zh-CN" sz="12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45" name="TextBox 175"/>
          <p:cNvSpPr txBox="1"/>
          <p:nvPr/>
        </p:nvSpPr>
        <p:spPr>
          <a:xfrm>
            <a:off x="1216153" y="4353758"/>
            <a:ext cx="7242047" cy="1053151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Описать особенности организации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массовых мероприятий в летнем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лагере;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en-GB" altLang="zh-CN" sz="12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46" name="TextBox 175"/>
          <p:cNvSpPr txBox="1"/>
          <p:nvPr/>
        </p:nvSpPr>
        <p:spPr>
          <a:xfrm>
            <a:off x="1207009" y="5451038"/>
            <a:ext cx="7406639" cy="868485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Изучить этапы проведения и направления массовых мероприятий для проведения в летнем лагере.</a:t>
            </a:r>
            <a:endParaRPr lang="en-GB" altLang="zh-CN" sz="24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47" name="PA_任意多边形 5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686299" y="3426240"/>
            <a:ext cx="288698" cy="214657"/>
          </a:xfrm>
          <a:custGeom>
            <a:avLst/>
            <a:gdLst>
              <a:gd name="T0" fmla="*/ 653 w 928"/>
              <a:gd name="T1" fmla="*/ 194 h 690"/>
              <a:gd name="T2" fmla="*/ 782 w 928"/>
              <a:gd name="T3" fmla="*/ 455 h 690"/>
              <a:gd name="T4" fmla="*/ 826 w 928"/>
              <a:gd name="T5" fmla="*/ 356 h 690"/>
              <a:gd name="T6" fmla="*/ 830 w 928"/>
              <a:gd name="T7" fmla="*/ 667 h 690"/>
              <a:gd name="T8" fmla="*/ 0 w 928"/>
              <a:gd name="T9" fmla="*/ 690 h 690"/>
              <a:gd name="T10" fmla="*/ 23 w 928"/>
              <a:gd name="T11" fmla="*/ 148 h 690"/>
              <a:gd name="T12" fmla="*/ 355 w 928"/>
              <a:gd name="T13" fmla="*/ 467 h 690"/>
              <a:gd name="T14" fmla="*/ 117 w 928"/>
              <a:gd name="T15" fmla="*/ 336 h 690"/>
              <a:gd name="T16" fmla="*/ 117 w 928"/>
              <a:gd name="T17" fmla="*/ 336 h 690"/>
              <a:gd name="T18" fmla="*/ 522 w 928"/>
              <a:gd name="T19" fmla="*/ 271 h 690"/>
              <a:gd name="T20" fmla="*/ 853 w 928"/>
              <a:gd name="T21" fmla="*/ 123 h 690"/>
              <a:gd name="T22" fmla="*/ 891 w 928"/>
              <a:gd name="T23" fmla="*/ 94 h 690"/>
              <a:gd name="T24" fmla="*/ 822 w 928"/>
              <a:gd name="T25" fmla="*/ 246 h 690"/>
              <a:gd name="T26" fmla="*/ 818 w 928"/>
              <a:gd name="T27" fmla="*/ 281 h 690"/>
              <a:gd name="T28" fmla="*/ 843 w 928"/>
              <a:gd name="T29" fmla="*/ 296 h 690"/>
              <a:gd name="T30" fmla="*/ 841 w 928"/>
              <a:gd name="T31" fmla="*/ 267 h 690"/>
              <a:gd name="T32" fmla="*/ 851 w 928"/>
              <a:gd name="T33" fmla="*/ 236 h 690"/>
              <a:gd name="T34" fmla="*/ 916 w 928"/>
              <a:gd name="T35" fmla="*/ 75 h 690"/>
              <a:gd name="T36" fmla="*/ 860 w 928"/>
              <a:gd name="T37" fmla="*/ 31 h 690"/>
              <a:gd name="T38" fmla="*/ 837 w 928"/>
              <a:gd name="T39" fmla="*/ 2 h 690"/>
              <a:gd name="T40" fmla="*/ 801 w 928"/>
              <a:gd name="T41" fmla="*/ 6 h 690"/>
              <a:gd name="T42" fmla="*/ 762 w 928"/>
              <a:gd name="T43" fmla="*/ 48 h 690"/>
              <a:gd name="T44" fmla="*/ 724 w 928"/>
              <a:gd name="T45" fmla="*/ 133 h 690"/>
              <a:gd name="T46" fmla="*/ 787 w 928"/>
              <a:gd name="T47" fmla="*/ 321 h 690"/>
              <a:gd name="T48" fmla="*/ 626 w 928"/>
              <a:gd name="T49" fmla="*/ 452 h 690"/>
              <a:gd name="T50" fmla="*/ 643 w 928"/>
              <a:gd name="T51" fmla="*/ 521 h 690"/>
              <a:gd name="T52" fmla="*/ 636 w 928"/>
              <a:gd name="T53" fmla="*/ 507 h 690"/>
              <a:gd name="T54" fmla="*/ 647 w 928"/>
              <a:gd name="T55" fmla="*/ 492 h 690"/>
              <a:gd name="T56" fmla="*/ 666 w 928"/>
              <a:gd name="T57" fmla="*/ 494 h 690"/>
              <a:gd name="T58" fmla="*/ 670 w 928"/>
              <a:gd name="T59" fmla="*/ 513 h 690"/>
              <a:gd name="T60" fmla="*/ 653 w 928"/>
              <a:gd name="T61" fmla="*/ 525 h 690"/>
              <a:gd name="T62" fmla="*/ 709 w 928"/>
              <a:gd name="T63" fmla="*/ 484 h 690"/>
              <a:gd name="T64" fmla="*/ 666 w 928"/>
              <a:gd name="T65" fmla="*/ 294 h 690"/>
              <a:gd name="T66" fmla="*/ 624 w 928"/>
              <a:gd name="T67" fmla="*/ 438 h 690"/>
              <a:gd name="T68" fmla="*/ 780 w 928"/>
              <a:gd name="T69" fmla="*/ 336 h 690"/>
              <a:gd name="T70" fmla="*/ 292 w 928"/>
              <a:gd name="T71" fmla="*/ 603 h 690"/>
              <a:gd name="T72" fmla="*/ 367 w 928"/>
              <a:gd name="T73" fmla="*/ 536 h 690"/>
              <a:gd name="T74" fmla="*/ 363 w 928"/>
              <a:gd name="T75" fmla="*/ 544 h 690"/>
              <a:gd name="T76" fmla="*/ 340 w 928"/>
              <a:gd name="T77" fmla="*/ 573 h 690"/>
              <a:gd name="T78" fmla="*/ 344 w 928"/>
              <a:gd name="T79" fmla="*/ 596 h 690"/>
              <a:gd name="T80" fmla="*/ 380 w 928"/>
              <a:gd name="T81" fmla="*/ 601 h 690"/>
              <a:gd name="T82" fmla="*/ 432 w 928"/>
              <a:gd name="T83" fmla="*/ 586 h 690"/>
              <a:gd name="T84" fmla="*/ 449 w 928"/>
              <a:gd name="T85" fmla="*/ 592 h 690"/>
              <a:gd name="T86" fmla="*/ 469 w 928"/>
              <a:gd name="T87" fmla="*/ 594 h 690"/>
              <a:gd name="T88" fmla="*/ 488 w 928"/>
              <a:gd name="T89" fmla="*/ 592 h 690"/>
              <a:gd name="T90" fmla="*/ 484 w 928"/>
              <a:gd name="T91" fmla="*/ 626 h 690"/>
              <a:gd name="T92" fmla="*/ 503 w 928"/>
              <a:gd name="T93" fmla="*/ 638 h 690"/>
              <a:gd name="T94" fmla="*/ 540 w 928"/>
              <a:gd name="T95" fmla="*/ 634 h 690"/>
              <a:gd name="T96" fmla="*/ 547 w 928"/>
              <a:gd name="T97" fmla="*/ 603 h 690"/>
              <a:gd name="T98" fmla="*/ 517 w 928"/>
              <a:gd name="T99" fmla="*/ 598 h 690"/>
              <a:gd name="T100" fmla="*/ 520 w 928"/>
              <a:gd name="T101" fmla="*/ 586 h 690"/>
              <a:gd name="T102" fmla="*/ 505 w 928"/>
              <a:gd name="T103" fmla="*/ 555 h 690"/>
              <a:gd name="T104" fmla="*/ 474 w 928"/>
              <a:gd name="T105" fmla="*/ 561 h 690"/>
              <a:gd name="T106" fmla="*/ 461 w 928"/>
              <a:gd name="T107" fmla="*/ 559 h 690"/>
              <a:gd name="T108" fmla="*/ 424 w 928"/>
              <a:gd name="T109" fmla="*/ 557 h 690"/>
              <a:gd name="T110" fmla="*/ 382 w 928"/>
              <a:gd name="T111" fmla="*/ 569 h 690"/>
              <a:gd name="T112" fmla="*/ 399 w 928"/>
              <a:gd name="T113" fmla="*/ 538 h 690"/>
              <a:gd name="T114" fmla="*/ 380 w 928"/>
              <a:gd name="T115" fmla="*/ 521 h 690"/>
              <a:gd name="T116" fmla="*/ 315 w 928"/>
              <a:gd name="T117" fmla="*/ 550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28" h="690">
                <a:moveTo>
                  <a:pt x="23" y="148"/>
                </a:moveTo>
                <a:lnTo>
                  <a:pt x="672" y="148"/>
                </a:lnTo>
                <a:lnTo>
                  <a:pt x="672" y="148"/>
                </a:lnTo>
                <a:lnTo>
                  <a:pt x="653" y="194"/>
                </a:lnTo>
                <a:lnTo>
                  <a:pt x="46" y="194"/>
                </a:lnTo>
                <a:lnTo>
                  <a:pt x="46" y="644"/>
                </a:lnTo>
                <a:lnTo>
                  <a:pt x="782" y="644"/>
                </a:lnTo>
                <a:lnTo>
                  <a:pt x="782" y="455"/>
                </a:lnTo>
                <a:lnTo>
                  <a:pt x="782" y="455"/>
                </a:lnTo>
                <a:lnTo>
                  <a:pt x="812" y="390"/>
                </a:lnTo>
                <a:lnTo>
                  <a:pt x="812" y="390"/>
                </a:lnTo>
                <a:lnTo>
                  <a:pt x="826" y="356"/>
                </a:lnTo>
                <a:lnTo>
                  <a:pt x="826" y="352"/>
                </a:lnTo>
                <a:lnTo>
                  <a:pt x="826" y="352"/>
                </a:lnTo>
                <a:lnTo>
                  <a:pt x="830" y="352"/>
                </a:lnTo>
                <a:lnTo>
                  <a:pt x="830" y="667"/>
                </a:lnTo>
                <a:lnTo>
                  <a:pt x="830" y="690"/>
                </a:lnTo>
                <a:lnTo>
                  <a:pt x="807" y="690"/>
                </a:lnTo>
                <a:lnTo>
                  <a:pt x="23" y="690"/>
                </a:lnTo>
                <a:lnTo>
                  <a:pt x="0" y="690"/>
                </a:lnTo>
                <a:lnTo>
                  <a:pt x="0" y="667"/>
                </a:lnTo>
                <a:lnTo>
                  <a:pt x="0" y="171"/>
                </a:lnTo>
                <a:lnTo>
                  <a:pt x="0" y="148"/>
                </a:lnTo>
                <a:lnTo>
                  <a:pt x="23" y="148"/>
                </a:lnTo>
                <a:lnTo>
                  <a:pt x="23" y="148"/>
                </a:lnTo>
                <a:close/>
                <a:moveTo>
                  <a:pt x="117" y="432"/>
                </a:moveTo>
                <a:lnTo>
                  <a:pt x="117" y="467"/>
                </a:lnTo>
                <a:lnTo>
                  <a:pt x="355" y="467"/>
                </a:lnTo>
                <a:lnTo>
                  <a:pt x="355" y="432"/>
                </a:lnTo>
                <a:lnTo>
                  <a:pt x="117" y="432"/>
                </a:lnTo>
                <a:lnTo>
                  <a:pt x="117" y="432"/>
                </a:lnTo>
                <a:close/>
                <a:moveTo>
                  <a:pt x="117" y="336"/>
                </a:moveTo>
                <a:lnTo>
                  <a:pt x="117" y="369"/>
                </a:lnTo>
                <a:lnTo>
                  <a:pt x="522" y="369"/>
                </a:lnTo>
                <a:lnTo>
                  <a:pt x="522" y="336"/>
                </a:lnTo>
                <a:lnTo>
                  <a:pt x="117" y="336"/>
                </a:lnTo>
                <a:lnTo>
                  <a:pt x="117" y="336"/>
                </a:lnTo>
                <a:close/>
                <a:moveTo>
                  <a:pt x="117" y="238"/>
                </a:moveTo>
                <a:lnTo>
                  <a:pt x="117" y="271"/>
                </a:lnTo>
                <a:lnTo>
                  <a:pt x="522" y="271"/>
                </a:lnTo>
                <a:lnTo>
                  <a:pt x="522" y="238"/>
                </a:lnTo>
                <a:lnTo>
                  <a:pt x="117" y="238"/>
                </a:lnTo>
                <a:lnTo>
                  <a:pt x="117" y="238"/>
                </a:lnTo>
                <a:close/>
                <a:moveTo>
                  <a:pt x="853" y="123"/>
                </a:moveTo>
                <a:lnTo>
                  <a:pt x="853" y="123"/>
                </a:lnTo>
                <a:lnTo>
                  <a:pt x="860" y="102"/>
                </a:lnTo>
                <a:lnTo>
                  <a:pt x="862" y="83"/>
                </a:lnTo>
                <a:lnTo>
                  <a:pt x="891" y="94"/>
                </a:lnTo>
                <a:lnTo>
                  <a:pt x="891" y="94"/>
                </a:lnTo>
                <a:lnTo>
                  <a:pt x="870" y="137"/>
                </a:lnTo>
                <a:lnTo>
                  <a:pt x="843" y="194"/>
                </a:lnTo>
                <a:lnTo>
                  <a:pt x="822" y="246"/>
                </a:lnTo>
                <a:lnTo>
                  <a:pt x="816" y="263"/>
                </a:lnTo>
                <a:lnTo>
                  <a:pt x="814" y="273"/>
                </a:lnTo>
                <a:lnTo>
                  <a:pt x="814" y="273"/>
                </a:lnTo>
                <a:lnTo>
                  <a:pt x="818" y="281"/>
                </a:lnTo>
                <a:lnTo>
                  <a:pt x="822" y="288"/>
                </a:lnTo>
                <a:lnTo>
                  <a:pt x="830" y="294"/>
                </a:lnTo>
                <a:lnTo>
                  <a:pt x="839" y="296"/>
                </a:lnTo>
                <a:lnTo>
                  <a:pt x="843" y="296"/>
                </a:lnTo>
                <a:lnTo>
                  <a:pt x="847" y="269"/>
                </a:lnTo>
                <a:lnTo>
                  <a:pt x="847" y="269"/>
                </a:lnTo>
                <a:lnTo>
                  <a:pt x="845" y="269"/>
                </a:lnTo>
                <a:lnTo>
                  <a:pt x="841" y="267"/>
                </a:lnTo>
                <a:lnTo>
                  <a:pt x="841" y="265"/>
                </a:lnTo>
                <a:lnTo>
                  <a:pt x="841" y="265"/>
                </a:lnTo>
                <a:lnTo>
                  <a:pt x="843" y="256"/>
                </a:lnTo>
                <a:lnTo>
                  <a:pt x="851" y="236"/>
                </a:lnTo>
                <a:lnTo>
                  <a:pt x="880" y="177"/>
                </a:lnTo>
                <a:lnTo>
                  <a:pt x="922" y="94"/>
                </a:lnTo>
                <a:lnTo>
                  <a:pt x="928" y="79"/>
                </a:lnTo>
                <a:lnTo>
                  <a:pt x="916" y="75"/>
                </a:lnTo>
                <a:lnTo>
                  <a:pt x="864" y="56"/>
                </a:lnTo>
                <a:lnTo>
                  <a:pt x="864" y="56"/>
                </a:lnTo>
                <a:lnTo>
                  <a:pt x="864" y="42"/>
                </a:lnTo>
                <a:lnTo>
                  <a:pt x="860" y="31"/>
                </a:lnTo>
                <a:lnTo>
                  <a:pt x="855" y="21"/>
                </a:lnTo>
                <a:lnTo>
                  <a:pt x="851" y="12"/>
                </a:lnTo>
                <a:lnTo>
                  <a:pt x="845" y="6"/>
                </a:lnTo>
                <a:lnTo>
                  <a:pt x="837" y="2"/>
                </a:lnTo>
                <a:lnTo>
                  <a:pt x="830" y="0"/>
                </a:lnTo>
                <a:lnTo>
                  <a:pt x="820" y="0"/>
                </a:lnTo>
                <a:lnTo>
                  <a:pt x="812" y="2"/>
                </a:lnTo>
                <a:lnTo>
                  <a:pt x="801" y="6"/>
                </a:lnTo>
                <a:lnTo>
                  <a:pt x="793" y="12"/>
                </a:lnTo>
                <a:lnTo>
                  <a:pt x="782" y="23"/>
                </a:lnTo>
                <a:lnTo>
                  <a:pt x="772" y="35"/>
                </a:lnTo>
                <a:lnTo>
                  <a:pt x="762" y="48"/>
                </a:lnTo>
                <a:lnTo>
                  <a:pt x="753" y="64"/>
                </a:lnTo>
                <a:lnTo>
                  <a:pt x="745" y="85"/>
                </a:lnTo>
                <a:lnTo>
                  <a:pt x="745" y="85"/>
                </a:lnTo>
                <a:lnTo>
                  <a:pt x="724" y="133"/>
                </a:lnTo>
                <a:lnTo>
                  <a:pt x="705" y="181"/>
                </a:lnTo>
                <a:lnTo>
                  <a:pt x="672" y="279"/>
                </a:lnTo>
                <a:lnTo>
                  <a:pt x="787" y="321"/>
                </a:lnTo>
                <a:lnTo>
                  <a:pt x="787" y="321"/>
                </a:lnTo>
                <a:lnTo>
                  <a:pt x="822" y="223"/>
                </a:lnTo>
                <a:lnTo>
                  <a:pt x="853" y="123"/>
                </a:lnTo>
                <a:lnTo>
                  <a:pt x="853" y="123"/>
                </a:lnTo>
                <a:close/>
                <a:moveTo>
                  <a:pt x="626" y="452"/>
                </a:moveTo>
                <a:lnTo>
                  <a:pt x="599" y="484"/>
                </a:lnTo>
                <a:lnTo>
                  <a:pt x="613" y="567"/>
                </a:lnTo>
                <a:lnTo>
                  <a:pt x="624" y="571"/>
                </a:lnTo>
                <a:lnTo>
                  <a:pt x="643" y="521"/>
                </a:lnTo>
                <a:lnTo>
                  <a:pt x="643" y="521"/>
                </a:lnTo>
                <a:lnTo>
                  <a:pt x="638" y="517"/>
                </a:lnTo>
                <a:lnTo>
                  <a:pt x="636" y="513"/>
                </a:lnTo>
                <a:lnTo>
                  <a:pt x="636" y="507"/>
                </a:lnTo>
                <a:lnTo>
                  <a:pt x="636" y="500"/>
                </a:lnTo>
                <a:lnTo>
                  <a:pt x="636" y="500"/>
                </a:lnTo>
                <a:lnTo>
                  <a:pt x="641" y="496"/>
                </a:lnTo>
                <a:lnTo>
                  <a:pt x="647" y="492"/>
                </a:lnTo>
                <a:lnTo>
                  <a:pt x="653" y="490"/>
                </a:lnTo>
                <a:lnTo>
                  <a:pt x="659" y="490"/>
                </a:lnTo>
                <a:lnTo>
                  <a:pt x="659" y="490"/>
                </a:lnTo>
                <a:lnTo>
                  <a:pt x="666" y="494"/>
                </a:lnTo>
                <a:lnTo>
                  <a:pt x="670" y="500"/>
                </a:lnTo>
                <a:lnTo>
                  <a:pt x="670" y="507"/>
                </a:lnTo>
                <a:lnTo>
                  <a:pt x="670" y="513"/>
                </a:lnTo>
                <a:lnTo>
                  <a:pt x="670" y="513"/>
                </a:lnTo>
                <a:lnTo>
                  <a:pt x="668" y="517"/>
                </a:lnTo>
                <a:lnTo>
                  <a:pt x="663" y="521"/>
                </a:lnTo>
                <a:lnTo>
                  <a:pt x="657" y="523"/>
                </a:lnTo>
                <a:lnTo>
                  <a:pt x="653" y="525"/>
                </a:lnTo>
                <a:lnTo>
                  <a:pt x="634" y="576"/>
                </a:lnTo>
                <a:lnTo>
                  <a:pt x="647" y="580"/>
                </a:lnTo>
                <a:lnTo>
                  <a:pt x="707" y="528"/>
                </a:lnTo>
                <a:lnTo>
                  <a:pt x="709" y="484"/>
                </a:lnTo>
                <a:lnTo>
                  <a:pt x="626" y="452"/>
                </a:lnTo>
                <a:lnTo>
                  <a:pt x="626" y="452"/>
                </a:lnTo>
                <a:close/>
                <a:moveTo>
                  <a:pt x="780" y="336"/>
                </a:moveTo>
                <a:lnTo>
                  <a:pt x="666" y="294"/>
                </a:lnTo>
                <a:lnTo>
                  <a:pt x="666" y="294"/>
                </a:lnTo>
                <a:lnTo>
                  <a:pt x="645" y="367"/>
                </a:lnTo>
                <a:lnTo>
                  <a:pt x="624" y="438"/>
                </a:lnTo>
                <a:lnTo>
                  <a:pt x="624" y="438"/>
                </a:lnTo>
                <a:lnTo>
                  <a:pt x="720" y="473"/>
                </a:lnTo>
                <a:lnTo>
                  <a:pt x="720" y="473"/>
                </a:lnTo>
                <a:lnTo>
                  <a:pt x="751" y="404"/>
                </a:lnTo>
                <a:lnTo>
                  <a:pt x="780" y="336"/>
                </a:lnTo>
                <a:lnTo>
                  <a:pt x="780" y="336"/>
                </a:lnTo>
                <a:close/>
                <a:moveTo>
                  <a:pt x="275" y="578"/>
                </a:moveTo>
                <a:lnTo>
                  <a:pt x="292" y="603"/>
                </a:lnTo>
                <a:lnTo>
                  <a:pt x="292" y="603"/>
                </a:lnTo>
                <a:lnTo>
                  <a:pt x="330" y="565"/>
                </a:lnTo>
                <a:lnTo>
                  <a:pt x="357" y="542"/>
                </a:lnTo>
                <a:lnTo>
                  <a:pt x="365" y="536"/>
                </a:lnTo>
                <a:lnTo>
                  <a:pt x="367" y="536"/>
                </a:lnTo>
                <a:lnTo>
                  <a:pt x="367" y="536"/>
                </a:lnTo>
                <a:lnTo>
                  <a:pt x="367" y="536"/>
                </a:lnTo>
                <a:lnTo>
                  <a:pt x="365" y="540"/>
                </a:lnTo>
                <a:lnTo>
                  <a:pt x="363" y="544"/>
                </a:lnTo>
                <a:lnTo>
                  <a:pt x="353" y="555"/>
                </a:lnTo>
                <a:lnTo>
                  <a:pt x="353" y="555"/>
                </a:lnTo>
                <a:lnTo>
                  <a:pt x="342" y="567"/>
                </a:lnTo>
                <a:lnTo>
                  <a:pt x="340" y="573"/>
                </a:lnTo>
                <a:lnTo>
                  <a:pt x="338" y="580"/>
                </a:lnTo>
                <a:lnTo>
                  <a:pt x="338" y="580"/>
                </a:lnTo>
                <a:lnTo>
                  <a:pt x="340" y="588"/>
                </a:lnTo>
                <a:lnTo>
                  <a:pt x="344" y="596"/>
                </a:lnTo>
                <a:lnTo>
                  <a:pt x="353" y="601"/>
                </a:lnTo>
                <a:lnTo>
                  <a:pt x="365" y="603"/>
                </a:lnTo>
                <a:lnTo>
                  <a:pt x="365" y="603"/>
                </a:lnTo>
                <a:lnTo>
                  <a:pt x="380" y="601"/>
                </a:lnTo>
                <a:lnTo>
                  <a:pt x="392" y="598"/>
                </a:lnTo>
                <a:lnTo>
                  <a:pt x="415" y="592"/>
                </a:lnTo>
                <a:lnTo>
                  <a:pt x="415" y="592"/>
                </a:lnTo>
                <a:lnTo>
                  <a:pt x="432" y="586"/>
                </a:lnTo>
                <a:lnTo>
                  <a:pt x="444" y="584"/>
                </a:lnTo>
                <a:lnTo>
                  <a:pt x="444" y="584"/>
                </a:lnTo>
                <a:lnTo>
                  <a:pt x="447" y="588"/>
                </a:lnTo>
                <a:lnTo>
                  <a:pt x="449" y="592"/>
                </a:lnTo>
                <a:lnTo>
                  <a:pt x="459" y="596"/>
                </a:lnTo>
                <a:lnTo>
                  <a:pt x="459" y="596"/>
                </a:lnTo>
                <a:lnTo>
                  <a:pt x="463" y="596"/>
                </a:lnTo>
                <a:lnTo>
                  <a:pt x="469" y="594"/>
                </a:lnTo>
                <a:lnTo>
                  <a:pt x="484" y="590"/>
                </a:lnTo>
                <a:lnTo>
                  <a:pt x="488" y="588"/>
                </a:lnTo>
                <a:lnTo>
                  <a:pt x="488" y="592"/>
                </a:lnTo>
                <a:lnTo>
                  <a:pt x="488" y="592"/>
                </a:lnTo>
                <a:lnTo>
                  <a:pt x="488" y="592"/>
                </a:lnTo>
                <a:lnTo>
                  <a:pt x="484" y="611"/>
                </a:lnTo>
                <a:lnTo>
                  <a:pt x="484" y="617"/>
                </a:lnTo>
                <a:lnTo>
                  <a:pt x="484" y="626"/>
                </a:lnTo>
                <a:lnTo>
                  <a:pt x="484" y="626"/>
                </a:lnTo>
                <a:lnTo>
                  <a:pt x="488" y="632"/>
                </a:lnTo>
                <a:lnTo>
                  <a:pt x="495" y="636"/>
                </a:lnTo>
                <a:lnTo>
                  <a:pt x="503" y="638"/>
                </a:lnTo>
                <a:lnTo>
                  <a:pt x="513" y="636"/>
                </a:lnTo>
                <a:lnTo>
                  <a:pt x="513" y="636"/>
                </a:lnTo>
                <a:lnTo>
                  <a:pt x="526" y="634"/>
                </a:lnTo>
                <a:lnTo>
                  <a:pt x="540" y="634"/>
                </a:lnTo>
                <a:lnTo>
                  <a:pt x="559" y="634"/>
                </a:lnTo>
                <a:lnTo>
                  <a:pt x="563" y="605"/>
                </a:lnTo>
                <a:lnTo>
                  <a:pt x="563" y="605"/>
                </a:lnTo>
                <a:lnTo>
                  <a:pt x="547" y="603"/>
                </a:lnTo>
                <a:lnTo>
                  <a:pt x="532" y="603"/>
                </a:lnTo>
                <a:lnTo>
                  <a:pt x="515" y="603"/>
                </a:lnTo>
                <a:lnTo>
                  <a:pt x="515" y="603"/>
                </a:lnTo>
                <a:lnTo>
                  <a:pt x="517" y="598"/>
                </a:lnTo>
                <a:lnTo>
                  <a:pt x="517" y="598"/>
                </a:lnTo>
                <a:lnTo>
                  <a:pt x="517" y="598"/>
                </a:lnTo>
                <a:lnTo>
                  <a:pt x="520" y="586"/>
                </a:lnTo>
                <a:lnTo>
                  <a:pt x="520" y="586"/>
                </a:lnTo>
                <a:lnTo>
                  <a:pt x="522" y="573"/>
                </a:lnTo>
                <a:lnTo>
                  <a:pt x="520" y="565"/>
                </a:lnTo>
                <a:lnTo>
                  <a:pt x="513" y="559"/>
                </a:lnTo>
                <a:lnTo>
                  <a:pt x="505" y="555"/>
                </a:lnTo>
                <a:lnTo>
                  <a:pt x="505" y="555"/>
                </a:lnTo>
                <a:lnTo>
                  <a:pt x="497" y="555"/>
                </a:lnTo>
                <a:lnTo>
                  <a:pt x="488" y="557"/>
                </a:lnTo>
                <a:lnTo>
                  <a:pt x="474" y="561"/>
                </a:lnTo>
                <a:lnTo>
                  <a:pt x="474" y="561"/>
                </a:lnTo>
                <a:lnTo>
                  <a:pt x="467" y="563"/>
                </a:lnTo>
                <a:lnTo>
                  <a:pt x="467" y="563"/>
                </a:lnTo>
                <a:lnTo>
                  <a:pt x="461" y="559"/>
                </a:lnTo>
                <a:lnTo>
                  <a:pt x="455" y="555"/>
                </a:lnTo>
                <a:lnTo>
                  <a:pt x="449" y="555"/>
                </a:lnTo>
                <a:lnTo>
                  <a:pt x="440" y="555"/>
                </a:lnTo>
                <a:lnTo>
                  <a:pt x="424" y="557"/>
                </a:lnTo>
                <a:lnTo>
                  <a:pt x="407" y="563"/>
                </a:lnTo>
                <a:lnTo>
                  <a:pt x="407" y="563"/>
                </a:lnTo>
                <a:lnTo>
                  <a:pt x="382" y="569"/>
                </a:lnTo>
                <a:lnTo>
                  <a:pt x="382" y="569"/>
                </a:lnTo>
                <a:lnTo>
                  <a:pt x="392" y="555"/>
                </a:lnTo>
                <a:lnTo>
                  <a:pt x="396" y="546"/>
                </a:lnTo>
                <a:lnTo>
                  <a:pt x="399" y="538"/>
                </a:lnTo>
                <a:lnTo>
                  <a:pt x="399" y="538"/>
                </a:lnTo>
                <a:lnTo>
                  <a:pt x="396" y="530"/>
                </a:lnTo>
                <a:lnTo>
                  <a:pt x="394" y="523"/>
                </a:lnTo>
                <a:lnTo>
                  <a:pt x="388" y="521"/>
                </a:lnTo>
                <a:lnTo>
                  <a:pt x="380" y="521"/>
                </a:lnTo>
                <a:lnTo>
                  <a:pt x="371" y="523"/>
                </a:lnTo>
                <a:lnTo>
                  <a:pt x="361" y="525"/>
                </a:lnTo>
                <a:lnTo>
                  <a:pt x="338" y="538"/>
                </a:lnTo>
                <a:lnTo>
                  <a:pt x="315" y="550"/>
                </a:lnTo>
                <a:lnTo>
                  <a:pt x="294" y="563"/>
                </a:lnTo>
                <a:lnTo>
                  <a:pt x="275" y="578"/>
                </a:lnTo>
                <a:lnTo>
                  <a:pt x="275" y="578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PA_任意多边形 7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622552" y="4495711"/>
            <a:ext cx="344436" cy="339531"/>
          </a:xfrm>
          <a:custGeom>
            <a:avLst/>
            <a:gdLst>
              <a:gd name="T0" fmla="*/ 887 w 913"/>
              <a:gd name="T1" fmla="*/ 712 h 900"/>
              <a:gd name="T2" fmla="*/ 911 w 913"/>
              <a:gd name="T3" fmla="*/ 772 h 900"/>
              <a:gd name="T4" fmla="*/ 809 w 913"/>
              <a:gd name="T5" fmla="*/ 848 h 900"/>
              <a:gd name="T6" fmla="*/ 591 w 913"/>
              <a:gd name="T7" fmla="*/ 893 h 900"/>
              <a:gd name="T8" fmla="*/ 363 w 913"/>
              <a:gd name="T9" fmla="*/ 896 h 900"/>
              <a:gd name="T10" fmla="*/ 132 w 913"/>
              <a:gd name="T11" fmla="*/ 859 h 900"/>
              <a:gd name="T12" fmla="*/ 9 w 913"/>
              <a:gd name="T13" fmla="*/ 787 h 900"/>
              <a:gd name="T14" fmla="*/ 13 w 913"/>
              <a:gd name="T15" fmla="*/ 723 h 900"/>
              <a:gd name="T16" fmla="*/ 95 w 913"/>
              <a:gd name="T17" fmla="*/ 673 h 900"/>
              <a:gd name="T18" fmla="*/ 76 w 913"/>
              <a:gd name="T19" fmla="*/ 714 h 900"/>
              <a:gd name="T20" fmla="*/ 160 w 913"/>
              <a:gd name="T21" fmla="*/ 766 h 900"/>
              <a:gd name="T22" fmla="*/ 456 w 913"/>
              <a:gd name="T23" fmla="*/ 800 h 900"/>
              <a:gd name="T24" fmla="*/ 772 w 913"/>
              <a:gd name="T25" fmla="*/ 757 h 900"/>
              <a:gd name="T26" fmla="*/ 837 w 913"/>
              <a:gd name="T27" fmla="*/ 705 h 900"/>
              <a:gd name="T28" fmla="*/ 816 w 913"/>
              <a:gd name="T29" fmla="*/ 673 h 900"/>
              <a:gd name="T30" fmla="*/ 290 w 913"/>
              <a:gd name="T31" fmla="*/ 56 h 900"/>
              <a:gd name="T32" fmla="*/ 314 w 913"/>
              <a:gd name="T33" fmla="*/ 132 h 900"/>
              <a:gd name="T34" fmla="*/ 249 w 913"/>
              <a:gd name="T35" fmla="*/ 197 h 900"/>
              <a:gd name="T36" fmla="*/ 173 w 913"/>
              <a:gd name="T37" fmla="*/ 173 h 900"/>
              <a:gd name="T38" fmla="*/ 149 w 913"/>
              <a:gd name="T39" fmla="*/ 97 h 900"/>
              <a:gd name="T40" fmla="*/ 214 w 913"/>
              <a:gd name="T41" fmla="*/ 32 h 900"/>
              <a:gd name="T42" fmla="*/ 647 w 913"/>
              <a:gd name="T43" fmla="*/ 39 h 900"/>
              <a:gd name="T44" fmla="*/ 595 w 913"/>
              <a:gd name="T45" fmla="*/ 115 h 900"/>
              <a:gd name="T46" fmla="*/ 632 w 913"/>
              <a:gd name="T47" fmla="*/ 184 h 900"/>
              <a:gd name="T48" fmla="*/ 712 w 913"/>
              <a:gd name="T49" fmla="*/ 190 h 900"/>
              <a:gd name="T50" fmla="*/ 762 w 913"/>
              <a:gd name="T51" fmla="*/ 115 h 900"/>
              <a:gd name="T52" fmla="*/ 725 w 913"/>
              <a:gd name="T53" fmla="*/ 45 h 900"/>
              <a:gd name="T54" fmla="*/ 597 w 913"/>
              <a:gd name="T55" fmla="*/ 729 h 900"/>
              <a:gd name="T56" fmla="*/ 766 w 913"/>
              <a:gd name="T57" fmla="*/ 487 h 900"/>
              <a:gd name="T58" fmla="*/ 805 w 913"/>
              <a:gd name="T59" fmla="*/ 437 h 900"/>
              <a:gd name="T60" fmla="*/ 803 w 913"/>
              <a:gd name="T61" fmla="*/ 262 h 900"/>
              <a:gd name="T62" fmla="*/ 729 w 913"/>
              <a:gd name="T63" fmla="*/ 212 h 900"/>
              <a:gd name="T64" fmla="*/ 630 w 913"/>
              <a:gd name="T65" fmla="*/ 247 h 900"/>
              <a:gd name="T66" fmla="*/ 632 w 913"/>
              <a:gd name="T67" fmla="*/ 443 h 900"/>
              <a:gd name="T68" fmla="*/ 456 w 913"/>
              <a:gd name="T69" fmla="*/ 0 h 900"/>
              <a:gd name="T70" fmla="*/ 541 w 913"/>
              <a:gd name="T71" fmla="*/ 56 h 900"/>
              <a:gd name="T72" fmla="*/ 532 w 913"/>
              <a:gd name="T73" fmla="*/ 143 h 900"/>
              <a:gd name="T74" fmla="*/ 456 w 913"/>
              <a:gd name="T75" fmla="*/ 182 h 900"/>
              <a:gd name="T76" fmla="*/ 374 w 913"/>
              <a:gd name="T77" fmla="*/ 128 h 900"/>
              <a:gd name="T78" fmla="*/ 383 w 913"/>
              <a:gd name="T79" fmla="*/ 41 h 900"/>
              <a:gd name="T80" fmla="*/ 456 w 913"/>
              <a:gd name="T81" fmla="*/ 0 h 900"/>
              <a:gd name="T82" fmla="*/ 580 w 913"/>
              <a:gd name="T83" fmla="*/ 465 h 900"/>
              <a:gd name="T84" fmla="*/ 593 w 913"/>
              <a:gd name="T85" fmla="*/ 283 h 900"/>
              <a:gd name="T86" fmla="*/ 541 w 913"/>
              <a:gd name="T87" fmla="*/ 206 h 900"/>
              <a:gd name="T88" fmla="*/ 368 w 913"/>
              <a:gd name="T89" fmla="*/ 206 h 900"/>
              <a:gd name="T90" fmla="*/ 316 w 913"/>
              <a:gd name="T91" fmla="*/ 283 h 900"/>
              <a:gd name="T92" fmla="*/ 329 w 913"/>
              <a:gd name="T93" fmla="*/ 465 h 900"/>
              <a:gd name="T94" fmla="*/ 433 w 913"/>
              <a:gd name="T95" fmla="*/ 759 h 900"/>
              <a:gd name="T96" fmla="*/ 314 w 913"/>
              <a:gd name="T97" fmla="*/ 508 h 900"/>
              <a:gd name="T98" fmla="*/ 275 w 913"/>
              <a:gd name="T99" fmla="*/ 420 h 900"/>
              <a:gd name="T100" fmla="*/ 296 w 913"/>
              <a:gd name="T101" fmla="*/ 214 h 900"/>
              <a:gd name="T102" fmla="*/ 149 w 913"/>
              <a:gd name="T103" fmla="*/ 218 h 900"/>
              <a:gd name="T104" fmla="*/ 102 w 913"/>
              <a:gd name="T105" fmla="*/ 292 h 900"/>
              <a:gd name="T106" fmla="*/ 115 w 913"/>
              <a:gd name="T107" fmla="*/ 456 h 900"/>
              <a:gd name="T108" fmla="*/ 208 w 913"/>
              <a:gd name="T109" fmla="*/ 729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13" h="900">
                <a:moveTo>
                  <a:pt x="816" y="673"/>
                </a:moveTo>
                <a:lnTo>
                  <a:pt x="816" y="673"/>
                </a:lnTo>
                <a:lnTo>
                  <a:pt x="837" y="681"/>
                </a:lnTo>
                <a:lnTo>
                  <a:pt x="857" y="690"/>
                </a:lnTo>
                <a:lnTo>
                  <a:pt x="874" y="701"/>
                </a:lnTo>
                <a:lnTo>
                  <a:pt x="887" y="712"/>
                </a:lnTo>
                <a:lnTo>
                  <a:pt x="898" y="723"/>
                </a:lnTo>
                <a:lnTo>
                  <a:pt x="906" y="736"/>
                </a:lnTo>
                <a:lnTo>
                  <a:pt x="911" y="746"/>
                </a:lnTo>
                <a:lnTo>
                  <a:pt x="913" y="759"/>
                </a:lnTo>
                <a:lnTo>
                  <a:pt x="913" y="759"/>
                </a:lnTo>
                <a:lnTo>
                  <a:pt x="911" y="772"/>
                </a:lnTo>
                <a:lnTo>
                  <a:pt x="904" y="787"/>
                </a:lnTo>
                <a:lnTo>
                  <a:pt x="891" y="800"/>
                </a:lnTo>
                <a:lnTo>
                  <a:pt x="876" y="813"/>
                </a:lnTo>
                <a:lnTo>
                  <a:pt x="857" y="826"/>
                </a:lnTo>
                <a:lnTo>
                  <a:pt x="835" y="837"/>
                </a:lnTo>
                <a:lnTo>
                  <a:pt x="809" y="848"/>
                </a:lnTo>
                <a:lnTo>
                  <a:pt x="779" y="859"/>
                </a:lnTo>
                <a:lnTo>
                  <a:pt x="746" y="867"/>
                </a:lnTo>
                <a:lnTo>
                  <a:pt x="712" y="876"/>
                </a:lnTo>
                <a:lnTo>
                  <a:pt x="673" y="883"/>
                </a:lnTo>
                <a:lnTo>
                  <a:pt x="634" y="889"/>
                </a:lnTo>
                <a:lnTo>
                  <a:pt x="591" y="893"/>
                </a:lnTo>
                <a:lnTo>
                  <a:pt x="547" y="896"/>
                </a:lnTo>
                <a:lnTo>
                  <a:pt x="502" y="898"/>
                </a:lnTo>
                <a:lnTo>
                  <a:pt x="456" y="900"/>
                </a:lnTo>
                <a:lnTo>
                  <a:pt x="456" y="900"/>
                </a:lnTo>
                <a:lnTo>
                  <a:pt x="409" y="898"/>
                </a:lnTo>
                <a:lnTo>
                  <a:pt x="363" y="896"/>
                </a:lnTo>
                <a:lnTo>
                  <a:pt x="320" y="893"/>
                </a:lnTo>
                <a:lnTo>
                  <a:pt x="277" y="889"/>
                </a:lnTo>
                <a:lnTo>
                  <a:pt x="238" y="883"/>
                </a:lnTo>
                <a:lnTo>
                  <a:pt x="201" y="876"/>
                </a:lnTo>
                <a:lnTo>
                  <a:pt x="164" y="867"/>
                </a:lnTo>
                <a:lnTo>
                  <a:pt x="132" y="859"/>
                </a:lnTo>
                <a:lnTo>
                  <a:pt x="104" y="848"/>
                </a:lnTo>
                <a:lnTo>
                  <a:pt x="78" y="837"/>
                </a:lnTo>
                <a:lnTo>
                  <a:pt x="54" y="826"/>
                </a:lnTo>
                <a:lnTo>
                  <a:pt x="35" y="813"/>
                </a:lnTo>
                <a:lnTo>
                  <a:pt x="19" y="800"/>
                </a:lnTo>
                <a:lnTo>
                  <a:pt x="9" y="787"/>
                </a:lnTo>
                <a:lnTo>
                  <a:pt x="2" y="772"/>
                </a:lnTo>
                <a:lnTo>
                  <a:pt x="0" y="759"/>
                </a:lnTo>
                <a:lnTo>
                  <a:pt x="0" y="759"/>
                </a:lnTo>
                <a:lnTo>
                  <a:pt x="0" y="746"/>
                </a:lnTo>
                <a:lnTo>
                  <a:pt x="6" y="736"/>
                </a:lnTo>
                <a:lnTo>
                  <a:pt x="13" y="723"/>
                </a:lnTo>
                <a:lnTo>
                  <a:pt x="24" y="712"/>
                </a:lnTo>
                <a:lnTo>
                  <a:pt x="39" y="701"/>
                </a:lnTo>
                <a:lnTo>
                  <a:pt x="54" y="690"/>
                </a:lnTo>
                <a:lnTo>
                  <a:pt x="74" y="681"/>
                </a:lnTo>
                <a:lnTo>
                  <a:pt x="95" y="673"/>
                </a:lnTo>
                <a:lnTo>
                  <a:pt x="95" y="673"/>
                </a:lnTo>
                <a:lnTo>
                  <a:pt x="87" y="679"/>
                </a:lnTo>
                <a:lnTo>
                  <a:pt x="80" y="688"/>
                </a:lnTo>
                <a:lnTo>
                  <a:pt x="76" y="697"/>
                </a:lnTo>
                <a:lnTo>
                  <a:pt x="74" y="705"/>
                </a:lnTo>
                <a:lnTo>
                  <a:pt x="74" y="705"/>
                </a:lnTo>
                <a:lnTo>
                  <a:pt x="76" y="714"/>
                </a:lnTo>
                <a:lnTo>
                  <a:pt x="80" y="723"/>
                </a:lnTo>
                <a:lnTo>
                  <a:pt x="91" y="733"/>
                </a:lnTo>
                <a:lnTo>
                  <a:pt x="104" y="742"/>
                </a:lnTo>
                <a:lnTo>
                  <a:pt x="119" y="751"/>
                </a:lnTo>
                <a:lnTo>
                  <a:pt x="138" y="757"/>
                </a:lnTo>
                <a:lnTo>
                  <a:pt x="160" y="766"/>
                </a:lnTo>
                <a:lnTo>
                  <a:pt x="186" y="772"/>
                </a:lnTo>
                <a:lnTo>
                  <a:pt x="242" y="783"/>
                </a:lnTo>
                <a:lnTo>
                  <a:pt x="307" y="792"/>
                </a:lnTo>
                <a:lnTo>
                  <a:pt x="379" y="798"/>
                </a:lnTo>
                <a:lnTo>
                  <a:pt x="456" y="800"/>
                </a:lnTo>
                <a:lnTo>
                  <a:pt x="456" y="800"/>
                </a:lnTo>
                <a:lnTo>
                  <a:pt x="532" y="798"/>
                </a:lnTo>
                <a:lnTo>
                  <a:pt x="604" y="792"/>
                </a:lnTo>
                <a:lnTo>
                  <a:pt x="668" y="783"/>
                </a:lnTo>
                <a:lnTo>
                  <a:pt x="727" y="772"/>
                </a:lnTo>
                <a:lnTo>
                  <a:pt x="751" y="766"/>
                </a:lnTo>
                <a:lnTo>
                  <a:pt x="772" y="757"/>
                </a:lnTo>
                <a:lnTo>
                  <a:pt x="792" y="751"/>
                </a:lnTo>
                <a:lnTo>
                  <a:pt x="809" y="742"/>
                </a:lnTo>
                <a:lnTo>
                  <a:pt x="820" y="733"/>
                </a:lnTo>
                <a:lnTo>
                  <a:pt x="831" y="723"/>
                </a:lnTo>
                <a:lnTo>
                  <a:pt x="835" y="714"/>
                </a:lnTo>
                <a:lnTo>
                  <a:pt x="837" y="705"/>
                </a:lnTo>
                <a:lnTo>
                  <a:pt x="837" y="705"/>
                </a:lnTo>
                <a:lnTo>
                  <a:pt x="837" y="697"/>
                </a:lnTo>
                <a:lnTo>
                  <a:pt x="833" y="688"/>
                </a:lnTo>
                <a:lnTo>
                  <a:pt x="824" y="679"/>
                </a:lnTo>
                <a:lnTo>
                  <a:pt x="816" y="673"/>
                </a:lnTo>
                <a:lnTo>
                  <a:pt x="816" y="673"/>
                </a:lnTo>
                <a:close/>
                <a:moveTo>
                  <a:pt x="231" y="32"/>
                </a:moveTo>
                <a:lnTo>
                  <a:pt x="231" y="32"/>
                </a:lnTo>
                <a:lnTo>
                  <a:pt x="249" y="32"/>
                </a:lnTo>
                <a:lnTo>
                  <a:pt x="264" y="39"/>
                </a:lnTo>
                <a:lnTo>
                  <a:pt x="277" y="45"/>
                </a:lnTo>
                <a:lnTo>
                  <a:pt x="290" y="56"/>
                </a:lnTo>
                <a:lnTo>
                  <a:pt x="301" y="69"/>
                </a:lnTo>
                <a:lnTo>
                  <a:pt x="307" y="82"/>
                </a:lnTo>
                <a:lnTo>
                  <a:pt x="314" y="97"/>
                </a:lnTo>
                <a:lnTo>
                  <a:pt x="314" y="115"/>
                </a:lnTo>
                <a:lnTo>
                  <a:pt x="314" y="115"/>
                </a:lnTo>
                <a:lnTo>
                  <a:pt x="314" y="132"/>
                </a:lnTo>
                <a:lnTo>
                  <a:pt x="307" y="147"/>
                </a:lnTo>
                <a:lnTo>
                  <a:pt x="301" y="162"/>
                </a:lnTo>
                <a:lnTo>
                  <a:pt x="290" y="173"/>
                </a:lnTo>
                <a:lnTo>
                  <a:pt x="277" y="184"/>
                </a:lnTo>
                <a:lnTo>
                  <a:pt x="264" y="190"/>
                </a:lnTo>
                <a:lnTo>
                  <a:pt x="249" y="197"/>
                </a:lnTo>
                <a:lnTo>
                  <a:pt x="231" y="197"/>
                </a:lnTo>
                <a:lnTo>
                  <a:pt x="231" y="197"/>
                </a:lnTo>
                <a:lnTo>
                  <a:pt x="214" y="197"/>
                </a:lnTo>
                <a:lnTo>
                  <a:pt x="199" y="190"/>
                </a:lnTo>
                <a:lnTo>
                  <a:pt x="186" y="184"/>
                </a:lnTo>
                <a:lnTo>
                  <a:pt x="173" y="173"/>
                </a:lnTo>
                <a:lnTo>
                  <a:pt x="162" y="162"/>
                </a:lnTo>
                <a:lnTo>
                  <a:pt x="156" y="147"/>
                </a:lnTo>
                <a:lnTo>
                  <a:pt x="149" y="132"/>
                </a:lnTo>
                <a:lnTo>
                  <a:pt x="149" y="115"/>
                </a:lnTo>
                <a:lnTo>
                  <a:pt x="149" y="115"/>
                </a:lnTo>
                <a:lnTo>
                  <a:pt x="149" y="97"/>
                </a:lnTo>
                <a:lnTo>
                  <a:pt x="156" y="82"/>
                </a:lnTo>
                <a:lnTo>
                  <a:pt x="162" y="69"/>
                </a:lnTo>
                <a:lnTo>
                  <a:pt x="173" y="56"/>
                </a:lnTo>
                <a:lnTo>
                  <a:pt x="186" y="45"/>
                </a:lnTo>
                <a:lnTo>
                  <a:pt x="199" y="39"/>
                </a:lnTo>
                <a:lnTo>
                  <a:pt x="214" y="32"/>
                </a:lnTo>
                <a:lnTo>
                  <a:pt x="231" y="32"/>
                </a:lnTo>
                <a:lnTo>
                  <a:pt x="231" y="32"/>
                </a:lnTo>
                <a:close/>
                <a:moveTo>
                  <a:pt x="679" y="32"/>
                </a:moveTo>
                <a:lnTo>
                  <a:pt x="679" y="32"/>
                </a:lnTo>
                <a:lnTo>
                  <a:pt x="662" y="32"/>
                </a:lnTo>
                <a:lnTo>
                  <a:pt x="647" y="39"/>
                </a:lnTo>
                <a:lnTo>
                  <a:pt x="632" y="45"/>
                </a:lnTo>
                <a:lnTo>
                  <a:pt x="621" y="56"/>
                </a:lnTo>
                <a:lnTo>
                  <a:pt x="610" y="69"/>
                </a:lnTo>
                <a:lnTo>
                  <a:pt x="601" y="82"/>
                </a:lnTo>
                <a:lnTo>
                  <a:pt x="597" y="97"/>
                </a:lnTo>
                <a:lnTo>
                  <a:pt x="595" y="115"/>
                </a:lnTo>
                <a:lnTo>
                  <a:pt x="595" y="115"/>
                </a:lnTo>
                <a:lnTo>
                  <a:pt x="597" y="132"/>
                </a:lnTo>
                <a:lnTo>
                  <a:pt x="601" y="147"/>
                </a:lnTo>
                <a:lnTo>
                  <a:pt x="610" y="162"/>
                </a:lnTo>
                <a:lnTo>
                  <a:pt x="621" y="173"/>
                </a:lnTo>
                <a:lnTo>
                  <a:pt x="632" y="184"/>
                </a:lnTo>
                <a:lnTo>
                  <a:pt x="647" y="190"/>
                </a:lnTo>
                <a:lnTo>
                  <a:pt x="662" y="197"/>
                </a:lnTo>
                <a:lnTo>
                  <a:pt x="679" y="197"/>
                </a:lnTo>
                <a:lnTo>
                  <a:pt x="679" y="197"/>
                </a:lnTo>
                <a:lnTo>
                  <a:pt x="694" y="197"/>
                </a:lnTo>
                <a:lnTo>
                  <a:pt x="712" y="190"/>
                </a:lnTo>
                <a:lnTo>
                  <a:pt x="725" y="184"/>
                </a:lnTo>
                <a:lnTo>
                  <a:pt x="738" y="173"/>
                </a:lnTo>
                <a:lnTo>
                  <a:pt x="749" y="162"/>
                </a:lnTo>
                <a:lnTo>
                  <a:pt x="755" y="147"/>
                </a:lnTo>
                <a:lnTo>
                  <a:pt x="759" y="132"/>
                </a:lnTo>
                <a:lnTo>
                  <a:pt x="762" y="115"/>
                </a:lnTo>
                <a:lnTo>
                  <a:pt x="762" y="115"/>
                </a:lnTo>
                <a:lnTo>
                  <a:pt x="759" y="97"/>
                </a:lnTo>
                <a:lnTo>
                  <a:pt x="755" y="82"/>
                </a:lnTo>
                <a:lnTo>
                  <a:pt x="749" y="69"/>
                </a:lnTo>
                <a:lnTo>
                  <a:pt x="738" y="56"/>
                </a:lnTo>
                <a:lnTo>
                  <a:pt x="725" y="45"/>
                </a:lnTo>
                <a:lnTo>
                  <a:pt x="712" y="39"/>
                </a:lnTo>
                <a:lnTo>
                  <a:pt x="694" y="32"/>
                </a:lnTo>
                <a:lnTo>
                  <a:pt x="679" y="32"/>
                </a:lnTo>
                <a:lnTo>
                  <a:pt x="679" y="32"/>
                </a:lnTo>
                <a:close/>
                <a:moveTo>
                  <a:pt x="597" y="508"/>
                </a:moveTo>
                <a:lnTo>
                  <a:pt x="597" y="729"/>
                </a:lnTo>
                <a:lnTo>
                  <a:pt x="656" y="729"/>
                </a:lnTo>
                <a:lnTo>
                  <a:pt x="679" y="575"/>
                </a:lnTo>
                <a:lnTo>
                  <a:pt x="701" y="729"/>
                </a:lnTo>
                <a:lnTo>
                  <a:pt x="766" y="729"/>
                </a:lnTo>
                <a:lnTo>
                  <a:pt x="766" y="487"/>
                </a:lnTo>
                <a:lnTo>
                  <a:pt x="766" y="487"/>
                </a:lnTo>
                <a:lnTo>
                  <a:pt x="774" y="480"/>
                </a:lnTo>
                <a:lnTo>
                  <a:pt x="783" y="474"/>
                </a:lnTo>
                <a:lnTo>
                  <a:pt x="790" y="465"/>
                </a:lnTo>
                <a:lnTo>
                  <a:pt x="796" y="456"/>
                </a:lnTo>
                <a:lnTo>
                  <a:pt x="803" y="448"/>
                </a:lnTo>
                <a:lnTo>
                  <a:pt x="805" y="437"/>
                </a:lnTo>
                <a:lnTo>
                  <a:pt x="807" y="426"/>
                </a:lnTo>
                <a:lnTo>
                  <a:pt x="809" y="415"/>
                </a:lnTo>
                <a:lnTo>
                  <a:pt x="809" y="292"/>
                </a:lnTo>
                <a:lnTo>
                  <a:pt x="809" y="292"/>
                </a:lnTo>
                <a:lnTo>
                  <a:pt x="807" y="277"/>
                </a:lnTo>
                <a:lnTo>
                  <a:pt x="803" y="262"/>
                </a:lnTo>
                <a:lnTo>
                  <a:pt x="794" y="249"/>
                </a:lnTo>
                <a:lnTo>
                  <a:pt x="785" y="236"/>
                </a:lnTo>
                <a:lnTo>
                  <a:pt x="774" y="227"/>
                </a:lnTo>
                <a:lnTo>
                  <a:pt x="759" y="218"/>
                </a:lnTo>
                <a:lnTo>
                  <a:pt x="746" y="214"/>
                </a:lnTo>
                <a:lnTo>
                  <a:pt x="729" y="212"/>
                </a:lnTo>
                <a:lnTo>
                  <a:pt x="632" y="212"/>
                </a:lnTo>
                <a:lnTo>
                  <a:pt x="632" y="212"/>
                </a:lnTo>
                <a:lnTo>
                  <a:pt x="614" y="214"/>
                </a:lnTo>
                <a:lnTo>
                  <a:pt x="614" y="214"/>
                </a:lnTo>
                <a:lnTo>
                  <a:pt x="623" y="231"/>
                </a:lnTo>
                <a:lnTo>
                  <a:pt x="630" y="247"/>
                </a:lnTo>
                <a:lnTo>
                  <a:pt x="634" y="266"/>
                </a:lnTo>
                <a:lnTo>
                  <a:pt x="634" y="283"/>
                </a:lnTo>
                <a:lnTo>
                  <a:pt x="634" y="420"/>
                </a:lnTo>
                <a:lnTo>
                  <a:pt x="634" y="420"/>
                </a:lnTo>
                <a:lnTo>
                  <a:pt x="634" y="433"/>
                </a:lnTo>
                <a:lnTo>
                  <a:pt x="632" y="443"/>
                </a:lnTo>
                <a:lnTo>
                  <a:pt x="625" y="467"/>
                </a:lnTo>
                <a:lnTo>
                  <a:pt x="612" y="491"/>
                </a:lnTo>
                <a:lnTo>
                  <a:pt x="597" y="508"/>
                </a:lnTo>
                <a:lnTo>
                  <a:pt x="597" y="508"/>
                </a:lnTo>
                <a:close/>
                <a:moveTo>
                  <a:pt x="456" y="0"/>
                </a:moveTo>
                <a:lnTo>
                  <a:pt x="456" y="0"/>
                </a:lnTo>
                <a:lnTo>
                  <a:pt x="476" y="2"/>
                </a:lnTo>
                <a:lnTo>
                  <a:pt x="493" y="9"/>
                </a:lnTo>
                <a:lnTo>
                  <a:pt x="508" y="17"/>
                </a:lnTo>
                <a:lnTo>
                  <a:pt x="521" y="28"/>
                </a:lnTo>
                <a:lnTo>
                  <a:pt x="532" y="41"/>
                </a:lnTo>
                <a:lnTo>
                  <a:pt x="541" y="56"/>
                </a:lnTo>
                <a:lnTo>
                  <a:pt x="545" y="74"/>
                </a:lnTo>
                <a:lnTo>
                  <a:pt x="547" y="91"/>
                </a:lnTo>
                <a:lnTo>
                  <a:pt x="547" y="91"/>
                </a:lnTo>
                <a:lnTo>
                  <a:pt x="545" y="110"/>
                </a:lnTo>
                <a:lnTo>
                  <a:pt x="541" y="128"/>
                </a:lnTo>
                <a:lnTo>
                  <a:pt x="532" y="143"/>
                </a:lnTo>
                <a:lnTo>
                  <a:pt x="521" y="156"/>
                </a:lnTo>
                <a:lnTo>
                  <a:pt x="508" y="167"/>
                </a:lnTo>
                <a:lnTo>
                  <a:pt x="493" y="175"/>
                </a:lnTo>
                <a:lnTo>
                  <a:pt x="476" y="180"/>
                </a:lnTo>
                <a:lnTo>
                  <a:pt x="456" y="182"/>
                </a:lnTo>
                <a:lnTo>
                  <a:pt x="456" y="182"/>
                </a:lnTo>
                <a:lnTo>
                  <a:pt x="439" y="180"/>
                </a:lnTo>
                <a:lnTo>
                  <a:pt x="422" y="175"/>
                </a:lnTo>
                <a:lnTo>
                  <a:pt x="407" y="167"/>
                </a:lnTo>
                <a:lnTo>
                  <a:pt x="394" y="156"/>
                </a:lnTo>
                <a:lnTo>
                  <a:pt x="383" y="143"/>
                </a:lnTo>
                <a:lnTo>
                  <a:pt x="374" y="128"/>
                </a:lnTo>
                <a:lnTo>
                  <a:pt x="368" y="110"/>
                </a:lnTo>
                <a:lnTo>
                  <a:pt x="368" y="91"/>
                </a:lnTo>
                <a:lnTo>
                  <a:pt x="368" y="91"/>
                </a:lnTo>
                <a:lnTo>
                  <a:pt x="368" y="74"/>
                </a:lnTo>
                <a:lnTo>
                  <a:pt x="374" y="56"/>
                </a:lnTo>
                <a:lnTo>
                  <a:pt x="383" y="41"/>
                </a:lnTo>
                <a:lnTo>
                  <a:pt x="394" y="28"/>
                </a:lnTo>
                <a:lnTo>
                  <a:pt x="407" y="17"/>
                </a:lnTo>
                <a:lnTo>
                  <a:pt x="422" y="9"/>
                </a:lnTo>
                <a:lnTo>
                  <a:pt x="439" y="2"/>
                </a:lnTo>
                <a:lnTo>
                  <a:pt x="456" y="0"/>
                </a:lnTo>
                <a:lnTo>
                  <a:pt x="456" y="0"/>
                </a:lnTo>
                <a:close/>
                <a:moveTo>
                  <a:pt x="547" y="495"/>
                </a:moveTo>
                <a:lnTo>
                  <a:pt x="547" y="495"/>
                </a:lnTo>
                <a:lnTo>
                  <a:pt x="556" y="489"/>
                </a:lnTo>
                <a:lnTo>
                  <a:pt x="565" y="482"/>
                </a:lnTo>
                <a:lnTo>
                  <a:pt x="573" y="474"/>
                </a:lnTo>
                <a:lnTo>
                  <a:pt x="580" y="465"/>
                </a:lnTo>
                <a:lnTo>
                  <a:pt x="586" y="454"/>
                </a:lnTo>
                <a:lnTo>
                  <a:pt x="591" y="443"/>
                </a:lnTo>
                <a:lnTo>
                  <a:pt x="593" y="430"/>
                </a:lnTo>
                <a:lnTo>
                  <a:pt x="593" y="420"/>
                </a:lnTo>
                <a:lnTo>
                  <a:pt x="593" y="283"/>
                </a:lnTo>
                <a:lnTo>
                  <a:pt x="593" y="283"/>
                </a:lnTo>
                <a:lnTo>
                  <a:pt x="591" y="266"/>
                </a:lnTo>
                <a:lnTo>
                  <a:pt x="586" y="251"/>
                </a:lnTo>
                <a:lnTo>
                  <a:pt x="578" y="236"/>
                </a:lnTo>
                <a:lnTo>
                  <a:pt x="569" y="223"/>
                </a:lnTo>
                <a:lnTo>
                  <a:pt x="556" y="212"/>
                </a:lnTo>
                <a:lnTo>
                  <a:pt x="541" y="206"/>
                </a:lnTo>
                <a:lnTo>
                  <a:pt x="524" y="199"/>
                </a:lnTo>
                <a:lnTo>
                  <a:pt x="508" y="199"/>
                </a:lnTo>
                <a:lnTo>
                  <a:pt x="402" y="199"/>
                </a:lnTo>
                <a:lnTo>
                  <a:pt x="402" y="199"/>
                </a:lnTo>
                <a:lnTo>
                  <a:pt x="385" y="199"/>
                </a:lnTo>
                <a:lnTo>
                  <a:pt x="368" y="206"/>
                </a:lnTo>
                <a:lnTo>
                  <a:pt x="355" y="212"/>
                </a:lnTo>
                <a:lnTo>
                  <a:pt x="342" y="223"/>
                </a:lnTo>
                <a:lnTo>
                  <a:pt x="331" y="236"/>
                </a:lnTo>
                <a:lnTo>
                  <a:pt x="322" y="251"/>
                </a:lnTo>
                <a:lnTo>
                  <a:pt x="318" y="266"/>
                </a:lnTo>
                <a:lnTo>
                  <a:pt x="316" y="283"/>
                </a:lnTo>
                <a:lnTo>
                  <a:pt x="316" y="420"/>
                </a:lnTo>
                <a:lnTo>
                  <a:pt x="316" y="420"/>
                </a:lnTo>
                <a:lnTo>
                  <a:pt x="316" y="430"/>
                </a:lnTo>
                <a:lnTo>
                  <a:pt x="320" y="443"/>
                </a:lnTo>
                <a:lnTo>
                  <a:pt x="325" y="454"/>
                </a:lnTo>
                <a:lnTo>
                  <a:pt x="329" y="465"/>
                </a:lnTo>
                <a:lnTo>
                  <a:pt x="335" y="474"/>
                </a:lnTo>
                <a:lnTo>
                  <a:pt x="344" y="482"/>
                </a:lnTo>
                <a:lnTo>
                  <a:pt x="353" y="489"/>
                </a:lnTo>
                <a:lnTo>
                  <a:pt x="363" y="495"/>
                </a:lnTo>
                <a:lnTo>
                  <a:pt x="363" y="759"/>
                </a:lnTo>
                <a:lnTo>
                  <a:pt x="433" y="759"/>
                </a:lnTo>
                <a:lnTo>
                  <a:pt x="456" y="593"/>
                </a:lnTo>
                <a:lnTo>
                  <a:pt x="482" y="759"/>
                </a:lnTo>
                <a:lnTo>
                  <a:pt x="547" y="759"/>
                </a:lnTo>
                <a:lnTo>
                  <a:pt x="547" y="495"/>
                </a:lnTo>
                <a:lnTo>
                  <a:pt x="547" y="495"/>
                </a:lnTo>
                <a:close/>
                <a:moveTo>
                  <a:pt x="314" y="508"/>
                </a:moveTo>
                <a:lnTo>
                  <a:pt x="314" y="508"/>
                </a:lnTo>
                <a:lnTo>
                  <a:pt x="296" y="491"/>
                </a:lnTo>
                <a:lnTo>
                  <a:pt x="286" y="467"/>
                </a:lnTo>
                <a:lnTo>
                  <a:pt x="277" y="443"/>
                </a:lnTo>
                <a:lnTo>
                  <a:pt x="277" y="433"/>
                </a:lnTo>
                <a:lnTo>
                  <a:pt x="275" y="420"/>
                </a:lnTo>
                <a:lnTo>
                  <a:pt x="275" y="283"/>
                </a:lnTo>
                <a:lnTo>
                  <a:pt x="275" y="283"/>
                </a:lnTo>
                <a:lnTo>
                  <a:pt x="277" y="266"/>
                </a:lnTo>
                <a:lnTo>
                  <a:pt x="281" y="247"/>
                </a:lnTo>
                <a:lnTo>
                  <a:pt x="288" y="231"/>
                </a:lnTo>
                <a:lnTo>
                  <a:pt x="296" y="214"/>
                </a:lnTo>
                <a:lnTo>
                  <a:pt x="296" y="214"/>
                </a:lnTo>
                <a:lnTo>
                  <a:pt x="277" y="212"/>
                </a:lnTo>
                <a:lnTo>
                  <a:pt x="182" y="212"/>
                </a:lnTo>
                <a:lnTo>
                  <a:pt x="182" y="212"/>
                </a:lnTo>
                <a:lnTo>
                  <a:pt x="164" y="214"/>
                </a:lnTo>
                <a:lnTo>
                  <a:pt x="149" y="218"/>
                </a:lnTo>
                <a:lnTo>
                  <a:pt x="136" y="227"/>
                </a:lnTo>
                <a:lnTo>
                  <a:pt x="125" y="236"/>
                </a:lnTo>
                <a:lnTo>
                  <a:pt x="115" y="249"/>
                </a:lnTo>
                <a:lnTo>
                  <a:pt x="108" y="262"/>
                </a:lnTo>
                <a:lnTo>
                  <a:pt x="104" y="277"/>
                </a:lnTo>
                <a:lnTo>
                  <a:pt x="102" y="292"/>
                </a:lnTo>
                <a:lnTo>
                  <a:pt x="102" y="415"/>
                </a:lnTo>
                <a:lnTo>
                  <a:pt x="102" y="415"/>
                </a:lnTo>
                <a:lnTo>
                  <a:pt x="102" y="426"/>
                </a:lnTo>
                <a:lnTo>
                  <a:pt x="106" y="437"/>
                </a:lnTo>
                <a:lnTo>
                  <a:pt x="108" y="448"/>
                </a:lnTo>
                <a:lnTo>
                  <a:pt x="115" y="456"/>
                </a:lnTo>
                <a:lnTo>
                  <a:pt x="119" y="465"/>
                </a:lnTo>
                <a:lnTo>
                  <a:pt x="128" y="474"/>
                </a:lnTo>
                <a:lnTo>
                  <a:pt x="136" y="480"/>
                </a:lnTo>
                <a:lnTo>
                  <a:pt x="145" y="487"/>
                </a:lnTo>
                <a:lnTo>
                  <a:pt x="145" y="729"/>
                </a:lnTo>
                <a:lnTo>
                  <a:pt x="208" y="729"/>
                </a:lnTo>
                <a:lnTo>
                  <a:pt x="231" y="575"/>
                </a:lnTo>
                <a:lnTo>
                  <a:pt x="255" y="729"/>
                </a:lnTo>
                <a:lnTo>
                  <a:pt x="314" y="729"/>
                </a:lnTo>
                <a:lnTo>
                  <a:pt x="314" y="508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PA_任意多边形 13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694052" y="5720616"/>
            <a:ext cx="264486" cy="165489"/>
          </a:xfrm>
          <a:custGeom>
            <a:avLst/>
            <a:gdLst>
              <a:gd name="T0" fmla="*/ 67 w 895"/>
              <a:gd name="T1" fmla="*/ 236 h 560"/>
              <a:gd name="T2" fmla="*/ 87 w 895"/>
              <a:gd name="T3" fmla="*/ 230 h 560"/>
              <a:gd name="T4" fmla="*/ 95 w 895"/>
              <a:gd name="T5" fmla="*/ 208 h 560"/>
              <a:gd name="T6" fmla="*/ 73 w 895"/>
              <a:gd name="T7" fmla="*/ 175 h 560"/>
              <a:gd name="T8" fmla="*/ 67 w 895"/>
              <a:gd name="T9" fmla="*/ 147 h 560"/>
              <a:gd name="T10" fmla="*/ 69 w 895"/>
              <a:gd name="T11" fmla="*/ 143 h 560"/>
              <a:gd name="T12" fmla="*/ 71 w 895"/>
              <a:gd name="T13" fmla="*/ 93 h 560"/>
              <a:gd name="T14" fmla="*/ 95 w 895"/>
              <a:gd name="T15" fmla="*/ 70 h 560"/>
              <a:gd name="T16" fmla="*/ 145 w 895"/>
              <a:gd name="T17" fmla="*/ 62 h 560"/>
              <a:gd name="T18" fmla="*/ 181 w 895"/>
              <a:gd name="T19" fmla="*/ 76 h 560"/>
              <a:gd name="T20" fmla="*/ 198 w 895"/>
              <a:gd name="T21" fmla="*/ 99 h 560"/>
              <a:gd name="T22" fmla="*/ 200 w 895"/>
              <a:gd name="T23" fmla="*/ 143 h 560"/>
              <a:gd name="T24" fmla="*/ 202 w 895"/>
              <a:gd name="T25" fmla="*/ 159 h 560"/>
              <a:gd name="T26" fmla="*/ 190 w 895"/>
              <a:gd name="T27" fmla="*/ 179 h 560"/>
              <a:gd name="T28" fmla="*/ 177 w 895"/>
              <a:gd name="T29" fmla="*/ 206 h 560"/>
              <a:gd name="T30" fmla="*/ 186 w 895"/>
              <a:gd name="T31" fmla="*/ 232 h 560"/>
              <a:gd name="T32" fmla="*/ 232 w 895"/>
              <a:gd name="T33" fmla="*/ 234 h 560"/>
              <a:gd name="T34" fmla="*/ 244 w 895"/>
              <a:gd name="T35" fmla="*/ 252 h 560"/>
              <a:gd name="T36" fmla="*/ 254 w 895"/>
              <a:gd name="T37" fmla="*/ 208 h 560"/>
              <a:gd name="T38" fmla="*/ 310 w 895"/>
              <a:gd name="T39" fmla="*/ 199 h 560"/>
              <a:gd name="T40" fmla="*/ 310 w 895"/>
              <a:gd name="T41" fmla="*/ 171 h 560"/>
              <a:gd name="T42" fmla="*/ 294 w 895"/>
              <a:gd name="T43" fmla="*/ 147 h 560"/>
              <a:gd name="T44" fmla="*/ 270 w 895"/>
              <a:gd name="T45" fmla="*/ 115 h 560"/>
              <a:gd name="T46" fmla="*/ 284 w 895"/>
              <a:gd name="T47" fmla="*/ 46 h 560"/>
              <a:gd name="T48" fmla="*/ 312 w 895"/>
              <a:gd name="T49" fmla="*/ 28 h 560"/>
              <a:gd name="T50" fmla="*/ 371 w 895"/>
              <a:gd name="T51" fmla="*/ 26 h 560"/>
              <a:gd name="T52" fmla="*/ 399 w 895"/>
              <a:gd name="T53" fmla="*/ 42 h 560"/>
              <a:gd name="T54" fmla="*/ 417 w 895"/>
              <a:gd name="T55" fmla="*/ 99 h 560"/>
              <a:gd name="T56" fmla="*/ 417 w 895"/>
              <a:gd name="T57" fmla="*/ 145 h 560"/>
              <a:gd name="T58" fmla="*/ 389 w 895"/>
              <a:gd name="T59" fmla="*/ 155 h 560"/>
              <a:gd name="T60" fmla="*/ 369 w 895"/>
              <a:gd name="T61" fmla="*/ 177 h 560"/>
              <a:gd name="T62" fmla="*/ 407 w 895"/>
              <a:gd name="T63" fmla="*/ 201 h 560"/>
              <a:gd name="T64" fmla="*/ 433 w 895"/>
              <a:gd name="T65" fmla="*/ 208 h 560"/>
              <a:gd name="T66" fmla="*/ 444 w 895"/>
              <a:gd name="T67" fmla="*/ 179 h 560"/>
              <a:gd name="T68" fmla="*/ 484 w 895"/>
              <a:gd name="T69" fmla="*/ 157 h 560"/>
              <a:gd name="T70" fmla="*/ 502 w 895"/>
              <a:gd name="T71" fmla="*/ 151 h 560"/>
              <a:gd name="T72" fmla="*/ 510 w 895"/>
              <a:gd name="T73" fmla="*/ 131 h 560"/>
              <a:gd name="T74" fmla="*/ 490 w 895"/>
              <a:gd name="T75" fmla="*/ 101 h 560"/>
              <a:gd name="T76" fmla="*/ 482 w 895"/>
              <a:gd name="T77" fmla="*/ 77 h 560"/>
              <a:gd name="T78" fmla="*/ 486 w 895"/>
              <a:gd name="T79" fmla="*/ 74 h 560"/>
              <a:gd name="T80" fmla="*/ 490 w 895"/>
              <a:gd name="T81" fmla="*/ 24 h 560"/>
              <a:gd name="T82" fmla="*/ 520 w 895"/>
              <a:gd name="T83" fmla="*/ 4 h 560"/>
              <a:gd name="T84" fmla="*/ 566 w 895"/>
              <a:gd name="T85" fmla="*/ 2 h 560"/>
              <a:gd name="T86" fmla="*/ 591 w 895"/>
              <a:gd name="T87" fmla="*/ 16 h 560"/>
              <a:gd name="T88" fmla="*/ 601 w 895"/>
              <a:gd name="T89" fmla="*/ 72 h 560"/>
              <a:gd name="T90" fmla="*/ 607 w 895"/>
              <a:gd name="T91" fmla="*/ 77 h 560"/>
              <a:gd name="T92" fmla="*/ 603 w 895"/>
              <a:gd name="T93" fmla="*/ 95 h 560"/>
              <a:gd name="T94" fmla="*/ 589 w 895"/>
              <a:gd name="T95" fmla="*/ 119 h 560"/>
              <a:gd name="T96" fmla="*/ 591 w 895"/>
              <a:gd name="T97" fmla="*/ 153 h 560"/>
              <a:gd name="T98" fmla="*/ 607 w 895"/>
              <a:gd name="T99" fmla="*/ 157 h 560"/>
              <a:gd name="T100" fmla="*/ 645 w 895"/>
              <a:gd name="T101" fmla="*/ 179 h 560"/>
              <a:gd name="T102" fmla="*/ 0 w 895"/>
              <a:gd name="T103" fmla="*/ 401 h 560"/>
              <a:gd name="T104" fmla="*/ 20 w 895"/>
              <a:gd name="T105" fmla="*/ 268 h 560"/>
              <a:gd name="T106" fmla="*/ 40 w 895"/>
              <a:gd name="T107" fmla="*/ 236 h 560"/>
              <a:gd name="T108" fmla="*/ 419 w 895"/>
              <a:gd name="T109" fmla="*/ 538 h 560"/>
              <a:gd name="T110" fmla="*/ 828 w 895"/>
              <a:gd name="T111" fmla="*/ 312 h 560"/>
              <a:gd name="T112" fmla="*/ 441 w 895"/>
              <a:gd name="T113" fmla="*/ 415 h 560"/>
              <a:gd name="T114" fmla="*/ 16 w 895"/>
              <a:gd name="T115" fmla="*/ 441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95" h="560">
                <a:moveTo>
                  <a:pt x="40" y="236"/>
                </a:moveTo>
                <a:lnTo>
                  <a:pt x="40" y="236"/>
                </a:lnTo>
                <a:lnTo>
                  <a:pt x="67" y="236"/>
                </a:lnTo>
                <a:lnTo>
                  <a:pt x="67" y="236"/>
                </a:lnTo>
                <a:lnTo>
                  <a:pt x="73" y="236"/>
                </a:lnTo>
                <a:lnTo>
                  <a:pt x="79" y="234"/>
                </a:lnTo>
                <a:lnTo>
                  <a:pt x="83" y="232"/>
                </a:lnTo>
                <a:lnTo>
                  <a:pt x="87" y="230"/>
                </a:lnTo>
                <a:lnTo>
                  <a:pt x="87" y="230"/>
                </a:lnTo>
                <a:lnTo>
                  <a:pt x="93" y="220"/>
                </a:lnTo>
                <a:lnTo>
                  <a:pt x="95" y="208"/>
                </a:lnTo>
                <a:lnTo>
                  <a:pt x="95" y="208"/>
                </a:lnTo>
                <a:lnTo>
                  <a:pt x="85" y="195"/>
                </a:lnTo>
                <a:lnTo>
                  <a:pt x="79" y="179"/>
                </a:lnTo>
                <a:lnTo>
                  <a:pt x="79" y="179"/>
                </a:lnTo>
                <a:lnTo>
                  <a:pt x="73" y="175"/>
                </a:lnTo>
                <a:lnTo>
                  <a:pt x="69" y="169"/>
                </a:lnTo>
                <a:lnTo>
                  <a:pt x="69" y="169"/>
                </a:lnTo>
                <a:lnTo>
                  <a:pt x="67" y="159"/>
                </a:lnTo>
                <a:lnTo>
                  <a:pt x="67" y="147"/>
                </a:lnTo>
                <a:lnTo>
                  <a:pt x="67" y="145"/>
                </a:lnTo>
                <a:lnTo>
                  <a:pt x="69" y="143"/>
                </a:lnTo>
                <a:lnTo>
                  <a:pt x="69" y="143"/>
                </a:lnTo>
                <a:lnTo>
                  <a:pt x="69" y="143"/>
                </a:lnTo>
                <a:lnTo>
                  <a:pt x="69" y="143"/>
                </a:lnTo>
                <a:lnTo>
                  <a:pt x="67" y="119"/>
                </a:lnTo>
                <a:lnTo>
                  <a:pt x="69" y="101"/>
                </a:lnTo>
                <a:lnTo>
                  <a:pt x="71" y="93"/>
                </a:lnTo>
                <a:lnTo>
                  <a:pt x="75" y="87"/>
                </a:lnTo>
                <a:lnTo>
                  <a:pt x="85" y="77"/>
                </a:lnTo>
                <a:lnTo>
                  <a:pt x="85" y="77"/>
                </a:lnTo>
                <a:lnTo>
                  <a:pt x="95" y="70"/>
                </a:lnTo>
                <a:lnTo>
                  <a:pt x="107" y="66"/>
                </a:lnTo>
                <a:lnTo>
                  <a:pt x="119" y="62"/>
                </a:lnTo>
                <a:lnTo>
                  <a:pt x="133" y="62"/>
                </a:lnTo>
                <a:lnTo>
                  <a:pt x="145" y="62"/>
                </a:lnTo>
                <a:lnTo>
                  <a:pt x="159" y="64"/>
                </a:lnTo>
                <a:lnTo>
                  <a:pt x="171" y="70"/>
                </a:lnTo>
                <a:lnTo>
                  <a:pt x="181" y="76"/>
                </a:lnTo>
                <a:lnTo>
                  <a:pt x="181" y="76"/>
                </a:lnTo>
                <a:lnTo>
                  <a:pt x="186" y="79"/>
                </a:lnTo>
                <a:lnTo>
                  <a:pt x="190" y="85"/>
                </a:lnTo>
                <a:lnTo>
                  <a:pt x="194" y="93"/>
                </a:lnTo>
                <a:lnTo>
                  <a:pt x="198" y="99"/>
                </a:lnTo>
                <a:lnTo>
                  <a:pt x="200" y="119"/>
                </a:lnTo>
                <a:lnTo>
                  <a:pt x="198" y="141"/>
                </a:lnTo>
                <a:lnTo>
                  <a:pt x="198" y="141"/>
                </a:lnTo>
                <a:lnTo>
                  <a:pt x="200" y="143"/>
                </a:lnTo>
                <a:lnTo>
                  <a:pt x="204" y="145"/>
                </a:lnTo>
                <a:lnTo>
                  <a:pt x="204" y="147"/>
                </a:lnTo>
                <a:lnTo>
                  <a:pt x="204" y="147"/>
                </a:lnTo>
                <a:lnTo>
                  <a:pt x="202" y="159"/>
                </a:lnTo>
                <a:lnTo>
                  <a:pt x="200" y="169"/>
                </a:lnTo>
                <a:lnTo>
                  <a:pt x="200" y="169"/>
                </a:lnTo>
                <a:lnTo>
                  <a:pt x="196" y="175"/>
                </a:lnTo>
                <a:lnTo>
                  <a:pt x="190" y="179"/>
                </a:lnTo>
                <a:lnTo>
                  <a:pt x="190" y="179"/>
                </a:lnTo>
                <a:lnTo>
                  <a:pt x="184" y="193"/>
                </a:lnTo>
                <a:lnTo>
                  <a:pt x="177" y="206"/>
                </a:lnTo>
                <a:lnTo>
                  <a:pt x="177" y="206"/>
                </a:lnTo>
                <a:lnTo>
                  <a:pt x="181" y="222"/>
                </a:lnTo>
                <a:lnTo>
                  <a:pt x="183" y="228"/>
                </a:lnTo>
                <a:lnTo>
                  <a:pt x="186" y="232"/>
                </a:lnTo>
                <a:lnTo>
                  <a:pt x="186" y="232"/>
                </a:lnTo>
                <a:lnTo>
                  <a:pt x="194" y="234"/>
                </a:lnTo>
                <a:lnTo>
                  <a:pt x="204" y="234"/>
                </a:lnTo>
                <a:lnTo>
                  <a:pt x="204" y="234"/>
                </a:lnTo>
                <a:lnTo>
                  <a:pt x="232" y="234"/>
                </a:lnTo>
                <a:lnTo>
                  <a:pt x="232" y="234"/>
                </a:lnTo>
                <a:lnTo>
                  <a:pt x="238" y="242"/>
                </a:lnTo>
                <a:lnTo>
                  <a:pt x="244" y="252"/>
                </a:lnTo>
                <a:lnTo>
                  <a:pt x="244" y="252"/>
                </a:lnTo>
                <a:lnTo>
                  <a:pt x="248" y="224"/>
                </a:lnTo>
                <a:lnTo>
                  <a:pt x="250" y="214"/>
                </a:lnTo>
                <a:lnTo>
                  <a:pt x="254" y="208"/>
                </a:lnTo>
                <a:lnTo>
                  <a:pt x="254" y="208"/>
                </a:lnTo>
                <a:lnTo>
                  <a:pt x="258" y="206"/>
                </a:lnTo>
                <a:lnTo>
                  <a:pt x="264" y="205"/>
                </a:lnTo>
                <a:lnTo>
                  <a:pt x="282" y="201"/>
                </a:lnTo>
                <a:lnTo>
                  <a:pt x="310" y="199"/>
                </a:lnTo>
                <a:lnTo>
                  <a:pt x="310" y="199"/>
                </a:lnTo>
                <a:lnTo>
                  <a:pt x="315" y="177"/>
                </a:lnTo>
                <a:lnTo>
                  <a:pt x="315" y="177"/>
                </a:lnTo>
                <a:lnTo>
                  <a:pt x="310" y="171"/>
                </a:lnTo>
                <a:lnTo>
                  <a:pt x="302" y="163"/>
                </a:lnTo>
                <a:lnTo>
                  <a:pt x="298" y="155"/>
                </a:lnTo>
                <a:lnTo>
                  <a:pt x="294" y="147"/>
                </a:lnTo>
                <a:lnTo>
                  <a:pt x="294" y="147"/>
                </a:lnTo>
                <a:lnTo>
                  <a:pt x="272" y="147"/>
                </a:lnTo>
                <a:lnTo>
                  <a:pt x="272" y="147"/>
                </a:lnTo>
                <a:lnTo>
                  <a:pt x="270" y="131"/>
                </a:lnTo>
                <a:lnTo>
                  <a:pt x="270" y="115"/>
                </a:lnTo>
                <a:lnTo>
                  <a:pt x="272" y="83"/>
                </a:lnTo>
                <a:lnTo>
                  <a:pt x="276" y="68"/>
                </a:lnTo>
                <a:lnTo>
                  <a:pt x="280" y="56"/>
                </a:lnTo>
                <a:lnTo>
                  <a:pt x="284" y="46"/>
                </a:lnTo>
                <a:lnTo>
                  <a:pt x="290" y="38"/>
                </a:lnTo>
                <a:lnTo>
                  <a:pt x="290" y="38"/>
                </a:lnTo>
                <a:lnTo>
                  <a:pt x="300" y="32"/>
                </a:lnTo>
                <a:lnTo>
                  <a:pt x="312" y="28"/>
                </a:lnTo>
                <a:lnTo>
                  <a:pt x="327" y="24"/>
                </a:lnTo>
                <a:lnTo>
                  <a:pt x="341" y="24"/>
                </a:lnTo>
                <a:lnTo>
                  <a:pt x="357" y="24"/>
                </a:lnTo>
                <a:lnTo>
                  <a:pt x="371" y="26"/>
                </a:lnTo>
                <a:lnTo>
                  <a:pt x="383" y="30"/>
                </a:lnTo>
                <a:lnTo>
                  <a:pt x="393" y="36"/>
                </a:lnTo>
                <a:lnTo>
                  <a:pt x="393" y="36"/>
                </a:lnTo>
                <a:lnTo>
                  <a:pt x="399" y="42"/>
                </a:lnTo>
                <a:lnTo>
                  <a:pt x="405" y="54"/>
                </a:lnTo>
                <a:lnTo>
                  <a:pt x="411" y="68"/>
                </a:lnTo>
                <a:lnTo>
                  <a:pt x="413" y="81"/>
                </a:lnTo>
                <a:lnTo>
                  <a:pt x="417" y="99"/>
                </a:lnTo>
                <a:lnTo>
                  <a:pt x="417" y="115"/>
                </a:lnTo>
                <a:lnTo>
                  <a:pt x="417" y="131"/>
                </a:lnTo>
                <a:lnTo>
                  <a:pt x="417" y="145"/>
                </a:lnTo>
                <a:lnTo>
                  <a:pt x="417" y="145"/>
                </a:lnTo>
                <a:lnTo>
                  <a:pt x="405" y="147"/>
                </a:lnTo>
                <a:lnTo>
                  <a:pt x="393" y="147"/>
                </a:lnTo>
                <a:lnTo>
                  <a:pt x="393" y="147"/>
                </a:lnTo>
                <a:lnTo>
                  <a:pt x="389" y="155"/>
                </a:lnTo>
                <a:lnTo>
                  <a:pt x="383" y="163"/>
                </a:lnTo>
                <a:lnTo>
                  <a:pt x="377" y="171"/>
                </a:lnTo>
                <a:lnTo>
                  <a:pt x="369" y="177"/>
                </a:lnTo>
                <a:lnTo>
                  <a:pt x="369" y="177"/>
                </a:lnTo>
                <a:lnTo>
                  <a:pt x="373" y="189"/>
                </a:lnTo>
                <a:lnTo>
                  <a:pt x="377" y="199"/>
                </a:lnTo>
                <a:lnTo>
                  <a:pt x="377" y="199"/>
                </a:lnTo>
                <a:lnTo>
                  <a:pt x="407" y="201"/>
                </a:lnTo>
                <a:lnTo>
                  <a:pt x="425" y="205"/>
                </a:lnTo>
                <a:lnTo>
                  <a:pt x="431" y="206"/>
                </a:lnTo>
                <a:lnTo>
                  <a:pt x="433" y="208"/>
                </a:lnTo>
                <a:lnTo>
                  <a:pt x="433" y="208"/>
                </a:lnTo>
                <a:lnTo>
                  <a:pt x="437" y="214"/>
                </a:lnTo>
                <a:lnTo>
                  <a:pt x="437" y="214"/>
                </a:lnTo>
                <a:lnTo>
                  <a:pt x="441" y="197"/>
                </a:lnTo>
                <a:lnTo>
                  <a:pt x="444" y="179"/>
                </a:lnTo>
                <a:lnTo>
                  <a:pt x="450" y="167"/>
                </a:lnTo>
                <a:lnTo>
                  <a:pt x="458" y="157"/>
                </a:lnTo>
                <a:lnTo>
                  <a:pt x="458" y="157"/>
                </a:lnTo>
                <a:lnTo>
                  <a:pt x="484" y="157"/>
                </a:lnTo>
                <a:lnTo>
                  <a:pt x="484" y="157"/>
                </a:lnTo>
                <a:lnTo>
                  <a:pt x="494" y="157"/>
                </a:lnTo>
                <a:lnTo>
                  <a:pt x="498" y="155"/>
                </a:lnTo>
                <a:lnTo>
                  <a:pt x="502" y="151"/>
                </a:lnTo>
                <a:lnTo>
                  <a:pt x="502" y="151"/>
                </a:lnTo>
                <a:lnTo>
                  <a:pt x="506" y="143"/>
                </a:lnTo>
                <a:lnTo>
                  <a:pt x="510" y="131"/>
                </a:lnTo>
                <a:lnTo>
                  <a:pt x="510" y="131"/>
                </a:lnTo>
                <a:lnTo>
                  <a:pt x="500" y="119"/>
                </a:lnTo>
                <a:lnTo>
                  <a:pt x="494" y="105"/>
                </a:lnTo>
                <a:lnTo>
                  <a:pt x="494" y="105"/>
                </a:lnTo>
                <a:lnTo>
                  <a:pt x="490" y="101"/>
                </a:lnTo>
                <a:lnTo>
                  <a:pt x="486" y="95"/>
                </a:lnTo>
                <a:lnTo>
                  <a:pt x="486" y="95"/>
                </a:lnTo>
                <a:lnTo>
                  <a:pt x="484" y="87"/>
                </a:lnTo>
                <a:lnTo>
                  <a:pt x="482" y="77"/>
                </a:lnTo>
                <a:lnTo>
                  <a:pt x="482" y="76"/>
                </a:lnTo>
                <a:lnTo>
                  <a:pt x="486" y="74"/>
                </a:lnTo>
                <a:lnTo>
                  <a:pt x="486" y="74"/>
                </a:lnTo>
                <a:lnTo>
                  <a:pt x="486" y="74"/>
                </a:lnTo>
                <a:lnTo>
                  <a:pt x="486" y="74"/>
                </a:lnTo>
                <a:lnTo>
                  <a:pt x="484" y="52"/>
                </a:lnTo>
                <a:lnTo>
                  <a:pt x="486" y="36"/>
                </a:lnTo>
                <a:lnTo>
                  <a:pt x="490" y="24"/>
                </a:lnTo>
                <a:lnTo>
                  <a:pt x="500" y="14"/>
                </a:lnTo>
                <a:lnTo>
                  <a:pt x="500" y="14"/>
                </a:lnTo>
                <a:lnTo>
                  <a:pt x="508" y="8"/>
                </a:lnTo>
                <a:lnTo>
                  <a:pt x="520" y="4"/>
                </a:lnTo>
                <a:lnTo>
                  <a:pt x="530" y="0"/>
                </a:lnTo>
                <a:lnTo>
                  <a:pt x="542" y="0"/>
                </a:lnTo>
                <a:lnTo>
                  <a:pt x="554" y="0"/>
                </a:lnTo>
                <a:lnTo>
                  <a:pt x="566" y="2"/>
                </a:lnTo>
                <a:lnTo>
                  <a:pt x="575" y="6"/>
                </a:lnTo>
                <a:lnTo>
                  <a:pt x="585" y="12"/>
                </a:lnTo>
                <a:lnTo>
                  <a:pt x="585" y="12"/>
                </a:lnTo>
                <a:lnTo>
                  <a:pt x="591" y="16"/>
                </a:lnTo>
                <a:lnTo>
                  <a:pt x="595" y="22"/>
                </a:lnTo>
                <a:lnTo>
                  <a:pt x="601" y="36"/>
                </a:lnTo>
                <a:lnTo>
                  <a:pt x="603" y="52"/>
                </a:lnTo>
                <a:lnTo>
                  <a:pt x="601" y="72"/>
                </a:lnTo>
                <a:lnTo>
                  <a:pt x="601" y="72"/>
                </a:lnTo>
                <a:lnTo>
                  <a:pt x="603" y="74"/>
                </a:lnTo>
                <a:lnTo>
                  <a:pt x="605" y="76"/>
                </a:lnTo>
                <a:lnTo>
                  <a:pt x="607" y="77"/>
                </a:lnTo>
                <a:lnTo>
                  <a:pt x="607" y="77"/>
                </a:lnTo>
                <a:lnTo>
                  <a:pt x="605" y="87"/>
                </a:lnTo>
                <a:lnTo>
                  <a:pt x="603" y="95"/>
                </a:lnTo>
                <a:lnTo>
                  <a:pt x="603" y="95"/>
                </a:lnTo>
                <a:lnTo>
                  <a:pt x="599" y="101"/>
                </a:lnTo>
                <a:lnTo>
                  <a:pt x="595" y="105"/>
                </a:lnTo>
                <a:lnTo>
                  <a:pt x="595" y="105"/>
                </a:lnTo>
                <a:lnTo>
                  <a:pt x="589" y="119"/>
                </a:lnTo>
                <a:lnTo>
                  <a:pt x="581" y="131"/>
                </a:lnTo>
                <a:lnTo>
                  <a:pt x="581" y="131"/>
                </a:lnTo>
                <a:lnTo>
                  <a:pt x="585" y="145"/>
                </a:lnTo>
                <a:lnTo>
                  <a:pt x="591" y="153"/>
                </a:lnTo>
                <a:lnTo>
                  <a:pt x="591" y="153"/>
                </a:lnTo>
                <a:lnTo>
                  <a:pt x="599" y="155"/>
                </a:lnTo>
                <a:lnTo>
                  <a:pt x="607" y="157"/>
                </a:lnTo>
                <a:lnTo>
                  <a:pt x="607" y="157"/>
                </a:lnTo>
                <a:lnTo>
                  <a:pt x="631" y="157"/>
                </a:lnTo>
                <a:lnTo>
                  <a:pt x="631" y="157"/>
                </a:lnTo>
                <a:lnTo>
                  <a:pt x="639" y="165"/>
                </a:lnTo>
                <a:lnTo>
                  <a:pt x="645" y="179"/>
                </a:lnTo>
                <a:lnTo>
                  <a:pt x="437" y="365"/>
                </a:lnTo>
                <a:lnTo>
                  <a:pt x="256" y="260"/>
                </a:lnTo>
                <a:lnTo>
                  <a:pt x="0" y="401"/>
                </a:lnTo>
                <a:lnTo>
                  <a:pt x="0" y="401"/>
                </a:lnTo>
                <a:lnTo>
                  <a:pt x="4" y="361"/>
                </a:lnTo>
                <a:lnTo>
                  <a:pt x="10" y="314"/>
                </a:lnTo>
                <a:lnTo>
                  <a:pt x="14" y="290"/>
                </a:lnTo>
                <a:lnTo>
                  <a:pt x="20" y="268"/>
                </a:lnTo>
                <a:lnTo>
                  <a:pt x="30" y="248"/>
                </a:lnTo>
                <a:lnTo>
                  <a:pt x="34" y="242"/>
                </a:lnTo>
                <a:lnTo>
                  <a:pt x="40" y="236"/>
                </a:lnTo>
                <a:lnTo>
                  <a:pt x="40" y="236"/>
                </a:lnTo>
                <a:close/>
                <a:moveTo>
                  <a:pt x="16" y="441"/>
                </a:moveTo>
                <a:lnTo>
                  <a:pt x="71" y="542"/>
                </a:lnTo>
                <a:lnTo>
                  <a:pt x="254" y="443"/>
                </a:lnTo>
                <a:lnTo>
                  <a:pt x="419" y="538"/>
                </a:lnTo>
                <a:lnTo>
                  <a:pt x="456" y="560"/>
                </a:lnTo>
                <a:lnTo>
                  <a:pt x="488" y="530"/>
                </a:lnTo>
                <a:lnTo>
                  <a:pt x="782" y="266"/>
                </a:lnTo>
                <a:lnTo>
                  <a:pt x="828" y="312"/>
                </a:lnTo>
                <a:lnTo>
                  <a:pt x="895" y="77"/>
                </a:lnTo>
                <a:lnTo>
                  <a:pt x="655" y="143"/>
                </a:lnTo>
                <a:lnTo>
                  <a:pt x="699" y="185"/>
                </a:lnTo>
                <a:lnTo>
                  <a:pt x="441" y="415"/>
                </a:lnTo>
                <a:lnTo>
                  <a:pt x="284" y="326"/>
                </a:lnTo>
                <a:lnTo>
                  <a:pt x="256" y="310"/>
                </a:lnTo>
                <a:lnTo>
                  <a:pt x="228" y="324"/>
                </a:lnTo>
                <a:lnTo>
                  <a:pt x="16" y="441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3962" y="0"/>
            <a:ext cx="7053534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Виды массовых мероприятий в летнем лагере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58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0" y="1069848"/>
            <a:ext cx="9144000" cy="4434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0" y="1288703"/>
            <a:ext cx="8997695" cy="5294979"/>
            <a:chOff x="0" y="-241102"/>
            <a:chExt cx="10411694" cy="6068918"/>
          </a:xfrm>
        </p:grpSpPr>
        <p:grpSp>
          <p:nvGrpSpPr>
            <p:cNvPr id="3" name="Group 11"/>
            <p:cNvGrpSpPr/>
            <p:nvPr/>
          </p:nvGrpSpPr>
          <p:grpSpPr>
            <a:xfrm>
              <a:off x="0" y="-241102"/>
              <a:ext cx="7756713" cy="4355906"/>
              <a:chOff x="0" y="-47625"/>
              <a:chExt cx="1532190" cy="860425"/>
            </a:xfrm>
          </p:grpSpPr>
          <p:sp>
            <p:nvSpPr>
              <p:cNvPr id="35" name="Freeform 12"/>
              <p:cNvSpPr/>
              <p:nvPr/>
            </p:nvSpPr>
            <p:spPr>
              <a:xfrm>
                <a:off x="0" y="0"/>
                <a:ext cx="1532190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6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4" name="Group 14"/>
            <p:cNvGrpSpPr/>
            <p:nvPr/>
          </p:nvGrpSpPr>
          <p:grpSpPr>
            <a:xfrm>
              <a:off x="254000" y="25598"/>
              <a:ext cx="10157694" cy="5802218"/>
              <a:chOff x="0" y="-47625"/>
              <a:chExt cx="2006458" cy="1146117"/>
            </a:xfrm>
          </p:grpSpPr>
          <p:sp>
            <p:nvSpPr>
              <p:cNvPr id="28" name="Freeform 15"/>
              <p:cNvSpPr/>
              <p:nvPr/>
            </p:nvSpPr>
            <p:spPr>
              <a:xfrm>
                <a:off x="0" y="-799"/>
                <a:ext cx="2006458" cy="1099291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C51A3"/>
              </a:solidFill>
            </p:spPr>
          </p:sp>
          <p:sp>
            <p:nvSpPr>
              <p:cNvPr id="33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sp>
        <p:nvSpPr>
          <p:cNvPr id="44" name="TextBox 175"/>
          <p:cNvSpPr txBox="1"/>
          <p:nvPr/>
        </p:nvSpPr>
        <p:spPr>
          <a:xfrm>
            <a:off x="228600" y="1656278"/>
            <a:ext cx="3154680" cy="1791815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Коллективные творческие дела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en-GB" altLang="zh-CN" sz="12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45" name="TextBox 175"/>
          <p:cNvSpPr txBox="1"/>
          <p:nvPr/>
        </p:nvSpPr>
        <p:spPr>
          <a:xfrm>
            <a:off x="3355849" y="2131766"/>
            <a:ext cx="2368296" cy="930041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Линейки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altLang="zh-CN" sz="12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46" name="TextBox 175"/>
          <p:cNvSpPr txBox="1"/>
          <p:nvPr/>
        </p:nvSpPr>
        <p:spPr>
          <a:xfrm>
            <a:off x="1682497" y="5048702"/>
            <a:ext cx="2752344" cy="1299372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Спортивные мероприятия</a:t>
            </a:r>
            <a:endParaRPr lang="ru-RU" sz="3200" dirty="0" smtClean="0"/>
          </a:p>
          <a:p>
            <a:pPr algn="ctr"/>
            <a:endParaRPr lang="en-GB" altLang="zh-CN" sz="12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26" name="矩形 3"/>
          <p:cNvSpPr/>
          <p:nvPr/>
        </p:nvSpPr>
        <p:spPr>
          <a:xfrm>
            <a:off x="910916" y="4078224"/>
            <a:ext cx="7574716" cy="146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850" tIns="64926" rIns="129850" bIns="64926"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27" name="组合 4"/>
          <p:cNvGrpSpPr/>
          <p:nvPr/>
        </p:nvGrpSpPr>
        <p:grpSpPr>
          <a:xfrm>
            <a:off x="1047510" y="3466720"/>
            <a:ext cx="1223314" cy="1223118"/>
            <a:chOff x="1466675" y="3784103"/>
            <a:chExt cx="1301392" cy="1301862"/>
          </a:xfrm>
        </p:grpSpPr>
        <p:grpSp>
          <p:nvGrpSpPr>
            <p:cNvPr id="29" name="组合 5"/>
            <p:cNvGrpSpPr/>
            <p:nvPr/>
          </p:nvGrpSpPr>
          <p:grpSpPr>
            <a:xfrm>
              <a:off x="1466675" y="3784103"/>
              <a:ext cx="1301392" cy="1301862"/>
              <a:chOff x="4345444" y="2542859"/>
              <a:chExt cx="1810550" cy="1811205"/>
            </a:xfrm>
          </p:grpSpPr>
          <p:grpSp>
            <p:nvGrpSpPr>
              <p:cNvPr id="31" name="组合 7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4" name="同心圆 9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9" name="椭圆 10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32" name="椭圆 8"/>
              <p:cNvSpPr/>
              <p:nvPr/>
            </p:nvSpPr>
            <p:spPr>
              <a:xfrm>
                <a:off x="4565570" y="2763061"/>
                <a:ext cx="1370298" cy="137079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30" name="TextBox 97"/>
            <p:cNvSpPr txBox="1"/>
            <p:nvPr/>
          </p:nvSpPr>
          <p:spPr>
            <a:xfrm>
              <a:off x="1747517" y="4135965"/>
              <a:ext cx="850204" cy="667480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ru-RU" altLang="zh-CN" sz="28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0" name="组合 11"/>
          <p:cNvGrpSpPr/>
          <p:nvPr/>
        </p:nvGrpSpPr>
        <p:grpSpPr>
          <a:xfrm>
            <a:off x="2646586" y="3607882"/>
            <a:ext cx="925859" cy="925710"/>
            <a:chOff x="3117025" y="3959191"/>
            <a:chExt cx="984950" cy="985306"/>
          </a:xfrm>
        </p:grpSpPr>
        <p:grpSp>
          <p:nvGrpSpPr>
            <p:cNvPr id="51" name="组合 12"/>
            <p:cNvGrpSpPr/>
            <p:nvPr/>
          </p:nvGrpSpPr>
          <p:grpSpPr>
            <a:xfrm>
              <a:off x="3117025" y="3959191"/>
              <a:ext cx="984950" cy="985306"/>
              <a:chOff x="4345444" y="2542859"/>
              <a:chExt cx="1810550" cy="1811205"/>
            </a:xfrm>
          </p:grpSpPr>
          <p:grpSp>
            <p:nvGrpSpPr>
              <p:cNvPr id="53" name="组合 14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55" name="同心圆 16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56" name="椭圆 17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54" name="椭圆 15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52" name="TextBox 104"/>
            <p:cNvSpPr txBox="1"/>
            <p:nvPr/>
          </p:nvSpPr>
          <p:spPr>
            <a:xfrm>
              <a:off x="3191470" y="4135962"/>
              <a:ext cx="850204" cy="667479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ru-RU" altLang="zh-CN" sz="28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7" name="组合 18"/>
          <p:cNvGrpSpPr/>
          <p:nvPr/>
        </p:nvGrpSpPr>
        <p:grpSpPr>
          <a:xfrm>
            <a:off x="4025632" y="3455862"/>
            <a:ext cx="1240154" cy="1239956"/>
            <a:chOff x="4450933" y="3791953"/>
            <a:chExt cx="1319306" cy="1319782"/>
          </a:xfrm>
        </p:grpSpPr>
        <p:grpSp>
          <p:nvGrpSpPr>
            <p:cNvPr id="58" name="组合 19"/>
            <p:cNvGrpSpPr/>
            <p:nvPr/>
          </p:nvGrpSpPr>
          <p:grpSpPr>
            <a:xfrm>
              <a:off x="4450933" y="3791953"/>
              <a:ext cx="1319306" cy="1319782"/>
              <a:chOff x="4345444" y="2542859"/>
              <a:chExt cx="1810550" cy="1811205"/>
            </a:xfrm>
          </p:grpSpPr>
          <p:grpSp>
            <p:nvGrpSpPr>
              <p:cNvPr id="60" name="组合 21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62" name="同心圆 23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63" name="椭圆 24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61" name="椭圆 22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59" name="TextBox 111"/>
            <p:cNvSpPr txBox="1"/>
            <p:nvPr/>
          </p:nvSpPr>
          <p:spPr>
            <a:xfrm>
              <a:off x="4711419" y="4135966"/>
              <a:ext cx="850203" cy="667479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ru-RU" altLang="zh-CN" sz="28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4" name="组合 25"/>
          <p:cNvGrpSpPr/>
          <p:nvPr/>
        </p:nvGrpSpPr>
        <p:grpSpPr>
          <a:xfrm>
            <a:off x="5652140" y="3598738"/>
            <a:ext cx="957449" cy="957296"/>
            <a:chOff x="6119197" y="3942381"/>
            <a:chExt cx="1018558" cy="1018926"/>
          </a:xfrm>
        </p:grpSpPr>
        <p:grpSp>
          <p:nvGrpSpPr>
            <p:cNvPr id="65" name="组合 26"/>
            <p:cNvGrpSpPr/>
            <p:nvPr/>
          </p:nvGrpSpPr>
          <p:grpSpPr>
            <a:xfrm>
              <a:off x="6119197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67" name="组合 28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69" name="同心圆 30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70" name="椭圆 31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68" name="椭圆 29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66" name="TextBox 118"/>
            <p:cNvSpPr txBox="1"/>
            <p:nvPr/>
          </p:nvSpPr>
          <p:spPr>
            <a:xfrm>
              <a:off x="6231370" y="4135965"/>
              <a:ext cx="850205" cy="667480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ru-RU" altLang="zh-CN" sz="28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04</a:t>
              </a:r>
              <a:endParaRPr lang="zh-CN" alt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1" name="组合 32"/>
          <p:cNvGrpSpPr/>
          <p:nvPr/>
        </p:nvGrpSpPr>
        <p:grpSpPr>
          <a:xfrm>
            <a:off x="7247891" y="3652754"/>
            <a:ext cx="966036" cy="957296"/>
            <a:chOff x="7486713" y="3942381"/>
            <a:chExt cx="1027692" cy="1018926"/>
          </a:xfrm>
        </p:grpSpPr>
        <p:grpSp>
          <p:nvGrpSpPr>
            <p:cNvPr id="72" name="组合 33"/>
            <p:cNvGrpSpPr/>
            <p:nvPr/>
          </p:nvGrpSpPr>
          <p:grpSpPr>
            <a:xfrm>
              <a:off x="7486713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74" name="组合 35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76" name="同心圆 37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77" name="椭圆 38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75" name="椭圆 36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73" name="TextBox 125"/>
            <p:cNvSpPr txBox="1"/>
            <p:nvPr/>
          </p:nvSpPr>
          <p:spPr>
            <a:xfrm>
              <a:off x="7523326" y="4135963"/>
              <a:ext cx="991079" cy="667480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pPr algn="ctr"/>
              <a:r>
                <a:rPr lang="ru-RU" altLang="zh-CN" sz="28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05</a:t>
              </a:r>
              <a:endParaRPr lang="zh-CN" alt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78" name="TextBox 175"/>
          <p:cNvSpPr txBox="1"/>
          <p:nvPr/>
        </p:nvSpPr>
        <p:spPr>
          <a:xfrm>
            <a:off x="4916425" y="4990790"/>
            <a:ext cx="3395471" cy="1299372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Дискуссионные мероприятия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/>
              <a:t> </a:t>
            </a:r>
          </a:p>
          <a:p>
            <a:pPr algn="ctr"/>
            <a:endParaRPr lang="en-GB" altLang="zh-CN" sz="12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79" name="TextBox 175"/>
          <p:cNvSpPr txBox="1"/>
          <p:nvPr/>
        </p:nvSpPr>
        <p:spPr>
          <a:xfrm>
            <a:off x="5815584" y="1705046"/>
            <a:ext cx="3154679" cy="1791815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Кружковая работа, мастер классы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/>
              <a:t> </a:t>
            </a:r>
          </a:p>
          <a:p>
            <a:pPr algn="ctr"/>
            <a:endParaRPr lang="en-GB" altLang="zh-CN" sz="12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cxnSp>
        <p:nvCxnSpPr>
          <p:cNvPr id="80" name="直接连接符 56"/>
          <p:cNvCxnSpPr/>
          <p:nvPr/>
        </p:nvCxnSpPr>
        <p:spPr>
          <a:xfrm rot="16200000" flipV="1">
            <a:off x="1547521" y="3271367"/>
            <a:ext cx="233900" cy="526"/>
          </a:xfrm>
          <a:prstGeom prst="line">
            <a:avLst/>
          </a:prstGeom>
          <a:ln w="38100">
            <a:solidFill>
              <a:schemeClr val="bg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56"/>
          <p:cNvCxnSpPr/>
          <p:nvPr/>
        </p:nvCxnSpPr>
        <p:spPr>
          <a:xfrm flipV="1">
            <a:off x="4624342" y="2981894"/>
            <a:ext cx="0" cy="403638"/>
          </a:xfrm>
          <a:prstGeom prst="line">
            <a:avLst/>
          </a:prstGeom>
          <a:ln w="38100">
            <a:solidFill>
              <a:schemeClr val="bg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56"/>
          <p:cNvCxnSpPr/>
          <p:nvPr/>
        </p:nvCxnSpPr>
        <p:spPr>
          <a:xfrm flipV="1">
            <a:off x="7769878" y="3173918"/>
            <a:ext cx="0" cy="403638"/>
          </a:xfrm>
          <a:prstGeom prst="line">
            <a:avLst/>
          </a:prstGeom>
          <a:ln w="38100">
            <a:solidFill>
              <a:schemeClr val="bg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56"/>
          <p:cNvCxnSpPr/>
          <p:nvPr/>
        </p:nvCxnSpPr>
        <p:spPr>
          <a:xfrm rot="5400000">
            <a:off x="5919281" y="4875955"/>
            <a:ext cx="500066" cy="9524"/>
          </a:xfrm>
          <a:prstGeom prst="line">
            <a:avLst/>
          </a:prstGeom>
          <a:ln w="38100">
            <a:solidFill>
              <a:schemeClr val="bg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56"/>
          <p:cNvCxnSpPr/>
          <p:nvPr/>
        </p:nvCxnSpPr>
        <p:spPr>
          <a:xfrm rot="5400000">
            <a:off x="2843849" y="4900339"/>
            <a:ext cx="500066" cy="9524"/>
          </a:xfrm>
          <a:prstGeom prst="line">
            <a:avLst/>
          </a:prstGeom>
          <a:ln w="38100">
            <a:solidFill>
              <a:schemeClr val="bg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042416"/>
            <a:ext cx="9144000" cy="5815584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2250" y="0"/>
            <a:ext cx="6742638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коллективных творческих дел в летнем лагере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2024" y="1115568"/>
            <a:ext cx="8769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течение дня можно провести несколько КТД, но с чередованием разных видов творческой деятельности детей. Обязательным условием является темп проведения. Время от начала до конца КТД обычно примерно 40-45 минут. По видам КТД делятся на: художественные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(театральные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музыкальные), познавательные, оформительские, экологические и т.д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dirty="0" smtClean="0"/>
              <a:t> </a:t>
            </a:r>
            <a:endParaRPr lang="ru-RU" sz="1600" dirty="0" smtClean="0"/>
          </a:p>
        </p:txBody>
      </p:sp>
      <p:sp>
        <p:nvSpPr>
          <p:cNvPr id="18" name="Прямоугольник 17"/>
          <p:cNvSpPr/>
          <p:nvPr/>
        </p:nvSpPr>
        <p:spPr>
          <a:xfrm>
            <a:off x="8618561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rot="5400000">
            <a:off x="3808476" y="3415284"/>
            <a:ext cx="1591056" cy="9144"/>
          </a:xfrm>
          <a:prstGeom prst="line">
            <a:avLst/>
          </a:prstGeom>
          <a:ln w="76200">
            <a:solidFill>
              <a:srgbClr val="1C5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161674" y="2505456"/>
            <a:ext cx="697862" cy="696080"/>
          </a:xfrm>
          <a:prstGeom prst="ellipse">
            <a:avLst/>
          </a:prstGeom>
          <a:solidFill>
            <a:srgbClr val="1B4E9D"/>
          </a:solidFill>
          <a:ln>
            <a:solidFill>
              <a:srgbClr val="1C5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67770" y="3581400"/>
            <a:ext cx="697862" cy="696080"/>
          </a:xfrm>
          <a:prstGeom prst="ellipse">
            <a:avLst/>
          </a:prstGeom>
          <a:solidFill>
            <a:srgbClr val="1B4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3328416" y="5419344"/>
            <a:ext cx="2520696" cy="21336"/>
          </a:xfrm>
          <a:prstGeom prst="line">
            <a:avLst/>
          </a:prstGeom>
          <a:ln w="76200">
            <a:solidFill>
              <a:srgbClr val="1C5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97"/>
          <p:cNvSpPr txBox="1"/>
          <p:nvPr/>
        </p:nvSpPr>
        <p:spPr>
          <a:xfrm>
            <a:off x="150215" y="2526283"/>
            <a:ext cx="799195" cy="627107"/>
          </a:xfrm>
          <a:prstGeom prst="rect">
            <a:avLst/>
          </a:prstGeom>
          <a:noFill/>
        </p:spPr>
        <p:txBody>
          <a:bodyPr wrap="square" lIns="194322" tIns="97161" rIns="194322" bIns="97161" rtlCol="0">
            <a:spAutoFit/>
          </a:bodyPr>
          <a:lstStyle/>
          <a:p>
            <a:r>
              <a:rPr lang="ru-RU" altLang="zh-CN" sz="28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" name="TextBox 33"/>
          <p:cNvSpPr txBox="1"/>
          <p:nvPr/>
        </p:nvSpPr>
        <p:spPr>
          <a:xfrm>
            <a:off x="3124718" y="2219498"/>
            <a:ext cx="3138922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Примерная структура КТД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33"/>
          <p:cNvSpPr txBox="1"/>
          <p:nvPr/>
        </p:nvSpPr>
        <p:spPr>
          <a:xfrm>
            <a:off x="877824" y="2573066"/>
            <a:ext cx="3593592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Настрой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группы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Песни, игры, комплекс упражнений, помогающих творчески раскрыться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33"/>
          <p:cNvSpPr txBox="1"/>
          <p:nvPr/>
        </p:nvSpPr>
        <p:spPr>
          <a:xfrm>
            <a:off x="932688" y="3313730"/>
            <a:ext cx="3447288" cy="15081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1400" b="1" i="1" dirty="0" smtClean="0"/>
              <a:t>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Разбивка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Выделяют случайную разбивку и по симпатиям. Случайная разбивка: по голосам животных, по цвету одежды, по росту, по дням рождения и т.д. Разбивка по симпатиям: по желанию выбирается несколько человек, которые по цепочке должны набрать себе команду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33"/>
          <p:cNvSpPr txBox="1"/>
          <p:nvPr/>
        </p:nvSpPr>
        <p:spPr>
          <a:xfrm>
            <a:off x="996696" y="4904786"/>
            <a:ext cx="3425952" cy="12618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Раздача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Общая идея дела одна, а задания разные, например, всем участникам предлагается исполнить популярную песню, но в стиле романса, оперы, тяжелого рока, варьете и т.д.</a:t>
            </a:r>
          </a:p>
          <a:p>
            <a:pPr algn="ctr">
              <a:spcBef>
                <a:spcPct val="0"/>
              </a:spcBef>
            </a:pPr>
            <a:endParaRPr lang="en-US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3"/>
          <p:cNvSpPr txBox="1"/>
          <p:nvPr/>
        </p:nvSpPr>
        <p:spPr>
          <a:xfrm>
            <a:off x="923544" y="6066074"/>
            <a:ext cx="3502152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выступления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Время от раздачи задания до начала проведения 15 – 20 минут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3"/>
          <p:cNvSpPr txBox="1"/>
          <p:nvPr/>
        </p:nvSpPr>
        <p:spPr>
          <a:xfrm>
            <a:off x="5444246" y="2600498"/>
            <a:ext cx="3471154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Жеребьевка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Для установления очередности выступления.</a:t>
            </a:r>
          </a:p>
          <a:p>
            <a:pPr algn="ctr">
              <a:spcBef>
                <a:spcPct val="0"/>
              </a:spcBef>
            </a:pPr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3"/>
          <p:cNvSpPr txBox="1"/>
          <p:nvPr/>
        </p:nvSpPr>
        <p:spPr>
          <a:xfrm>
            <a:off x="5266944" y="3258866"/>
            <a:ext cx="3877056" cy="18774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Выступления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групп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Перед началом всего дела разыгрывается игровая идея, которая продолжается перед каждым выступлением в форме творческого представления ведущих. Особое внимание обратить на поддержку выступающих аплодисментами, добрую атмосферу.</a:t>
            </a:r>
          </a:p>
          <a:p>
            <a:pPr algn="ctr">
              <a:spcBef>
                <a:spcPct val="0"/>
              </a:spcBef>
            </a:pP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3"/>
          <p:cNvSpPr txBox="1"/>
          <p:nvPr/>
        </p:nvSpPr>
        <p:spPr>
          <a:xfrm>
            <a:off x="5349240" y="4840778"/>
            <a:ext cx="366674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Подведение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итогов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Награждение проводится по номинациям (звонкий соловей, танцующие звезды и т.д.) в виде вручения грамот, памятных призов, медалей.</a:t>
            </a:r>
          </a:p>
          <a:p>
            <a:pPr algn="ctr">
              <a:spcBef>
                <a:spcPct val="0"/>
              </a:spcBef>
            </a:pP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3"/>
          <p:cNvSpPr txBox="1"/>
          <p:nvPr/>
        </p:nvSpPr>
        <p:spPr>
          <a:xfrm>
            <a:off x="5636270" y="6020354"/>
            <a:ext cx="3138922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дела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Может быть групповым или индивидуальным, когда каждый из участников высказывает свое мнение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155578" y="4803648"/>
            <a:ext cx="697862" cy="696080"/>
          </a:xfrm>
          <a:prstGeom prst="ellipse">
            <a:avLst/>
          </a:prstGeom>
          <a:solidFill>
            <a:srgbClr val="1B4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64722" y="5882640"/>
            <a:ext cx="697862" cy="696080"/>
          </a:xfrm>
          <a:prstGeom prst="ellipse">
            <a:avLst/>
          </a:prstGeom>
          <a:solidFill>
            <a:srgbClr val="1B4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654426" y="2526792"/>
            <a:ext cx="697862" cy="696080"/>
          </a:xfrm>
          <a:prstGeom prst="ellipse">
            <a:avLst/>
          </a:prstGeom>
          <a:solidFill>
            <a:srgbClr val="1B4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687954" y="3529584"/>
            <a:ext cx="697862" cy="696080"/>
          </a:xfrm>
          <a:prstGeom prst="ellipse">
            <a:avLst/>
          </a:prstGeom>
          <a:solidFill>
            <a:srgbClr val="1B4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678810" y="4764024"/>
            <a:ext cx="697862" cy="696080"/>
          </a:xfrm>
          <a:prstGeom prst="ellipse">
            <a:avLst/>
          </a:prstGeom>
          <a:solidFill>
            <a:srgbClr val="1B4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703194" y="5894832"/>
            <a:ext cx="697862" cy="696080"/>
          </a:xfrm>
          <a:prstGeom prst="ellipse">
            <a:avLst/>
          </a:prstGeom>
          <a:solidFill>
            <a:srgbClr val="1B4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97"/>
          <p:cNvSpPr txBox="1"/>
          <p:nvPr/>
        </p:nvSpPr>
        <p:spPr>
          <a:xfrm>
            <a:off x="147167" y="3629659"/>
            <a:ext cx="799195" cy="627107"/>
          </a:xfrm>
          <a:prstGeom prst="rect">
            <a:avLst/>
          </a:prstGeom>
          <a:noFill/>
        </p:spPr>
        <p:txBody>
          <a:bodyPr wrap="square" lIns="194322" tIns="97161" rIns="194322" bIns="97161" rtlCol="0">
            <a:spAutoFit/>
          </a:bodyPr>
          <a:lstStyle/>
          <a:p>
            <a:r>
              <a:rPr lang="ru-RU" altLang="zh-CN" sz="28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6" name="TextBox 97"/>
          <p:cNvSpPr txBox="1"/>
          <p:nvPr/>
        </p:nvSpPr>
        <p:spPr>
          <a:xfrm>
            <a:off x="128879" y="4818379"/>
            <a:ext cx="799195" cy="627107"/>
          </a:xfrm>
          <a:prstGeom prst="rect">
            <a:avLst/>
          </a:prstGeom>
          <a:noFill/>
        </p:spPr>
        <p:txBody>
          <a:bodyPr wrap="square" lIns="194322" tIns="97161" rIns="194322" bIns="97161" rtlCol="0">
            <a:spAutoFit/>
          </a:bodyPr>
          <a:lstStyle/>
          <a:p>
            <a:r>
              <a:rPr lang="ru-RU" altLang="zh-CN" sz="28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7" name="TextBox 97"/>
          <p:cNvSpPr txBox="1"/>
          <p:nvPr/>
        </p:nvSpPr>
        <p:spPr>
          <a:xfrm>
            <a:off x="128879" y="5915659"/>
            <a:ext cx="799195" cy="627107"/>
          </a:xfrm>
          <a:prstGeom prst="rect">
            <a:avLst/>
          </a:prstGeom>
          <a:noFill/>
        </p:spPr>
        <p:txBody>
          <a:bodyPr wrap="square" lIns="194322" tIns="97161" rIns="194322" bIns="97161" rtlCol="0">
            <a:spAutoFit/>
          </a:bodyPr>
          <a:lstStyle/>
          <a:p>
            <a:r>
              <a:rPr lang="ru-RU" altLang="zh-CN" sz="28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8" name="TextBox 97"/>
          <p:cNvSpPr txBox="1"/>
          <p:nvPr/>
        </p:nvSpPr>
        <p:spPr>
          <a:xfrm>
            <a:off x="4609439" y="2559811"/>
            <a:ext cx="799195" cy="627107"/>
          </a:xfrm>
          <a:prstGeom prst="rect">
            <a:avLst/>
          </a:prstGeom>
          <a:noFill/>
        </p:spPr>
        <p:txBody>
          <a:bodyPr wrap="square" lIns="194322" tIns="97161" rIns="194322" bIns="97161" rtlCol="0">
            <a:spAutoFit/>
          </a:bodyPr>
          <a:lstStyle/>
          <a:p>
            <a:r>
              <a:rPr lang="ru-RU" altLang="zh-CN" sz="28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05</a:t>
            </a:r>
            <a:endParaRPr lang="zh-CN" altLang="en-US" sz="28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9" name="TextBox 97"/>
          <p:cNvSpPr txBox="1"/>
          <p:nvPr/>
        </p:nvSpPr>
        <p:spPr>
          <a:xfrm>
            <a:off x="4655159" y="3574795"/>
            <a:ext cx="799195" cy="627107"/>
          </a:xfrm>
          <a:prstGeom prst="rect">
            <a:avLst/>
          </a:prstGeom>
          <a:noFill/>
        </p:spPr>
        <p:txBody>
          <a:bodyPr wrap="square" lIns="194322" tIns="97161" rIns="194322" bIns="97161" rtlCol="0">
            <a:spAutoFit/>
          </a:bodyPr>
          <a:lstStyle/>
          <a:p>
            <a:r>
              <a:rPr lang="ru-RU" altLang="zh-CN" sz="28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06</a:t>
            </a:r>
            <a:endParaRPr lang="zh-CN" altLang="en-US" sz="28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0" name="TextBox 97"/>
          <p:cNvSpPr txBox="1"/>
          <p:nvPr/>
        </p:nvSpPr>
        <p:spPr>
          <a:xfrm>
            <a:off x="4646015" y="4800091"/>
            <a:ext cx="799195" cy="627107"/>
          </a:xfrm>
          <a:prstGeom prst="rect">
            <a:avLst/>
          </a:prstGeom>
          <a:noFill/>
        </p:spPr>
        <p:txBody>
          <a:bodyPr wrap="square" lIns="194322" tIns="97161" rIns="194322" bIns="97161" rtlCol="0">
            <a:spAutoFit/>
          </a:bodyPr>
          <a:lstStyle/>
          <a:p>
            <a:r>
              <a:rPr lang="ru-RU" altLang="zh-CN" sz="28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07</a:t>
            </a:r>
            <a:endParaRPr lang="zh-CN" altLang="en-US" sz="28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1" name="TextBox 97"/>
          <p:cNvSpPr txBox="1"/>
          <p:nvPr/>
        </p:nvSpPr>
        <p:spPr>
          <a:xfrm>
            <a:off x="4655159" y="5943091"/>
            <a:ext cx="799195" cy="627107"/>
          </a:xfrm>
          <a:prstGeom prst="rect">
            <a:avLst/>
          </a:prstGeom>
          <a:noFill/>
        </p:spPr>
        <p:txBody>
          <a:bodyPr wrap="square" lIns="194322" tIns="97161" rIns="194322" bIns="97161" rtlCol="0">
            <a:spAutoFit/>
          </a:bodyPr>
          <a:lstStyle/>
          <a:p>
            <a:r>
              <a:rPr lang="ru-RU" altLang="zh-CN" sz="28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08</a:t>
            </a:r>
            <a:endParaRPr lang="zh-CN" altLang="en-US" sz="28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"/>
            <a:ext cx="7717536" cy="77713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проведения КТД в летнем лагере</a:t>
            </a:r>
            <a:endParaRPr lang="ru-RU" dirty="0">
              <a:solidFill>
                <a:schemeClr val="bg1"/>
              </a:solidFill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58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1060704"/>
            <a:ext cx="9144000" cy="3547872"/>
          </a:xfrm>
          <a:prstGeom prst="rect">
            <a:avLst/>
          </a:prstGeom>
          <a:solidFill>
            <a:srgbClr val="1C5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F43594E-EA7A-4F97-BCA1-401A9417ED2B}"/>
              </a:ext>
            </a:extLst>
          </p:cNvPr>
          <p:cNvSpPr/>
          <p:nvPr/>
        </p:nvSpPr>
        <p:spPr>
          <a:xfrm>
            <a:off x="396006" y="1312714"/>
            <a:ext cx="2786106" cy="765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F43594E-EA7A-4F97-BCA1-401A9417ED2B}"/>
              </a:ext>
            </a:extLst>
          </p:cNvPr>
          <p:cNvSpPr/>
          <p:nvPr/>
        </p:nvSpPr>
        <p:spPr>
          <a:xfrm>
            <a:off x="3172968" y="1309666"/>
            <a:ext cx="2843784" cy="76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5F43594E-EA7A-4F97-BCA1-401A9417ED2B}"/>
              </a:ext>
            </a:extLst>
          </p:cNvPr>
          <p:cNvSpPr/>
          <p:nvPr/>
        </p:nvSpPr>
        <p:spPr>
          <a:xfrm>
            <a:off x="6016752" y="1309666"/>
            <a:ext cx="2795016" cy="765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C28F29BA-918B-4A41-8A1A-B69D91D4149D}"/>
              </a:ext>
            </a:extLst>
          </p:cNvPr>
          <p:cNvSpPr/>
          <p:nvPr/>
        </p:nvSpPr>
        <p:spPr>
          <a:xfrm>
            <a:off x="123392" y="2048256"/>
            <a:ext cx="3077008" cy="2064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C28F29BA-918B-4A41-8A1A-B69D91D4149D}"/>
              </a:ext>
            </a:extLst>
          </p:cNvPr>
          <p:cNvSpPr/>
          <p:nvPr/>
        </p:nvSpPr>
        <p:spPr>
          <a:xfrm>
            <a:off x="6016752" y="2066544"/>
            <a:ext cx="2953512" cy="21305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C28F29BA-918B-4A41-8A1A-B69D91D4149D}"/>
              </a:ext>
            </a:extLst>
          </p:cNvPr>
          <p:cNvSpPr/>
          <p:nvPr/>
        </p:nvSpPr>
        <p:spPr>
          <a:xfrm>
            <a:off x="3163824" y="2057400"/>
            <a:ext cx="2862072" cy="20848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70FF005F-61F2-49AE-8CB4-AF51E1A9F40C}"/>
              </a:ext>
            </a:extLst>
          </p:cNvPr>
          <p:cNvSpPr/>
          <p:nvPr/>
        </p:nvSpPr>
        <p:spPr>
          <a:xfrm>
            <a:off x="246888" y="4050793"/>
            <a:ext cx="2935224" cy="3291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70FF005F-61F2-49AE-8CB4-AF51E1A9F40C}"/>
              </a:ext>
            </a:extLst>
          </p:cNvPr>
          <p:cNvSpPr/>
          <p:nvPr/>
        </p:nvSpPr>
        <p:spPr>
          <a:xfrm>
            <a:off x="5967984" y="4069080"/>
            <a:ext cx="2892552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70FF005F-61F2-49AE-8CB4-AF51E1A9F40C}"/>
              </a:ext>
            </a:extLst>
          </p:cNvPr>
          <p:cNvSpPr/>
          <p:nvPr/>
        </p:nvSpPr>
        <p:spPr>
          <a:xfrm>
            <a:off x="3163824" y="4059937"/>
            <a:ext cx="2862072" cy="31699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33"/>
          <p:cNvSpPr txBox="1"/>
          <p:nvPr/>
        </p:nvSpPr>
        <p:spPr>
          <a:xfrm>
            <a:off x="676656" y="1393490"/>
            <a:ext cx="2203704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Для младшего возраста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(6 - 9 лет) 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33"/>
          <p:cNvSpPr txBox="1"/>
          <p:nvPr/>
        </p:nvSpPr>
        <p:spPr>
          <a:xfrm>
            <a:off x="3410712" y="1402634"/>
            <a:ext cx="22860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i="1" dirty="0" smtClean="0"/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Для среднего возраста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(10 – 13 лет) 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3"/>
          <p:cNvSpPr txBox="1"/>
          <p:nvPr/>
        </p:nvSpPr>
        <p:spPr>
          <a:xfrm>
            <a:off x="6291072" y="1375202"/>
            <a:ext cx="2340864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старшего возраста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(13 – 16 лет)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3"/>
          <p:cNvSpPr txBox="1"/>
          <p:nvPr/>
        </p:nvSpPr>
        <p:spPr>
          <a:xfrm>
            <a:off x="329184" y="2195114"/>
            <a:ext cx="2715768" cy="1938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14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Лимит времени – 20-30 минут, линейное или спортивно-конкурсное. Небольшие викторины, «Вечера загадок», конкурсы сказок и историй, театр экспромтом.</a:t>
            </a:r>
          </a:p>
          <a:p>
            <a:pPr>
              <a:spcBef>
                <a:spcPct val="0"/>
              </a:spcBef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3410712" y="2350562"/>
            <a:ext cx="2450592" cy="1446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Лимит 30-40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минут, вид любой.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Перемешать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спортивные и интеллектуальные конкурсы.</a:t>
            </a:r>
          </a:p>
          <a:p>
            <a:pPr>
              <a:spcBef>
                <a:spcPct val="0"/>
              </a:spcBef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08192" y="2121962"/>
            <a:ext cx="2724912" cy="2185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Лимит до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60 минут. И серьезные, и шутливые.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должно требовать повышенной самоотдачи (большое проявление творческих способностей, интеллекта, трудовых навыков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4754880"/>
            <a:ext cx="9144000" cy="2103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sp>
        <p:nvSpPr>
          <p:cNvPr id="36" name="TextBox 33"/>
          <p:cNvSpPr txBox="1"/>
          <p:nvPr/>
        </p:nvSpPr>
        <p:spPr>
          <a:xfrm>
            <a:off x="301752" y="5041946"/>
            <a:ext cx="8842248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1.Определение темы;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2.Определение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возраста участников: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 вожатый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определится с примерным содержанием;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3.Постановка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цели и задач (в воспитательном КТД – только задачи);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4.Выбор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структуры, места проведения (для конкурсного КТД – минимум 7 конкурсов);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5.Составление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содержания (подборка конкурсов, поиск сценариев, вопросов для викторины и т.д.);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6.Выбор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варианта награждения.</a:t>
            </a:r>
          </a:p>
          <a:p>
            <a:pPr>
              <a:spcBef>
                <a:spcPct val="0"/>
              </a:spcBef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3"/>
          <p:cNvSpPr txBox="1"/>
          <p:nvPr/>
        </p:nvSpPr>
        <p:spPr>
          <a:xfrm>
            <a:off x="1652016" y="4746290"/>
            <a:ext cx="569976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вожатому разработать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КТД: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"/>
            <a:ext cx="7306056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спортивных мероприятий в летнем лагере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61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pic>
        <p:nvPicPr>
          <p:cNvPr id="19" name="Рисунок 18" descr="C:\Users\Ольга\Desktop\ocr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8681" y="1106424"/>
            <a:ext cx="7662672" cy="550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平行四边形 3"/>
          <p:cNvSpPr/>
          <p:nvPr/>
        </p:nvSpPr>
        <p:spPr>
          <a:xfrm>
            <a:off x="0" y="1068653"/>
            <a:ext cx="9144000" cy="5789347"/>
          </a:xfrm>
          <a:prstGeom prst="rect">
            <a:avLst/>
          </a:prstGeom>
          <a:solidFill>
            <a:schemeClr val="accent1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1752" y="1484890"/>
            <a:ext cx="8695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сохранение и укрепление здоровья детей.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спортивно-оздоровительной деятельности: 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Вовлечение детей в различные формы физкультурно-оздоровительной работы; 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Выработка и укрепление гигиенических навыков; 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Расширение знаний об охране здоровья. </a:t>
            </a:r>
            <a:endParaRPr lang="ru-RU" sz="24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4251960"/>
            <a:ext cx="9144000" cy="2606040"/>
          </a:xfrm>
          <a:prstGeom prst="rect">
            <a:avLst/>
          </a:prstGeom>
          <a:solidFill>
            <a:srgbClr val="1C5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sp>
        <p:nvSpPr>
          <p:cNvPr id="28" name="TextBox 33"/>
          <p:cNvSpPr txBox="1"/>
          <p:nvPr/>
        </p:nvSpPr>
        <p:spPr>
          <a:xfrm>
            <a:off x="744230" y="4328714"/>
            <a:ext cx="737869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Спортивно-оздоровительные функции вожатого: 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33"/>
          <p:cNvSpPr txBox="1"/>
          <p:nvPr/>
        </p:nvSpPr>
        <p:spPr>
          <a:xfrm>
            <a:off x="896630" y="4746290"/>
            <a:ext cx="8091922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рганизация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участие всего отряда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спортивных мероприятиях: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утренняя зарядка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эстафеты и соревнования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подвижные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игры; спортивные игры; туристическая деятельность,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спортивные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праздники;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33"/>
          <p:cNvSpPr txBox="1"/>
          <p:nvPr/>
        </p:nvSpPr>
        <p:spPr>
          <a:xfrm>
            <a:off x="893582" y="5703362"/>
            <a:ext cx="737869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онтроль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посещением отрядом спортивных часов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3"/>
          <p:cNvSpPr txBox="1"/>
          <p:nvPr/>
        </p:nvSpPr>
        <p:spPr>
          <a:xfrm>
            <a:off x="857006" y="6242858"/>
            <a:ext cx="737869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беспечение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участия отряда в лагерных спортивных соревнованиях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Google Shape;968;p48"/>
          <p:cNvSpPr/>
          <p:nvPr/>
        </p:nvSpPr>
        <p:spPr>
          <a:xfrm>
            <a:off x="247034" y="4799642"/>
            <a:ext cx="571503" cy="571504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968;p48"/>
          <p:cNvSpPr/>
          <p:nvPr/>
        </p:nvSpPr>
        <p:spPr>
          <a:xfrm>
            <a:off x="237890" y="5503730"/>
            <a:ext cx="571503" cy="571504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968;p48"/>
          <p:cNvSpPr/>
          <p:nvPr/>
        </p:nvSpPr>
        <p:spPr>
          <a:xfrm>
            <a:off x="237890" y="6143810"/>
            <a:ext cx="571503" cy="571504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370" y="182881"/>
            <a:ext cx="8223966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проведение линеек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58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1527048"/>
            <a:ext cx="9144000" cy="4087368"/>
          </a:xfrm>
          <a:prstGeom prst="rect">
            <a:avLst/>
          </a:prstGeom>
          <a:solidFill>
            <a:srgbClr val="0D4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sp>
        <p:nvSpPr>
          <p:cNvPr id="19" name="TextBox 33"/>
          <p:cNvSpPr txBox="1"/>
          <p:nvPr/>
        </p:nvSpPr>
        <p:spPr>
          <a:xfrm>
            <a:off x="338328" y="1628186"/>
            <a:ext cx="850392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Линейка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это торжественный ритуал, посвященный какому- либо важному событию в жизни детского объединения, и площадь, на которой происходят самые важные события в жизни детского лагеря.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33"/>
          <p:cNvSpPr txBox="1"/>
          <p:nvPr/>
        </p:nvSpPr>
        <p:spPr>
          <a:xfrm>
            <a:off x="1085606" y="2603546"/>
            <a:ext cx="737869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Примерный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 проведения линеек 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33"/>
          <p:cNvSpPr txBox="1"/>
          <p:nvPr/>
        </p:nvSpPr>
        <p:spPr>
          <a:xfrm>
            <a:off x="363230" y="2978450"/>
            <a:ext cx="850645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1.Вступительная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или организационная часть (построение и выход отрядов на линейку, выход ведущих, выход и представление гостей, настраивающие песни, текстовка).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Торжественная часть (выход знаменного отряда, передача знамен, поднятие флагов, поздравления в честь открытия смены).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Творческая часть (массовые танцы, песни, сюрпризные моменты).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Торжественная часть (уход знаменного отряда).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Завершающая часть (напутственные слова, окончание линейки, уход лагеря с линейки).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33"/>
          <p:cNvSpPr txBox="1"/>
          <p:nvPr/>
        </p:nvSpPr>
        <p:spPr>
          <a:xfrm>
            <a:off x="1103894" y="5282738"/>
            <a:ext cx="737869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Продолжительность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линейки не должна превышать 15–20 минут.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33"/>
          <p:cNvSpPr txBox="1"/>
          <p:nvPr/>
        </p:nvSpPr>
        <p:spPr>
          <a:xfrm>
            <a:off x="1091702" y="5938058"/>
            <a:ext cx="737869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проведении линейки используется лагерно-отрядная атрибутика (вынос флага, сдача рапорта, специальный звуковой сигнал и т.д.).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1605</TotalTime>
  <Words>1497</Words>
  <Application>Microsoft Office PowerPoint</Application>
  <PresentationFormat>Экран (4:3)</PresentationFormat>
  <Paragraphs>162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</cp:lastModifiedBy>
  <cp:revision>232</cp:revision>
  <dcterms:created xsi:type="dcterms:W3CDTF">2019-11-13T12:28:12Z</dcterms:created>
  <dcterms:modified xsi:type="dcterms:W3CDTF">2024-03-23T19:54:08Z</dcterms:modified>
</cp:coreProperties>
</file>