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66" r:id="rId4"/>
    <p:sldId id="278" r:id="rId5"/>
    <p:sldId id="263" r:id="rId6"/>
    <p:sldId id="274" r:id="rId7"/>
    <p:sldId id="267" r:id="rId8"/>
    <p:sldId id="272" r:id="rId9"/>
    <p:sldId id="276" r:id="rId10"/>
    <p:sldId id="269" r:id="rId11"/>
    <p:sldId id="271" r:id="rId12"/>
    <p:sldId id="260" r:id="rId13"/>
  </p:sldIdLst>
  <p:sldSz cx="12192000" cy="6858000"/>
  <p:notesSz cx="6858000" cy="9144000"/>
  <p:embeddedFontLst>
    <p:embeddedFont>
      <p:font typeface="Roboto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Montserrat" charset="-52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AEFD1-67F7-A36C-674F-436A7C14D47E}" v="4" dt="2020-10-22T15:22:13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0" autoAdjust="0"/>
    <p:restoredTop sz="94620" autoAdjust="0"/>
  </p:normalViewPr>
  <p:slideViewPr>
    <p:cSldViewPr snapToGrid="0">
      <p:cViewPr varScale="1">
        <p:scale>
          <a:sx n="83" d="100"/>
          <a:sy n="83" d="100"/>
        </p:scale>
        <p:origin x="-566" y="-77"/>
      </p:cViewPr>
      <p:guideLst>
        <p:guide orient="horz" pos="2160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изайнер Евгения" userId="S::dizainer@mokvt.ru::f628393f-dd89-4d8c-a79b-8073d887b67e" providerId="AD" clId="Web-{5BBAEFD1-67F7-A36C-674F-436A7C14D47E}"/>
    <pc:docChg chg="addSld delSld">
      <pc:chgData name="Дизайнер Евгения" userId="S::dizainer@mokvt.ru::f628393f-dd89-4d8c-a79b-8073d887b67e" providerId="AD" clId="Web-{5BBAEFD1-67F7-A36C-674F-436A7C14D47E}" dt="2020-10-22T15:22:13.162" v="3"/>
      <pc:docMkLst>
        <pc:docMk/>
      </pc:docMkLst>
      <pc:sldChg chg="new del">
        <pc:chgData name="Дизайнер Евгения" userId="S::dizainer@mokvt.ru::f628393f-dd89-4d8c-a79b-8073d887b67e" providerId="AD" clId="Web-{5BBAEFD1-67F7-A36C-674F-436A7C14D47E}" dt="2020-10-22T15:22:06.912" v="1"/>
        <pc:sldMkLst>
          <pc:docMk/>
          <pc:sldMk cId="2701652099" sldId="262"/>
        </pc:sldMkLst>
      </pc:sldChg>
      <pc:sldChg chg="new del">
        <pc:chgData name="Дизайнер Евгения" userId="S::dizainer@mokvt.ru::f628393f-dd89-4d8c-a79b-8073d887b67e" providerId="AD" clId="Web-{5BBAEFD1-67F7-A36C-674F-436A7C14D47E}" dt="2020-10-22T15:22:13.162" v="3"/>
        <pc:sldMkLst>
          <pc:docMk/>
          <pc:sldMk cId="3947815587" sldId="26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333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333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333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333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333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333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xls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xls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Лист1!$H$111</c:f>
              <c:strCache>
                <c:ptCount val="1"/>
                <c:pt idx="0">
                  <c:v>Рентабельность активов, %</c:v>
                </c:pt>
              </c:strCache>
            </c:strRef>
          </c:tx>
          <c:spPr>
            <a:solidFill>
              <a:schemeClr val="tx1"/>
            </a:solidFill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Лист1!$I$110:$K$110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</c:strCache>
            </c:strRef>
          </c:cat>
          <c:val>
            <c:numRef>
              <c:f>Лист1!$I$111:$K$111</c:f>
              <c:numCache>
                <c:formatCode>General</c:formatCode>
                <c:ptCount val="3"/>
                <c:pt idx="0">
                  <c:v>9.93</c:v>
                </c:pt>
                <c:pt idx="1">
                  <c:v>17.79</c:v>
                </c:pt>
                <c:pt idx="2">
                  <c:v>7.24</c:v>
                </c:pt>
              </c:numCache>
            </c:numRef>
          </c:val>
        </c:ser>
        <c:ser>
          <c:idx val="1"/>
          <c:order val="1"/>
          <c:tx>
            <c:strRef>
              <c:f>Лист1!$H$112</c:f>
              <c:strCache>
                <c:ptCount val="1"/>
                <c:pt idx="0">
                  <c:v>Рентабельность оборотных средств, %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3.33333333333333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6111111111111191E-2"/>
                  <c:y val="-4.6296296296296441E-3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Лист1!$I$110:$K$110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</c:strCache>
            </c:strRef>
          </c:cat>
          <c:val>
            <c:numRef>
              <c:f>Лист1!$I$112:$K$112</c:f>
              <c:numCache>
                <c:formatCode>General</c:formatCode>
                <c:ptCount val="3"/>
                <c:pt idx="0">
                  <c:v>10.32</c:v>
                </c:pt>
                <c:pt idx="1">
                  <c:v>18.760000000000002</c:v>
                </c:pt>
                <c:pt idx="2">
                  <c:v>20.38</c:v>
                </c:pt>
              </c:numCache>
            </c:numRef>
          </c:val>
        </c:ser>
        <c:ser>
          <c:idx val="2"/>
          <c:order val="2"/>
          <c:tx>
            <c:strRef>
              <c:f>Лист1!$H$113</c:f>
              <c:strCache>
                <c:ptCount val="1"/>
                <c:pt idx="0">
                  <c:v>Рентабельность продаж, %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Лист1!$I$110:$K$110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</c:strCache>
            </c:strRef>
          </c:cat>
          <c:val>
            <c:numRef>
              <c:f>Лист1!$I$113:$K$113</c:f>
              <c:numCache>
                <c:formatCode>General</c:formatCode>
                <c:ptCount val="3"/>
                <c:pt idx="0">
                  <c:v>4.0599999999999996</c:v>
                </c:pt>
                <c:pt idx="1">
                  <c:v>5.8199999999999985</c:v>
                </c:pt>
                <c:pt idx="2">
                  <c:v>4.58</c:v>
                </c:pt>
              </c:numCache>
            </c:numRef>
          </c:val>
        </c:ser>
        <c:dLbls>
          <c:showVal val="1"/>
        </c:dLbls>
        <c:shape val="box"/>
        <c:axId val="65845120"/>
        <c:axId val="88564864"/>
        <c:axId val="0"/>
      </c:bar3DChart>
      <c:catAx>
        <c:axId val="65845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564864"/>
        <c:crosses val="autoZero"/>
        <c:auto val="1"/>
        <c:lblAlgn val="ctr"/>
        <c:lblOffset val="100"/>
      </c:catAx>
      <c:valAx>
        <c:axId val="885648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8451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Лист1!$H$157</c:f>
              <c:strCache>
                <c:ptCount val="1"/>
                <c:pt idx="0">
                  <c:v>Период общей оборачиваемости, дни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Лист1!$I$156:$K$156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</c:strCache>
            </c:strRef>
          </c:cat>
          <c:val>
            <c:numRef>
              <c:f>Лист1!$I$157:$K$157</c:f>
              <c:numCache>
                <c:formatCode>General</c:formatCode>
                <c:ptCount val="3"/>
                <c:pt idx="0">
                  <c:v>77.569999999999993</c:v>
                </c:pt>
                <c:pt idx="1">
                  <c:v>72.739999999999995</c:v>
                </c:pt>
                <c:pt idx="2">
                  <c:v>162.47999999999999</c:v>
                </c:pt>
              </c:numCache>
            </c:numRef>
          </c:val>
        </c:ser>
        <c:ser>
          <c:idx val="1"/>
          <c:order val="1"/>
          <c:tx>
            <c:strRef>
              <c:f>Лист1!$H$158</c:f>
              <c:strCache>
                <c:ptCount val="1"/>
                <c:pt idx="0">
                  <c:v>Период оборачиваемости оборотных средств, дни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6666666666666701E-2"/>
                  <c:y val="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1.6666666666666725E-2"/>
                  <c:y val="3.2407407407407503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Лист1!$I$156:$K$156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</c:strCache>
            </c:strRef>
          </c:cat>
          <c:val>
            <c:numRef>
              <c:f>Лист1!$I$158:$K$158</c:f>
              <c:numCache>
                <c:formatCode>General</c:formatCode>
                <c:ptCount val="3"/>
                <c:pt idx="0">
                  <c:v>74.64</c:v>
                </c:pt>
                <c:pt idx="1">
                  <c:v>68.98</c:v>
                </c:pt>
                <c:pt idx="2">
                  <c:v>57.730000000000011</c:v>
                </c:pt>
              </c:numCache>
            </c:numRef>
          </c:val>
        </c:ser>
        <c:dLbls>
          <c:showVal val="1"/>
        </c:dLbls>
        <c:shape val="box"/>
        <c:axId val="148542592"/>
        <c:axId val="149009152"/>
        <c:axId val="0"/>
      </c:bar3DChart>
      <c:catAx>
        <c:axId val="148542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009152"/>
        <c:crosses val="autoZero"/>
        <c:auto val="1"/>
        <c:lblAlgn val="ctr"/>
        <c:lblOffset val="100"/>
      </c:catAx>
      <c:valAx>
        <c:axId val="14900915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85425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Лист1!$I$84</c:f>
              <c:strCache>
                <c:ptCount val="1"/>
                <c:pt idx="0">
                  <c:v>2023г.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Лист1!$H$85:$H$86</c:f>
              <c:strCache>
                <c:ptCount val="2"/>
                <c:pt idx="0">
                  <c:v>Собственные средства, %</c:v>
                </c:pt>
                <c:pt idx="1">
                  <c:v>Заемные средства,%</c:v>
                </c:pt>
              </c:strCache>
            </c:strRef>
          </c:cat>
          <c:val>
            <c:numRef>
              <c:f>Лист1!$I$85:$I$86</c:f>
              <c:numCache>
                <c:formatCode>General</c:formatCode>
                <c:ptCount val="2"/>
                <c:pt idx="0">
                  <c:v>10.040000000000001</c:v>
                </c:pt>
                <c:pt idx="1">
                  <c:v>89.960000000000022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Лист1!$H$41</c:f>
              <c:strCache>
                <c:ptCount val="1"/>
                <c:pt idx="0">
                  <c:v>2021 год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Лист1!$G$42:$G$43</c:f>
              <c:strCache>
                <c:ptCount val="2"/>
                <c:pt idx="0">
                  <c:v>Коэффициент финансовой независимости</c:v>
                </c:pt>
                <c:pt idx="1">
                  <c:v>Коэффициент автономии</c:v>
                </c:pt>
              </c:strCache>
            </c:strRef>
          </c:cat>
          <c:val>
            <c:numRef>
              <c:f>Лист1!$H$42:$H$43</c:f>
              <c:numCache>
                <c:formatCode>General</c:formatCode>
                <c:ptCount val="2"/>
                <c:pt idx="0">
                  <c:v>0.73240000000000005</c:v>
                </c:pt>
                <c:pt idx="1">
                  <c:v>0.26750000000000002</c:v>
                </c:pt>
              </c:numCache>
            </c:numRef>
          </c:val>
        </c:ser>
        <c:ser>
          <c:idx val="1"/>
          <c:order val="1"/>
          <c:tx>
            <c:strRef>
              <c:f>Лист1!$I$41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Лист1!$G$42:$G$43</c:f>
              <c:strCache>
                <c:ptCount val="2"/>
                <c:pt idx="0">
                  <c:v>Коэффициент финансовой независимости</c:v>
                </c:pt>
                <c:pt idx="1">
                  <c:v>Коэффициент автономии</c:v>
                </c:pt>
              </c:strCache>
            </c:strRef>
          </c:cat>
          <c:val>
            <c:numRef>
              <c:f>Лист1!$I$42:$I$43</c:f>
              <c:numCache>
                <c:formatCode>General</c:formatCode>
                <c:ptCount val="2"/>
                <c:pt idx="0">
                  <c:v>0.84830000000000005</c:v>
                </c:pt>
                <c:pt idx="1">
                  <c:v>0.15160000000000001</c:v>
                </c:pt>
              </c:numCache>
            </c:numRef>
          </c:val>
        </c:ser>
        <c:ser>
          <c:idx val="2"/>
          <c:order val="2"/>
          <c:tx>
            <c:strRef>
              <c:f>Лист1!$J$41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0562692821292073E-2"/>
                  <c:y val="4.6296296296296294E-3"/>
                </c:manualLayout>
              </c:layout>
              <c:showVal val="1"/>
            </c:dLbl>
            <c:dLbl>
              <c:idx val="1"/>
              <c:layout>
                <c:manualLayout>
                  <c:x val="3.0555555555555454E-2"/>
                  <c:y val="1.3888888888888935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Лист1!$G$42:$G$43</c:f>
              <c:strCache>
                <c:ptCount val="2"/>
                <c:pt idx="0">
                  <c:v>Коэффициент финансовой независимости</c:v>
                </c:pt>
                <c:pt idx="1">
                  <c:v>Коэффициент автономии</c:v>
                </c:pt>
              </c:strCache>
            </c:strRef>
          </c:cat>
          <c:val>
            <c:numRef>
              <c:f>Лист1!$J$42:$J$43</c:f>
              <c:numCache>
                <c:formatCode>General</c:formatCode>
                <c:ptCount val="2"/>
                <c:pt idx="0">
                  <c:v>0.89949999999999997</c:v>
                </c:pt>
                <c:pt idx="1">
                  <c:v>0.1004</c:v>
                </c:pt>
              </c:numCache>
            </c:numRef>
          </c:val>
        </c:ser>
        <c:dLbls>
          <c:showVal val="1"/>
        </c:dLbls>
        <c:shape val="cylinder"/>
        <c:axId val="151071360"/>
        <c:axId val="151721472"/>
        <c:axId val="0"/>
      </c:bar3DChart>
      <c:catAx>
        <c:axId val="151071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721472"/>
        <c:crosses val="autoZero"/>
        <c:auto val="1"/>
        <c:lblAlgn val="ctr"/>
        <c:lblOffset val="100"/>
      </c:catAx>
      <c:valAx>
        <c:axId val="1517214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510713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Лист1!$G$11</c:f>
              <c:strCache>
                <c:ptCount val="1"/>
                <c:pt idx="0">
                  <c:v>Коэффициент абсолютной ликвидности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Лист1!$H$10:$J$10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</c:strCache>
            </c:strRef>
          </c:cat>
          <c:val>
            <c:numRef>
              <c:f>Лист1!$H$11:$J$11</c:f>
              <c:numCache>
                <c:formatCode>General</c:formatCode>
                <c:ptCount val="3"/>
                <c:pt idx="0">
                  <c:v>0.87070000000000125</c:v>
                </c:pt>
                <c:pt idx="1">
                  <c:v>0.54459999999999997</c:v>
                </c:pt>
                <c:pt idx="2">
                  <c:v>0.15310000000000001</c:v>
                </c:pt>
              </c:numCache>
            </c:numRef>
          </c:val>
        </c:ser>
        <c:ser>
          <c:idx val="1"/>
          <c:order val="1"/>
          <c:tx>
            <c:strRef>
              <c:f>Лист1!$G$12</c:f>
              <c:strCache>
                <c:ptCount val="1"/>
                <c:pt idx="0">
                  <c:v>Коэффициент текущей ликвидности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Лист1!$H$10:$J$10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</c:strCache>
            </c:strRef>
          </c:cat>
          <c:val>
            <c:numRef>
              <c:f>Лист1!$H$12:$J$12</c:f>
              <c:numCache>
                <c:formatCode>General</c:formatCode>
                <c:ptCount val="3"/>
                <c:pt idx="0">
                  <c:v>1.6201000000000001</c:v>
                </c:pt>
                <c:pt idx="1">
                  <c:v>1.0354999999999976</c:v>
                </c:pt>
                <c:pt idx="2">
                  <c:v>0.52139999999999997</c:v>
                </c:pt>
              </c:numCache>
            </c:numRef>
          </c:val>
        </c:ser>
        <c:ser>
          <c:idx val="2"/>
          <c:order val="2"/>
          <c:tx>
            <c:strRef>
              <c:f>Лист1!$G$13</c:f>
              <c:strCache>
                <c:ptCount val="1"/>
                <c:pt idx="0">
                  <c:v>Коэффициент покрытия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Лист1!$H$10:$J$10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</c:strCache>
            </c:strRef>
          </c:cat>
          <c:val>
            <c:numRef>
              <c:f>Лист1!$H$13:$J$13</c:f>
              <c:numCache>
                <c:formatCode>General</c:formatCode>
                <c:ptCount val="3"/>
                <c:pt idx="0">
                  <c:v>1.7472999999999976</c:v>
                </c:pt>
                <c:pt idx="1">
                  <c:v>1.1322000000000001</c:v>
                </c:pt>
                <c:pt idx="2">
                  <c:v>0.58249999999999957</c:v>
                </c:pt>
              </c:numCache>
            </c:numRef>
          </c:val>
        </c:ser>
        <c:dLbls>
          <c:showVal val="1"/>
        </c:dLbls>
        <c:shape val="box"/>
        <c:axId val="180777344"/>
        <c:axId val="180969472"/>
        <c:axId val="0"/>
      </c:bar3DChart>
      <c:catAx>
        <c:axId val="180777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969472"/>
        <c:crosses val="autoZero"/>
        <c:auto val="1"/>
        <c:lblAlgn val="ctr"/>
        <c:lblOffset val="100"/>
      </c:catAx>
      <c:valAx>
        <c:axId val="1809694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7773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Лист1!$G$55</c:f>
              <c:strCache>
                <c:ptCount val="1"/>
                <c:pt idx="0">
                  <c:v>Коэффициент платежеспособности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Лист1!$H$54:$J$54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</c:strCache>
            </c:strRef>
          </c:cat>
          <c:val>
            <c:numRef>
              <c:f>Лист1!$H$55:$J$55</c:f>
              <c:numCache>
                <c:formatCode>General</c:formatCode>
                <c:ptCount val="3"/>
                <c:pt idx="0">
                  <c:v>2.7370999999999999</c:v>
                </c:pt>
                <c:pt idx="1">
                  <c:v>5.5956999999999999</c:v>
                </c:pt>
                <c:pt idx="2">
                  <c:v>8.9596000000000178</c:v>
                </c:pt>
              </c:numCache>
            </c:numRef>
          </c:val>
        </c:ser>
        <c:dLbls>
          <c:showVal val="1"/>
        </c:dLbls>
        <c:shape val="cylinder"/>
        <c:axId val="108241664"/>
        <c:axId val="108243584"/>
        <c:axId val="0"/>
      </c:bar3DChart>
      <c:catAx>
        <c:axId val="108241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43584"/>
        <c:crosses val="autoZero"/>
        <c:auto val="1"/>
        <c:lblAlgn val="ctr"/>
        <c:lblOffset val="100"/>
      </c:catAx>
      <c:valAx>
        <c:axId val="108243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416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Лист1!$H$63</c:f>
              <c:strCache>
                <c:ptCount val="1"/>
                <c:pt idx="0">
                  <c:v>До мероприятий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Лист1!$G$64:$G$65</c:f>
              <c:strCache>
                <c:ptCount val="2"/>
                <c:pt idx="0">
                  <c:v>Валовая прибыль (убыток), тыс. руб.</c:v>
                </c:pt>
                <c:pt idx="1">
                  <c:v>Прибыль (убыток) от продаж, тыс. руб.</c:v>
                </c:pt>
              </c:strCache>
            </c:strRef>
          </c:cat>
          <c:val>
            <c:numRef>
              <c:f>Лист1!$H$64:$H$65</c:f>
              <c:numCache>
                <c:formatCode>_(#0_);_(\(#0\);_("-"??_);_(@_)</c:formatCode>
                <c:ptCount val="2"/>
                <c:pt idx="0">
                  <c:v>13782469</c:v>
                </c:pt>
                <c:pt idx="1">
                  <c:v>3345189</c:v>
                </c:pt>
              </c:numCache>
            </c:numRef>
          </c:val>
        </c:ser>
        <c:ser>
          <c:idx val="1"/>
          <c:order val="1"/>
          <c:tx>
            <c:strRef>
              <c:f>Лист1!$I$63</c:f>
              <c:strCache>
                <c:ptCount val="1"/>
                <c:pt idx="0">
                  <c:v>После мероприятий</c:v>
                </c:pt>
              </c:strCache>
            </c:strRef>
          </c:tx>
          <c:spPr>
            <a:solidFill>
              <a:schemeClr val="tx1"/>
            </a:solidFill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3.6893703467461438E-2"/>
                  <c:y val="-1.3888958768332888E-2"/>
                </c:manualLayout>
              </c:layout>
              <c:showVal val="1"/>
            </c:dLbl>
            <c:dLbl>
              <c:idx val="1"/>
              <c:layout>
                <c:manualLayout>
                  <c:x val="2.6291208153099346E-2"/>
                  <c:y val="-2.8473078245411041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Лист1!$G$64:$G$65</c:f>
              <c:strCache>
                <c:ptCount val="2"/>
                <c:pt idx="0">
                  <c:v>Валовая прибыль (убыток), тыс. руб.</c:v>
                </c:pt>
                <c:pt idx="1">
                  <c:v>Прибыль (убыток) от продаж, тыс. руб.</c:v>
                </c:pt>
              </c:strCache>
            </c:strRef>
          </c:cat>
          <c:val>
            <c:numRef>
              <c:f>Лист1!$I$64:$I$65</c:f>
              <c:numCache>
                <c:formatCode>General</c:formatCode>
                <c:ptCount val="2"/>
                <c:pt idx="0">
                  <c:v>14079469</c:v>
                </c:pt>
                <c:pt idx="1">
                  <c:v>3562189</c:v>
                </c:pt>
              </c:numCache>
            </c:numRef>
          </c:val>
        </c:ser>
        <c:dLbls>
          <c:showVal val="1"/>
        </c:dLbls>
        <c:shape val="box"/>
        <c:axId val="109015040"/>
        <c:axId val="109018496"/>
        <c:axId val="0"/>
      </c:bar3DChart>
      <c:catAx>
        <c:axId val="109015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018496"/>
        <c:crosses val="autoZero"/>
        <c:auto val="1"/>
        <c:lblAlgn val="ctr"/>
        <c:lblOffset val="100"/>
      </c:catAx>
      <c:valAx>
        <c:axId val="109018496"/>
        <c:scaling>
          <c:orientation val="minMax"/>
        </c:scaling>
        <c:delete val="1"/>
        <c:axPos val="l"/>
        <c:majorGridlines/>
        <c:numFmt formatCode="_(#0_);_(\(#0\);_(&quot;-&quot;??_);_(@_)" sourceLinked="1"/>
        <c:tickLblPos val="nextTo"/>
        <c:crossAx val="1090150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Лист1!$L$42</c:f>
              <c:strCache>
                <c:ptCount val="1"/>
                <c:pt idx="0">
                  <c:v>До мероприятий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bg2">
                    <a:lumMod val="5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Лист1!$K$43:$K$44</c:f>
              <c:strCache>
                <c:ptCount val="2"/>
                <c:pt idx="0">
                  <c:v>Рентабельность продаж, %</c:v>
                </c:pt>
                <c:pt idx="1">
                  <c:v>Валовая рентабельность, %</c:v>
                </c:pt>
              </c:strCache>
            </c:strRef>
          </c:cat>
          <c:val>
            <c:numRef>
              <c:f>Лист1!$L$43:$L$44</c:f>
              <c:numCache>
                <c:formatCode>General</c:formatCode>
                <c:ptCount val="2"/>
                <c:pt idx="0">
                  <c:v>4.58</c:v>
                </c:pt>
                <c:pt idx="1">
                  <c:v>18.87</c:v>
                </c:pt>
              </c:numCache>
            </c:numRef>
          </c:val>
        </c:ser>
        <c:ser>
          <c:idx val="1"/>
          <c:order val="1"/>
          <c:tx>
            <c:strRef>
              <c:f>Лист1!$M$42</c:f>
              <c:strCache>
                <c:ptCount val="1"/>
                <c:pt idx="0">
                  <c:v>После мероприятий</c:v>
                </c:pt>
              </c:strCache>
            </c:strRef>
          </c:tx>
          <c:spPr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Лист1!$K$43:$K$44</c:f>
              <c:strCache>
                <c:ptCount val="2"/>
                <c:pt idx="0">
                  <c:v>Рентабельность продаж, %</c:v>
                </c:pt>
                <c:pt idx="1">
                  <c:v>Валовая рентабельность, %</c:v>
                </c:pt>
              </c:strCache>
            </c:strRef>
          </c:cat>
          <c:val>
            <c:numRef>
              <c:f>Лист1!$M$43:$M$44</c:f>
              <c:numCache>
                <c:formatCode>General</c:formatCode>
                <c:ptCount val="2"/>
                <c:pt idx="0">
                  <c:v>4.87</c:v>
                </c:pt>
                <c:pt idx="1">
                  <c:v>19.27</c:v>
                </c:pt>
              </c:numCache>
            </c:numRef>
          </c:val>
        </c:ser>
        <c:dLbls>
          <c:showVal val="1"/>
        </c:dLbls>
        <c:shape val="cylinder"/>
        <c:axId val="110361216"/>
        <c:axId val="110397696"/>
        <c:axId val="0"/>
      </c:bar3DChart>
      <c:catAx>
        <c:axId val="110361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397696"/>
        <c:crosses val="autoZero"/>
        <c:auto val="1"/>
        <c:lblAlgn val="ctr"/>
        <c:lblOffset val="100"/>
      </c:catAx>
      <c:valAx>
        <c:axId val="11039769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03612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Лист1!$H$12</c:f>
              <c:strCache>
                <c:ptCount val="1"/>
                <c:pt idx="0">
                  <c:v>До мероприятий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Лист1!$G$13:$G$14</c:f>
              <c:strCache>
                <c:ptCount val="2"/>
                <c:pt idx="0">
                  <c:v>Выручка, тыс. руб.</c:v>
                </c:pt>
                <c:pt idx="1">
                  <c:v>Себестоимость продаж, тыс. руб.</c:v>
                </c:pt>
              </c:strCache>
            </c:strRef>
          </c:cat>
          <c:val>
            <c:numRef>
              <c:f>Лист1!$H$13:$H$14</c:f>
              <c:numCache>
                <c:formatCode>_(#0_);_(\(#0\);_("-"??_);_(@_)</c:formatCode>
                <c:ptCount val="2"/>
                <c:pt idx="0">
                  <c:v>73036113</c:v>
                </c:pt>
                <c:pt idx="1">
                  <c:v>59253644</c:v>
                </c:pt>
              </c:numCache>
            </c:numRef>
          </c:val>
        </c:ser>
        <c:ser>
          <c:idx val="1"/>
          <c:order val="1"/>
          <c:tx>
            <c:strRef>
              <c:f>Лист1!$I$12</c:f>
              <c:strCache>
                <c:ptCount val="1"/>
                <c:pt idx="0">
                  <c:v>После мероприятий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dLbls>
            <c:dLbl>
              <c:idx val="0"/>
              <c:layout>
                <c:manualLayout>
                  <c:x val="3.876060900895152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0624126069318986E-2"/>
                  <c:y val="5.0427215828790686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Лист1!$G$13:$G$14</c:f>
              <c:strCache>
                <c:ptCount val="2"/>
                <c:pt idx="0">
                  <c:v>Выручка, тыс. руб.</c:v>
                </c:pt>
                <c:pt idx="1">
                  <c:v>Себестоимость продаж, тыс. руб.</c:v>
                </c:pt>
              </c:strCache>
            </c:strRef>
          </c:cat>
          <c:val>
            <c:numRef>
              <c:f>Лист1!$I$13:$I$14</c:f>
              <c:numCache>
                <c:formatCode>General</c:formatCode>
                <c:ptCount val="2"/>
                <c:pt idx="0" formatCode="_(#0_);_(\(#0\);_(&quot;-&quot;??_);_(@_)">
                  <c:v>73036113</c:v>
                </c:pt>
                <c:pt idx="1">
                  <c:v>58956644</c:v>
                </c:pt>
              </c:numCache>
            </c:numRef>
          </c:val>
        </c:ser>
        <c:dLbls>
          <c:showVal val="1"/>
        </c:dLbls>
        <c:shape val="box"/>
        <c:axId val="136459776"/>
        <c:axId val="136461312"/>
        <c:axId val="0"/>
      </c:bar3DChart>
      <c:catAx>
        <c:axId val="136459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461312"/>
        <c:crosses val="autoZero"/>
        <c:auto val="1"/>
        <c:lblAlgn val="ctr"/>
        <c:lblOffset val="100"/>
      </c:catAx>
      <c:valAx>
        <c:axId val="136461312"/>
        <c:scaling>
          <c:orientation val="minMax"/>
        </c:scaling>
        <c:delete val="1"/>
        <c:axPos val="l"/>
        <c:majorGridlines/>
        <c:numFmt formatCode="_(#0_);_(\(#0\);_(&quot;-&quot;??_);_(@_)" sourceLinked="1"/>
        <c:tickLblPos val="nextTo"/>
        <c:crossAx val="1364597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5BB0D8B-2A87-41A8-B438-7DC086BFE5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15B2BA-E5DC-42BA-AF1E-622249C161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9F5FB-8695-4603-AF9E-0C036FB6D821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2735E9E-3126-49FA-A61C-8DB1D87F6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9A969E2-94A9-47D4-AE01-A2BE6C553D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05097-AC58-4F9C-A642-D6618C45F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07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A9BBC-239C-4C91-BF4A-77BA8C776708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2B994-C388-4DEA-B72D-FE97E0D1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36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2B994-C388-4DEA-B72D-FE97E0D1589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28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72937D4-052D-4D25-A710-5850F279B5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086" y="422602"/>
            <a:ext cx="3396863" cy="1278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D3091-0433-42A0-B943-218D5E81C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6986"/>
            <a:ext cx="9144000" cy="1963173"/>
          </a:xfrm>
        </p:spPr>
        <p:txBody>
          <a:bodyPr anchor="b"/>
          <a:lstStyle>
            <a:lvl1pPr algn="l">
              <a:lnSpc>
                <a:spcPct val="80000"/>
              </a:lnSpc>
              <a:defRPr sz="5400"/>
            </a:lvl1pPr>
          </a:lstStyle>
          <a:p>
            <a:r>
              <a:rPr lang="ru-RU" dirty="0"/>
              <a:t>Титульный лист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5D1AD8-B377-4E8E-9402-29B10F3DD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2235"/>
            <a:ext cx="9144000" cy="1655762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051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B0834A-8637-4F3C-8E6F-502E5D96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63210C-0B94-40A2-8117-F7684CB4B6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9FC72B0-7918-4860-BAF8-24FA2CA70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55051"/>
            <a:ext cx="9144000" cy="1963173"/>
          </a:xfrm>
        </p:spPr>
        <p:txBody>
          <a:bodyPr anchor="b"/>
          <a:lstStyle>
            <a:lvl1pPr algn="l">
              <a:lnSpc>
                <a:spcPct val="80000"/>
              </a:lnSpc>
              <a:defRPr sz="5400"/>
            </a:lvl1pPr>
          </a:lstStyle>
          <a:p>
            <a:r>
              <a:rPr lang="ru-RU" dirty="0"/>
              <a:t>Название подраздела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6A2326BB-E359-4157-B327-EBE476503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0300"/>
            <a:ext cx="9144000" cy="1655762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5" name="Дата 14">
            <a:extLst>
              <a:ext uri="{FF2B5EF4-FFF2-40B4-BE49-F238E27FC236}">
                <a16:creationId xmlns:a16="http://schemas.microsoft.com/office/drawing/2014/main" xmlns="" id="{09995F97-FAC9-41F8-9502-950C0592E48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B4DFD2A-D0B1-449C-B1B9-F12B6614896B}" type="datetime1">
              <a:rPr lang="ru-RU" smtClean="0"/>
              <a:pPr/>
              <a:t>01.06.2024</a:t>
            </a:fld>
            <a:endParaRPr lang="ru-RU"/>
          </a:p>
        </p:txBody>
      </p:sp>
      <p:sp>
        <p:nvSpPr>
          <p:cNvPr id="16" name="Нижний колонтитул 15">
            <a:extLst>
              <a:ext uri="{FF2B5EF4-FFF2-40B4-BE49-F238E27FC236}">
                <a16:creationId xmlns:a16="http://schemas.microsoft.com/office/drawing/2014/main" xmlns="" id="{139737C3-E3A4-49C7-9B44-4341D43C52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478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F80FF3-5B4C-41BF-AAEB-C84133A24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55750"/>
            <a:ext cx="10514012" cy="1097015"/>
          </a:xfrm>
        </p:spPr>
        <p:txBody>
          <a:bodyPr anchor="b"/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6E27FBE-7A25-4DC3-ABF2-89724CC239F7}"/>
              </a:ext>
            </a:extLst>
          </p:cNvPr>
          <p:cNvSpPr/>
          <p:nvPr userDrawn="1"/>
        </p:nvSpPr>
        <p:spPr>
          <a:xfrm>
            <a:off x="0" y="0"/>
            <a:ext cx="12192000" cy="10254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9F6764F-5EEA-4109-9802-AB55CA87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66376" cy="1025494"/>
          </a:xfrm>
          <a:noFill/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475F3AB-D7C7-49C3-901C-6D4C49DF5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6428" y="-1"/>
            <a:ext cx="951378" cy="1025495"/>
          </a:xfrm>
          <a:prstGeom prst="rect">
            <a:avLst/>
          </a:prstGeom>
        </p:spPr>
      </p:pic>
      <p:sp>
        <p:nvSpPr>
          <p:cNvPr id="16" name="Рисунок 16">
            <a:extLst>
              <a:ext uri="{FF2B5EF4-FFF2-40B4-BE49-F238E27FC236}">
                <a16:creationId xmlns:a16="http://schemas.microsoft.com/office/drawing/2014/main" xmlns="" id="{89530339-3EC3-4B4A-B5E2-3186E7CC9E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2794474"/>
            <a:ext cx="5072062" cy="2939754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563A4F03-53A9-4BE1-BF8B-4F0159EB2E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Дата 18">
            <a:extLst>
              <a:ext uri="{FF2B5EF4-FFF2-40B4-BE49-F238E27FC236}">
                <a16:creationId xmlns:a16="http://schemas.microsoft.com/office/drawing/2014/main" xmlns="" id="{681B9011-F61F-42C3-8C25-37A322DEDF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8955302-373B-460C-A0E7-0E44E9339A63}" type="datetime1">
              <a:rPr lang="ru-RU" smtClean="0"/>
              <a:pPr/>
              <a:t>01.06.2024</a:t>
            </a:fld>
            <a:endParaRPr lang="ru-RU"/>
          </a:p>
        </p:txBody>
      </p:sp>
      <p:sp>
        <p:nvSpPr>
          <p:cNvPr id="20" name="Нижний колонтитул 19">
            <a:extLst>
              <a:ext uri="{FF2B5EF4-FFF2-40B4-BE49-F238E27FC236}">
                <a16:creationId xmlns:a16="http://schemas.microsoft.com/office/drawing/2014/main" xmlns="" id="{E56FB358-8CC8-4A0C-A369-6D1338F0D7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4">
            <a:extLst>
              <a:ext uri="{FF2B5EF4-FFF2-40B4-BE49-F238E27FC236}">
                <a16:creationId xmlns:a16="http://schemas.microsoft.com/office/drawing/2014/main" xmlns="" id="{38113084-EF95-4D47-8FD6-AFCE8A4BF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94472"/>
            <a:ext cx="5257800" cy="293975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5755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75BB663-DBAF-4A8E-BB1B-65F1ABB7D790}"/>
              </a:ext>
            </a:extLst>
          </p:cNvPr>
          <p:cNvSpPr/>
          <p:nvPr userDrawn="1"/>
        </p:nvSpPr>
        <p:spPr>
          <a:xfrm>
            <a:off x="0" y="0"/>
            <a:ext cx="12192000" cy="10254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B7D660-D211-4442-8746-29F0A710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66376" cy="1025494"/>
          </a:xfrm>
          <a:noFill/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1059042-CD20-4017-9B64-76C716A896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6428" y="-1"/>
            <a:ext cx="951378" cy="1025495"/>
          </a:xfrm>
          <a:prstGeom prst="rect">
            <a:avLst/>
          </a:prstGeom>
        </p:spPr>
      </p:pic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3C4FA990-0FE8-45A1-ADD0-D0CA08E828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55750"/>
            <a:ext cx="5257800" cy="4178478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59FB2ADC-B0DA-42BC-B587-1980AB71C2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55750"/>
            <a:ext cx="5072062" cy="41784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xmlns="" id="{85578824-F1D9-4977-B239-1214072DC3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Дата 26">
            <a:extLst>
              <a:ext uri="{FF2B5EF4-FFF2-40B4-BE49-F238E27FC236}">
                <a16:creationId xmlns:a16="http://schemas.microsoft.com/office/drawing/2014/main" xmlns="" id="{D6BCA5DE-4DE8-40EF-A998-BA363F449E8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A99E292-DEFE-46D8-8248-F22950BD39DD}" type="datetime1">
              <a:rPr lang="ru-RU" smtClean="0"/>
              <a:pPr/>
              <a:t>01.06.2024</a:t>
            </a:fld>
            <a:endParaRPr lang="ru-RU"/>
          </a:p>
        </p:txBody>
      </p:sp>
      <p:sp>
        <p:nvSpPr>
          <p:cNvPr id="28" name="Нижний колонтитул 27">
            <a:extLst>
              <a:ext uri="{FF2B5EF4-FFF2-40B4-BE49-F238E27FC236}">
                <a16:creationId xmlns:a16="http://schemas.microsoft.com/office/drawing/2014/main" xmlns="" id="{80DB0BFF-11A3-4765-A77F-812FF1993D0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68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833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8689F6-83C0-4BBE-854D-276B211D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745713-57A7-461F-B4BC-32C3F2D4A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A43E2E0-4405-42DE-BFFF-64C81EDEC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86A0-47A0-48B3-8B15-CB0CD8CA3E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9987D32F-E11A-431E-8947-E262E9A94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A632-1EFE-4445-8A16-A28355FCE392}" type="datetime1">
              <a:rPr lang="ru-RU" smtClean="0"/>
              <a:pPr/>
              <a:t>01.06.2024</a:t>
            </a:fld>
            <a:endParaRPr lang="ru-RU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0C2FF2B1-A86E-4D5C-B9A7-AD9B2BB16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25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8.png"/><Relationship Id="rId3" Type="http://schemas.openxmlformats.org/officeDocument/2006/relationships/hyperlink" Target="https://www.instagram.com/mok.v.talalihina/" TargetMode="External"/><Relationship Id="rId7" Type="http://schemas.openxmlformats.org/officeDocument/2006/relationships/image" Target="../media/image26.png"/><Relationship Id="rId12" Type="http://schemas.openxmlformats.org/officeDocument/2006/relationships/hyperlink" Target="https://mok.mskobr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mok.v.talalihina" TargetMode="External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hyperlink" Target="https://vk.com/mok.v.talalihin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obotec.ru/upload/iblock/6aa/qeg52vru85r16g5r10nrmcvv0p94q16s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6761E-32AB-419E-9E2D-513966B20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020994"/>
            <a:ext cx="10826496" cy="19631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ВКР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«Организация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логистическое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управление процессом перемещения и хранения грузов на складах организации  ООО «Деловые линии»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AE731B-BD0F-43F0-89A1-C8D32D1CD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5936" y="4341419"/>
            <a:ext cx="5501640" cy="1655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Выполнил:_____________________________________________________________________________________________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03AE731B-BD0F-43F0-89A1-C8D32D1CD817}"/>
              </a:ext>
            </a:extLst>
          </p:cNvPr>
          <p:cNvSpPr txBox="1">
            <a:spLocks/>
          </p:cNvSpPr>
          <p:nvPr/>
        </p:nvSpPr>
        <p:spPr>
          <a:xfrm>
            <a:off x="5337048" y="6276899"/>
            <a:ext cx="1612392" cy="443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 год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04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92" y="0"/>
            <a:ext cx="9511384" cy="102549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эффективность предложенных мероприятий в  компании ООО «Деловые линии»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8064" y="3910922"/>
          <a:ext cx="11711433" cy="283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692"/>
                <a:gridCol w="5888524"/>
                <a:gridCol w="1563624"/>
                <a:gridCol w="1984248"/>
                <a:gridCol w="160934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Параметры и показатели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Робот-укладчик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 ед.)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Робот-укладчик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(2 ед.)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Робот-укладчик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(10 ед.)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Стоимость робота, руб.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8000000,00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16000000,00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80000000,00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Производительность  робота,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./час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Средняя производительность человек по отбору на стационарном посту (схема «товар к человеку»),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./час/чел.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Эквивалетное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количество сотрудников, чел.(стр.2/стр.3)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Стоимость рабочего времени сотрудника для компании, руб./час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Стоимость сотрудника для компании (1980 час), руб./в год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495000,00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990000,00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4950000,00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Ежегодная экономия на персонале в год (стр. 4×стр. 6)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2970000,00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5940000,00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297000000,00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Окупаемость робота за счет экономии на персонале(стр. 1/стр.7)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2,69 лет 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 в среднем 3 года)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2,69 лет 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 в среднем 3 года)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2,69 лет 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 в среднем 3 года)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28016" y="877824"/>
          <a:ext cx="4315968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288535" y="997458"/>
          <a:ext cx="3840481" cy="264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8010144" y="883158"/>
          <a:ext cx="4181856" cy="289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231BD7-AB4C-4233-A794-14E47E57EED8}"/>
              </a:ext>
            </a:extLst>
          </p:cNvPr>
          <p:cNvSpPr txBox="1"/>
          <p:nvPr/>
        </p:nvSpPr>
        <p:spPr>
          <a:xfrm>
            <a:off x="1807064" y="3566161"/>
            <a:ext cx="9108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Таблица 1-Экономическая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эффективность от внедрения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роботов-укладчиков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817352" cy="102549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7744968" y="978408"/>
            <a:ext cx="4325112" cy="2615184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 заключается в том, что предложенные рекомендации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совершенствованию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складирования, хранения и перемещения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грузов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быть применены на практике анализируемой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ООО «Деловые линии»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22" name="Picture 2" descr="C:\Users\Ольга\Desktop\Foto_Delovye-Lini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7048"/>
            <a:ext cx="7827190" cy="5111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231BD7-AB4C-4233-A794-14E47E57EED8}"/>
              </a:ext>
            </a:extLst>
          </p:cNvPr>
          <p:cNvSpPr txBox="1"/>
          <p:nvPr/>
        </p:nvSpPr>
        <p:spPr>
          <a:xfrm>
            <a:off x="1541888" y="2072152"/>
            <a:ext cx="9108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E6068155-0D99-408B-B7BA-D2D4BE02DF51}"/>
              </a:ext>
            </a:extLst>
          </p:cNvPr>
          <p:cNvGrpSpPr/>
          <p:nvPr/>
        </p:nvGrpSpPr>
        <p:grpSpPr>
          <a:xfrm>
            <a:off x="1536043" y="5310607"/>
            <a:ext cx="4116374" cy="372999"/>
            <a:chOff x="4052697" y="5916354"/>
            <a:chExt cx="4116374" cy="372999"/>
          </a:xfrm>
        </p:grpSpPr>
        <p:pic>
          <p:nvPicPr>
            <p:cNvPr id="10" name="Рисунок 9">
              <a:hlinkClick r:id="rId3"/>
              <a:extLst>
                <a:ext uri="{FF2B5EF4-FFF2-40B4-BE49-F238E27FC236}">
                  <a16:creationId xmlns:a16="http://schemas.microsoft.com/office/drawing/2014/main" xmlns="" id="{7AABA012-086F-4E43-A381-3BA3E32A0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052697" y="5916354"/>
              <a:ext cx="372999" cy="372999"/>
            </a:xfrm>
            <a:prstGeom prst="rect">
              <a:avLst/>
            </a:prstGeom>
          </p:spPr>
        </p:pic>
        <p:sp>
          <p:nvSpPr>
            <p:cNvPr id="12" name="TextBox 11">
              <a:hlinkClick r:id="rId3"/>
              <a:extLst>
                <a:ext uri="{FF2B5EF4-FFF2-40B4-BE49-F238E27FC236}">
                  <a16:creationId xmlns:a16="http://schemas.microsoft.com/office/drawing/2014/main" xmlns="" id="{B3A663C8-1A81-4C44-889F-B557E2FBB23C}"/>
                </a:ext>
              </a:extLst>
            </p:cNvPr>
            <p:cNvSpPr txBox="1"/>
            <p:nvPr/>
          </p:nvSpPr>
          <p:spPr>
            <a:xfrm>
              <a:off x="4526279" y="5918187"/>
              <a:ext cx="3642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www.instagram.com/mok.v.talalihina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7CA314D5-F517-4EEB-A746-2EFC8F92C6D7}"/>
              </a:ext>
            </a:extLst>
          </p:cNvPr>
          <p:cNvGrpSpPr/>
          <p:nvPr/>
        </p:nvGrpSpPr>
        <p:grpSpPr>
          <a:xfrm>
            <a:off x="1526519" y="3856525"/>
            <a:ext cx="4061779" cy="380329"/>
            <a:chOff x="4043173" y="4711162"/>
            <a:chExt cx="4061779" cy="380329"/>
          </a:xfrm>
        </p:grpSpPr>
        <p:sp>
          <p:nvSpPr>
            <p:cNvPr id="6" name="TextBox 5">
              <a:hlinkClick r:id="rId6"/>
              <a:extLst>
                <a:ext uri="{FF2B5EF4-FFF2-40B4-BE49-F238E27FC236}">
                  <a16:creationId xmlns:a16="http://schemas.microsoft.com/office/drawing/2014/main" xmlns="" id="{37D25187-C93A-43ED-AF40-86E981F5496C}"/>
                </a:ext>
              </a:extLst>
            </p:cNvPr>
            <p:cNvSpPr txBox="1"/>
            <p:nvPr/>
          </p:nvSpPr>
          <p:spPr>
            <a:xfrm>
              <a:off x="4526280" y="4722159"/>
              <a:ext cx="357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www.facebook.com/mok.v.talalihina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>
              <a:hlinkClick r:id="rId6"/>
              <a:extLst>
                <a:ext uri="{FF2B5EF4-FFF2-40B4-BE49-F238E27FC236}">
                  <a16:creationId xmlns:a16="http://schemas.microsoft.com/office/drawing/2014/main" xmlns="" id="{312BA8BF-9501-40B6-81A8-BCAE4D3CE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043173" y="4711162"/>
              <a:ext cx="378327" cy="378327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BC4AAD9-B490-474B-9F77-50E96C834E06}"/>
              </a:ext>
            </a:extLst>
          </p:cNvPr>
          <p:cNvGrpSpPr/>
          <p:nvPr/>
        </p:nvGrpSpPr>
        <p:grpSpPr>
          <a:xfrm>
            <a:off x="1530593" y="4579897"/>
            <a:ext cx="2899310" cy="385495"/>
            <a:chOff x="4047247" y="5306590"/>
            <a:chExt cx="2899310" cy="385495"/>
          </a:xfrm>
        </p:grpSpPr>
        <p:sp>
          <p:nvSpPr>
            <p:cNvPr id="9" name="TextBox 8">
              <a:hlinkClick r:id="rId9"/>
              <a:extLst>
                <a:ext uri="{FF2B5EF4-FFF2-40B4-BE49-F238E27FC236}">
                  <a16:creationId xmlns:a16="http://schemas.microsoft.com/office/drawing/2014/main" xmlns="" id="{C384229C-E09E-44C3-A907-E8A9A9299560}"/>
                </a:ext>
              </a:extLst>
            </p:cNvPr>
            <p:cNvSpPr txBox="1"/>
            <p:nvPr/>
          </p:nvSpPr>
          <p:spPr>
            <a:xfrm>
              <a:off x="4526279" y="5306590"/>
              <a:ext cx="2420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vk.com/mok.v.talalihina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Рисунок 14">
              <a:hlinkClick r:id="rId9"/>
              <a:extLst>
                <a:ext uri="{FF2B5EF4-FFF2-40B4-BE49-F238E27FC236}">
                  <a16:creationId xmlns:a16="http://schemas.microsoft.com/office/drawing/2014/main" xmlns="" id="{1DE87183-1D78-4A9D-ACD0-FA7B5957D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4047247" y="5313758"/>
              <a:ext cx="378327" cy="378327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3BA8D9C3-16BA-4713-82B5-92D8769381BB}"/>
              </a:ext>
            </a:extLst>
          </p:cNvPr>
          <p:cNvGrpSpPr/>
          <p:nvPr/>
        </p:nvGrpSpPr>
        <p:grpSpPr>
          <a:xfrm>
            <a:off x="8899889" y="3862212"/>
            <a:ext cx="1889408" cy="1941550"/>
            <a:chOff x="8760704" y="3862212"/>
            <a:chExt cx="1889408" cy="1941550"/>
          </a:xfrm>
        </p:grpSpPr>
        <p:sp>
          <p:nvSpPr>
            <p:cNvPr id="7" name="TextBox 6">
              <a:hlinkClick r:id="rId12"/>
              <a:extLst>
                <a:ext uri="{FF2B5EF4-FFF2-40B4-BE49-F238E27FC236}">
                  <a16:creationId xmlns:a16="http://schemas.microsoft.com/office/drawing/2014/main" xmlns="" id="{0006670B-0700-4944-818F-2AB03A3013F1}"/>
                </a:ext>
              </a:extLst>
            </p:cNvPr>
            <p:cNvSpPr txBox="1"/>
            <p:nvPr/>
          </p:nvSpPr>
          <p:spPr>
            <a:xfrm>
              <a:off x="8760704" y="5434430"/>
              <a:ext cx="1889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mok.mskobr.ru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E39BAC7F-1E5F-418D-A6E1-D6E754FCA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17695" y="3862212"/>
              <a:ext cx="1550185" cy="1550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4428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57302699-C324-45F7-A793-6F006E428F7C}"/>
              </a:ext>
            </a:extLst>
          </p:cNvPr>
          <p:cNvSpPr txBox="1">
            <a:spLocks/>
          </p:cNvSpPr>
          <p:nvPr/>
        </p:nvSpPr>
        <p:spPr>
          <a:xfrm>
            <a:off x="701040" y="156019"/>
            <a:ext cx="11277600" cy="5572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Актуальность темы исследования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одзаголовок 3">
            <a:extLst>
              <a:ext uri="{FF2B5EF4-FFF2-40B4-BE49-F238E27FC236}">
                <a16:creationId xmlns:a16="http://schemas.microsoft.com/office/drawing/2014/main" xmlns="" id="{B2CE862D-CCD1-4D6A-8FF3-A6FBFBDE50C1}"/>
              </a:ext>
            </a:extLst>
          </p:cNvPr>
          <p:cNvSpPr txBox="1">
            <a:spLocks/>
          </p:cNvSpPr>
          <p:nvPr/>
        </p:nvSpPr>
        <p:spPr>
          <a:xfrm>
            <a:off x="237744" y="1024128"/>
            <a:ext cx="11686032" cy="491032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indent="-228600">
              <a:lnSpc>
                <a:spcPct val="12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настоящее время уровень оказания услуг в сфере логистики в России не слишком высок. Для организации эффективного процесса возникает слишком много препятствий, основными из них являются: нехватка квалифицированного персонала; отсутствие развитой инфраструктуры; использование устаревших технологий; отсутствие опыта в сфере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логистического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складирования и другие. </a:t>
            </a:r>
          </a:p>
          <a:p>
            <a:pPr>
              <a:lnSpc>
                <a:spcPct val="12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Сегодня, в условиях быстро развивающегося мирового рынка, складская логистика становится все более востребованной и требует постоянного развития и совершенствования. Стало нормой оперативное и эффективное управление складскими процессами, а также использование инновационных технологий и методов работы.</a:t>
            </a:r>
          </a:p>
          <a:p>
            <a:pPr>
              <a:lnSpc>
                <a:spcPct val="12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Самые свежие новости в области складской логистики говорят о все- общей автоматизации и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процессов. Умные склады,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оснащенные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современным оборудованием и программными системами, способны обеспечить бесперебойную работу и максимальную эффективность. Благодаря автоматизированным системам учета и контроля, можно достичь точности и скорости при инвентаризации и поставках товаров.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0E82FF-9BC8-417C-8CF0-62F144AE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4EBBB4-9B51-499A-95FE-4388FBE00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592" y="1061974"/>
            <a:ext cx="5638800" cy="24218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рекомендаций по совершенствованию управления процессом перемещения и хранения грузов на складах организации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BFA13F8-D343-4268-A65B-4DCAB66B12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C64EBBB4-9B51-499A-95FE-4388FBE009F5}"/>
              </a:ext>
            </a:extLst>
          </p:cNvPr>
          <p:cNvSpPr txBox="1">
            <a:spLocks/>
          </p:cNvSpPr>
          <p:nvPr/>
        </p:nvSpPr>
        <p:spPr>
          <a:xfrm>
            <a:off x="8159496" y="1031494"/>
            <a:ext cx="1889760" cy="5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Задачи: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C64EBBB4-9B51-499A-95FE-4388FBE009F5}"/>
              </a:ext>
            </a:extLst>
          </p:cNvPr>
          <p:cNvSpPr txBox="1">
            <a:spLocks/>
          </p:cNvSpPr>
          <p:nvPr/>
        </p:nvSpPr>
        <p:spPr>
          <a:xfrm>
            <a:off x="6775704" y="3543046"/>
            <a:ext cx="5416296" cy="1358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-228600">
              <a:lnSpc>
                <a:spcPct val="120000"/>
              </a:lnSpc>
            </a:pP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ровести </a:t>
            </a: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 системы организации и управления процессом перемещения и хранения грузов на складах анализируемой организации; </a:t>
            </a:r>
            <a:endParaRPr lang="ru-RU" sz="9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64EBBB4-9B51-499A-95FE-4388FBE009F5}"/>
              </a:ext>
            </a:extLst>
          </p:cNvPr>
          <p:cNvSpPr txBox="1">
            <a:spLocks/>
          </p:cNvSpPr>
          <p:nvPr/>
        </p:nvSpPr>
        <p:spPr>
          <a:xfrm>
            <a:off x="6742176" y="1540510"/>
            <a:ext cx="5449824" cy="1074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Описать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теоретические аспекты организации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логистического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управления процессом перемещения и хранения грузов на складах организации;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C64EBBB4-9B51-499A-95FE-4388FBE009F5}"/>
              </a:ext>
            </a:extLst>
          </p:cNvPr>
          <p:cNvSpPr txBox="1">
            <a:spLocks/>
          </p:cNvSpPr>
          <p:nvPr/>
        </p:nvSpPr>
        <p:spPr>
          <a:xfrm>
            <a:off x="6784848" y="5134102"/>
            <a:ext cx="5248656" cy="907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Разработать проект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мероприятий по улучшению управления процессом перемещения и хранения грузов на складах анализируемой организации.</a:t>
            </a:r>
          </a:p>
          <a:p>
            <a:pPr lvl="0" indent="-228600"/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968;p48"/>
          <p:cNvSpPr/>
          <p:nvPr/>
        </p:nvSpPr>
        <p:spPr>
          <a:xfrm>
            <a:off x="6273436" y="219631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68;p48"/>
          <p:cNvSpPr/>
          <p:nvPr/>
        </p:nvSpPr>
        <p:spPr>
          <a:xfrm>
            <a:off x="6291724" y="498523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968;p48"/>
          <p:cNvSpPr/>
          <p:nvPr/>
        </p:nvSpPr>
        <p:spPr>
          <a:xfrm>
            <a:off x="6279532" y="366545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Рисунок 16" descr="C:\Users\Ольга\Desktop\gas-kvas-com-p-delovie-linii-logotip-na-prozrachnom-fone-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" y="3191256"/>
            <a:ext cx="5797296" cy="319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95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t="13529" r="2627" b="5251"/>
          <a:stretch>
            <a:fillRect/>
          </a:stretch>
        </p:blipFill>
        <p:spPr bwMode="auto">
          <a:xfrm>
            <a:off x="466344" y="1197864"/>
            <a:ext cx="11521440" cy="55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任意多边形: 形状 31"/>
          <p:cNvSpPr/>
          <p:nvPr/>
        </p:nvSpPr>
        <p:spPr>
          <a:xfrm flipH="1" flipV="1">
            <a:off x="-8" y="1005840"/>
            <a:ext cx="12192003" cy="585215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609600" y="1994662"/>
            <a:ext cx="11582400" cy="191897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исследования-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транспортно-логистическая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компания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«Деловые линии».</a:t>
            </a:r>
          </a:p>
          <a:p>
            <a:pPr marL="0" algn="ctr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557784" y="3968496"/>
            <a:ext cx="11512296" cy="2350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-228600">
              <a:lnSpc>
                <a:spcPct val="110000"/>
              </a:lnSpc>
            </a:pPr>
            <a:r>
              <a:rPr lang="ru-RU" sz="1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1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исследования-</a:t>
            </a:r>
            <a:r>
              <a:rPr lang="ru-RU" sz="1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организация и </a:t>
            </a:r>
            <a:r>
              <a:rPr lang="ru-RU" sz="1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логистическое</a:t>
            </a:r>
            <a:r>
              <a:rPr lang="ru-RU" sz="1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управление процессом перемещения и хранения грузов на складах организации  ООО «Деловые линии».</a:t>
            </a:r>
          </a:p>
          <a:p>
            <a:pPr indent="-228600" algn="ctr">
              <a:lnSpc>
                <a:spcPct val="110000"/>
              </a:lnSpc>
            </a:pP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728" y="0"/>
            <a:ext cx="9805416" cy="1025494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Теоретические аспекты исследования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46176" y="1060704"/>
            <a:ext cx="4355592" cy="676656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Складская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логистика представляет собой деятельность, связанную с планированием, организацией и осуществлением приемки и хранения сырья, материалов, готовой продукции, грузов, их подготовки к производственному потреблению или распределению между потребителями, отгрузке. </a:t>
            </a:r>
          </a:p>
          <a:p>
            <a:pPr marL="0" algn="ctr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Freeform 15"/>
          <p:cNvSpPr/>
          <p:nvPr/>
        </p:nvSpPr>
        <p:spPr>
          <a:xfrm>
            <a:off x="5852160" y="1014984"/>
            <a:ext cx="6339840" cy="584301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tx1"/>
          </a:solidFill>
        </p:spPr>
      </p:sp>
      <p:sp>
        <p:nvSpPr>
          <p:cNvPr id="10" name="Текст 2"/>
          <p:cNvSpPr txBox="1">
            <a:spLocks/>
          </p:cNvSpPr>
          <p:nvPr/>
        </p:nvSpPr>
        <p:spPr>
          <a:xfrm>
            <a:off x="6153912" y="2787142"/>
            <a:ext cx="5797296" cy="888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Очки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виртуальной реальности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6199632" y="4265422"/>
            <a:ext cx="4590288" cy="373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RFID-маркировка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28600" algn="ctr"/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7708392" y="2189734"/>
            <a:ext cx="4367784" cy="373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Роботизированные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7909560" y="3588766"/>
            <a:ext cx="4166616" cy="373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Блокчейн-технологии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6053328" y="1092454"/>
            <a:ext cx="5855208" cy="373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Надежная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управления складом (WMS)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6790944" y="6118606"/>
            <a:ext cx="4584192" cy="373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Искусственный интеллект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6976872" y="4984750"/>
            <a:ext cx="5099304" cy="373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Облачное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28600" algn="ctr"/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Google Shape;968;p48"/>
          <p:cNvSpPr/>
          <p:nvPr/>
        </p:nvSpPr>
        <p:spPr>
          <a:xfrm>
            <a:off x="6127132" y="123619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8;p48"/>
          <p:cNvSpPr/>
          <p:nvPr/>
        </p:nvSpPr>
        <p:spPr>
          <a:xfrm>
            <a:off x="7221364" y="227556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68;p48"/>
          <p:cNvSpPr/>
          <p:nvPr/>
        </p:nvSpPr>
        <p:spPr>
          <a:xfrm>
            <a:off x="6197236" y="28699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968;p48"/>
          <p:cNvSpPr/>
          <p:nvPr/>
        </p:nvSpPr>
        <p:spPr>
          <a:xfrm>
            <a:off x="7340236" y="367459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968;p48"/>
          <p:cNvSpPr/>
          <p:nvPr/>
        </p:nvSpPr>
        <p:spPr>
          <a:xfrm>
            <a:off x="6270388" y="437868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968;p48"/>
          <p:cNvSpPr/>
          <p:nvPr/>
        </p:nvSpPr>
        <p:spPr>
          <a:xfrm>
            <a:off x="7267084" y="509191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968;p48"/>
          <p:cNvSpPr/>
          <p:nvPr/>
        </p:nvSpPr>
        <p:spPr>
          <a:xfrm>
            <a:off x="6316108" y="619834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176" y="0"/>
            <a:ext cx="7589520" cy="102549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ООО «Деловые Линии»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458200" y="1290574"/>
            <a:ext cx="3621024" cy="3345434"/>
          </a:xfrm>
        </p:spPr>
        <p:txBody>
          <a:bodyPr>
            <a:normAutofit fontScale="25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Миссия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«Мы делаем сложное простым».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Мы смотрим в будущее и искренне верим в то, что своим отношением к делу формируем ландшафт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транспортно-логистической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отрасли, каждый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подтверждая это своими действиями.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Транспортно-логистическая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отрасль невероятно сложна и требует высочайших профессиональных компетенций и постоянного совершенствования процессов. Мы используем самые современные решения, зачастую формируя стандарты отрасли.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12344" y="1213442"/>
          <a:ext cx="8127999" cy="4876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74624"/>
                <a:gridCol w="1655064"/>
                <a:gridCol w="579831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Ответственное хранение с учетом по номенклатуре (НОХ)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этапе приема товар сортируется таким образом, чтобы каждая номенклатурная единица (артикул) находилась на отдельной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палете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Палета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маркируется и обматывается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стрейч-пленкой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после чего размещается на хранение в складскую ячейку со своим адресом.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Кросс-докинг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Процесс приёмки и отгрузки товаров и грузов напрямую, без размещения в зоне долговременного хранения. Услуга включает в себя перегрузку товара из одной машины в другую, консолидацию груза или распределение товаров по нескольким машинам.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Транзитное хранение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Помещение небольших партий товара без учета номенклатуры на склад временного хранения. Клиент сдает груз на ответственное хранение и управляет им удаленно.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складом клиента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учета товаров в современной системе управления складом, привлечение квалифицированного персонала, предоставление оборудования для складской обработки. Развоз товаров по точкам продаж, доставление товаров из-за границы и обратно.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Текст 2"/>
          <p:cNvSpPr txBox="1">
            <a:spLocks/>
          </p:cNvSpPr>
          <p:nvPr/>
        </p:nvSpPr>
        <p:spPr>
          <a:xfrm>
            <a:off x="557784" y="6039358"/>
            <a:ext cx="11494008" cy="373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279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подразделений в 209 городах по всей России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9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 автомобилей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Более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31 000 сотрудников,</a:t>
            </a:r>
          </a:p>
          <a:p>
            <a:pPr fontAlgn="base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1млн. кВ. метров площади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23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работы</a:t>
            </a:r>
          </a:p>
          <a:p>
            <a:pPr lvl="0" indent="-228600"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C:\Users\Ольга\Desktop\1667548813_5-sportishka-com-p-delovie-linii-mashini-vkontakte-5.jpg"/>
          <p:cNvPicPr/>
          <p:nvPr/>
        </p:nvPicPr>
        <p:blipFill>
          <a:blip r:embed="rId2" cstate="print"/>
          <a:srcRect t="11811" b="16667"/>
          <a:stretch>
            <a:fillRect/>
          </a:stretch>
        </p:blipFill>
        <p:spPr bwMode="auto">
          <a:xfrm>
            <a:off x="0" y="0"/>
            <a:ext cx="3273552" cy="116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0"/>
            <a:ext cx="10424160" cy="10254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логистического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управления процессом перемещения и хранения грузов на складах организации  ООО «Деловые линии»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40081" y="4441274"/>
          <a:ext cx="11009375" cy="20988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8095"/>
                <a:gridCol w="3745488"/>
                <a:gridCol w="649579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оборудования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Хранение грузов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Полочные стеллажи, фронтальные стеллажи,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паллетные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стеллажи, глубинные стеллажи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Перемещение грузов внутри склада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Вилочный погрузчик,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электророкла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электроштабелер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штабелер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гидравлический,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ричтрак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узкопроходный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штабелер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конвейеры, высокоскоростные сортировочные системы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Cross-Belt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Sorter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Упаковка грузов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Автоматические формовщики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гофрокоробов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9" name="Рисунок 28" descr="C:\Users\Ольга\Desktop\f_2000_hm_img_01_bi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658" y="1078992"/>
            <a:ext cx="2162694" cy="183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Ричтра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1666" y="2834640"/>
            <a:ext cx="1668780" cy="136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Штабелер гидравлическ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760" y="2816352"/>
            <a:ext cx="1658874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Вилочный погрузчик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229" y="2916936"/>
            <a:ext cx="1545908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Электроштабелер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4344" y="2569464"/>
            <a:ext cx="1609343" cy="151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Электророкла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1474" y="1093470"/>
            <a:ext cx="1774317" cy="13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Узкопроходный штабелер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4768" y="1179576"/>
            <a:ext cx="181051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Users\Ольга\Desktop\rasbor6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4088" y="1100328"/>
            <a:ext cx="262432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C:\Users\Ольга\Desktop\pallet.jpe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38144" y="1133856"/>
            <a:ext cx="2624328" cy="165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:\Users\Ольга\Desktop\1_887.jpg"/>
          <p:cNvPicPr/>
          <p:nvPr/>
        </p:nvPicPr>
        <p:blipFill>
          <a:blip r:embed="rId11"/>
          <a:srcRect l="18519"/>
          <a:stretch>
            <a:fillRect/>
          </a:stretch>
        </p:blipFill>
        <p:spPr bwMode="auto">
          <a:xfrm>
            <a:off x="676656" y="2843785"/>
            <a:ext cx="2651759" cy="154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C:\Users\Ольга\Desktop\DSC00015.jpe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2851404"/>
            <a:ext cx="2642615" cy="15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92" y="0"/>
            <a:ext cx="9511384" cy="10254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финансовых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ООО «Деловые линии» с 2021-2023 гг.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7909560" y="1024128"/>
          <a:ext cx="4282440" cy="302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0" y="3950208"/>
          <a:ext cx="42428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8302752" y="3986784"/>
          <a:ext cx="37673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1" y="1088136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3944874" y="3534156"/>
          <a:ext cx="4888230" cy="332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4005072" y="973836"/>
          <a:ext cx="4206241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0"/>
            <a:ext cx="10094976" cy="10254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совершенствованию системы складирования, хранения и перемещения грузов в компании ООО «Деловые линии»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37745" y="1158578"/>
          <a:ext cx="11823191" cy="257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943"/>
                <a:gridCol w="2201738"/>
                <a:gridCol w="2745166"/>
                <a:gridCol w="618134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работ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 внедряемого оборудования, роботизации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Функции оборудования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Складирование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Робот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Паллетайзер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(укладчик)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Робот укладчик складывает предметы разного объема и веса на паллеты (поддоны).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Перемещение грузов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Робот -транспортировщик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Автоматизация перемещения грузов внутри склада.</a:t>
                      </a:r>
                      <a:br>
                        <a:rPr lang="ru-RU" sz="140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Робот имеет высокую грузоподъемность, что позволяет перевозить и перемещать тяжелые грузы с легкостью.</a:t>
                      </a:r>
                      <a:endParaRPr lang="ru-RU" sz="1400" i="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Хранение грузов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Автоматизированнные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склады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Автоматизированный склад представляет из себя закрытую конструкцию, внутри которой расположены полки с товаром. По команде оператора (с панели управления) склад выдает полку с необходимым товаром в зону выдачи.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1" name="Рисунок 20" descr="https://robotec.ru/upload/iblock/6aa/qeg52vru85r16g5r10nrmcvv0p94q16s.png">
            <a:hlinkClick r:id="rId2"/>
          </p:cNvPr>
          <p:cNvPicPr/>
          <p:nvPr/>
        </p:nvPicPr>
        <p:blipFill>
          <a:blip r:embed="rId3" cstate="print"/>
          <a:srcRect b="17570"/>
          <a:stretch>
            <a:fillRect/>
          </a:stretch>
        </p:blipFill>
        <p:spPr bwMode="auto">
          <a:xfrm>
            <a:off x="263652" y="3785616"/>
            <a:ext cx="2250948" cy="294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robotec.ru/upload/iblock/1fa/zr84orrq2dnuvoxtkm3c0648cf2gy67e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2312" y="3886200"/>
            <a:ext cx="1993392" cy="27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5"/>
          <a:srcRect t="14540"/>
          <a:stretch>
            <a:fillRect/>
          </a:stretch>
        </p:blipFill>
        <p:spPr bwMode="auto">
          <a:xfrm>
            <a:off x="1811200" y="4581144"/>
            <a:ext cx="3821503" cy="212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6056" y="3739896"/>
            <a:ext cx="4572000" cy="311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К">
      <a:dk1>
        <a:srgbClr val="405F89"/>
      </a:dk1>
      <a:lt1>
        <a:sysClr val="window" lastClr="FFFFFF"/>
      </a:lt1>
      <a:dk2>
        <a:srgbClr val="9ED5F0"/>
      </a:dk2>
      <a:lt2>
        <a:srgbClr val="D7EEFB"/>
      </a:lt2>
      <a:accent1>
        <a:srgbClr val="4BAFE2"/>
      </a:accent1>
      <a:accent2>
        <a:srgbClr val="78B842"/>
      </a:accent2>
      <a:accent3>
        <a:srgbClr val="E1338A"/>
      </a:accent3>
      <a:accent4>
        <a:srgbClr val="FFDE00"/>
      </a:accent4>
      <a:accent5>
        <a:srgbClr val="F07F1F"/>
      </a:accent5>
      <a:accent6>
        <a:srgbClr val="8A559E"/>
      </a:accent6>
      <a:hlink>
        <a:srgbClr val="4BAFE2"/>
      </a:hlink>
      <a:folHlink>
        <a:srgbClr val="7030A0"/>
      </a:folHlink>
    </a:clrScheme>
    <a:fontScheme name="МОК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1749</TotalTime>
  <Words>950</Words>
  <Application>Microsoft Office PowerPoint</Application>
  <PresentationFormat>Произвольный</PresentationFormat>
  <Paragraphs>158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Roboto</vt:lpstr>
      <vt:lpstr>Calibri</vt:lpstr>
      <vt:lpstr>Montserrat</vt:lpstr>
      <vt:lpstr>Тема Office</vt:lpstr>
      <vt:lpstr>ВКР:«Организация и логистическое управление процессом перемещения и хранения грузов на складах организации  ООО «Деловые линии» </vt:lpstr>
      <vt:lpstr>Слайд 2</vt:lpstr>
      <vt:lpstr>Цель и задачи исследования</vt:lpstr>
      <vt:lpstr>Объект и предмет исследования</vt:lpstr>
      <vt:lpstr>Теоретические аспекты исследования</vt:lpstr>
      <vt:lpstr>Общая характеристика ООО «Деловые Линии»</vt:lpstr>
      <vt:lpstr> Оценка логистического управления процессом перемещения и хранения грузов на складах организации  ООО «Деловые линии» </vt:lpstr>
      <vt:lpstr>Анализ финансовых показателей ООО «Деловые линии» с 2021-2023 гг.</vt:lpstr>
      <vt:lpstr>Мероприятия по совершенствованию системы складирования, хранения и перемещения грузов в компании ООО «Деловые линии» </vt:lpstr>
      <vt:lpstr>Экономическая эффективность предложенных мероприятий в  компании ООО «Деловые линии» </vt:lpstr>
      <vt:lpstr>Практическая значимость исследования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 Женя</dc:creator>
  <cp:lastModifiedBy>Ольга</cp:lastModifiedBy>
  <cp:revision>121</cp:revision>
  <dcterms:created xsi:type="dcterms:W3CDTF">2020-10-21T12:54:38Z</dcterms:created>
  <dcterms:modified xsi:type="dcterms:W3CDTF">2024-06-01T16:15:57Z</dcterms:modified>
</cp:coreProperties>
</file>