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charts/chart7.xml" ContentType="application/vnd.openxmlformats-officedocument.drawingml.char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charts/chart6.xml" ContentType="application/vnd.openxmlformats-officedocument.drawingml.chart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charts/chart4.xml" ContentType="application/vnd.openxmlformats-officedocument.drawingml.chart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17" r:id="rId3"/>
    <p:sldId id="319" r:id="rId4"/>
    <p:sldId id="321" r:id="rId5"/>
    <p:sldId id="320" r:id="rId6"/>
    <p:sldId id="322" r:id="rId7"/>
    <p:sldId id="323" r:id="rId8"/>
    <p:sldId id="324" r:id="rId9"/>
    <p:sldId id="325" r:id="rId10"/>
    <p:sldId id="328" r:id="rId11"/>
    <p:sldId id="339" r:id="rId12"/>
    <p:sldId id="334" r:id="rId13"/>
    <p:sldId id="338" r:id="rId14"/>
    <p:sldId id="331" r:id="rId15"/>
    <p:sldId id="33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14"/>
    <a:srgbClr val="00997B"/>
    <a:srgbClr val="0E5E47"/>
    <a:srgbClr val="138363"/>
    <a:srgbClr val="1DBD8F"/>
    <a:srgbClr val="FFFFFF"/>
    <a:srgbClr val="37E1B0"/>
    <a:srgbClr val="87EDD0"/>
    <a:srgbClr val="FF9953"/>
    <a:srgbClr val="FE67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35" autoAdjust="0"/>
    <p:restoredTop sz="95332" autoAdjust="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567xlsx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Возникают ли у Вас трудности с решением уравнений и неравенств? 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Лист1!$D$11:$G$11</c:f>
              <c:strCache>
                <c:ptCount val="1"/>
                <c:pt idx="0">
                  <c:v>Возникают ли у Вас трудности с решением уравнений и неравенств? 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Лист1!$H$10:$I$10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Лист1!$H$11:$I$11</c:f>
              <c:numCache>
                <c:formatCode>General</c:formatCode>
                <c:ptCount val="2"/>
                <c:pt idx="0">
                  <c:v>69.23</c:v>
                </c:pt>
                <c:pt idx="1">
                  <c:v>38.43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какой проблемой Вы сталкиваетесь при решении уравнений и неравенств?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Лист1!$G$32</c:f>
              <c:strCache>
                <c:ptCount val="1"/>
                <c:pt idx="0">
                  <c:v>С какой проблемой Вы сталкиваетесь при решении уравнений и неравенств?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Лист1!$F$33:$F$35</c:f>
              <c:strCache>
                <c:ptCount val="3"/>
                <c:pt idx="0">
                  <c:v>Долгое и большое решение,%</c:v>
                </c:pt>
                <c:pt idx="1">
                  <c:v>Неочевидное решение,%</c:v>
                </c:pt>
                <c:pt idx="2">
                  <c:v>Проблема с выбором рационального решения ,%</c:v>
                </c:pt>
              </c:strCache>
            </c:strRef>
          </c:cat>
          <c:val>
            <c:numRef>
              <c:f>Лист1!$G$33:$G$35</c:f>
              <c:numCache>
                <c:formatCode>General</c:formatCode>
                <c:ptCount val="3"/>
                <c:pt idx="0">
                  <c:v>5.1499999999999995</c:v>
                </c:pt>
                <c:pt idx="1">
                  <c:v>60.71</c:v>
                </c:pt>
                <c:pt idx="2">
                  <c:v>34.14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11441941476126"/>
          <c:y val="0.23680664916885386"/>
          <c:w val="0.33278685650319778"/>
          <c:h val="0.71342373869932951"/>
        </c:manualLayout>
      </c:layout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Пользуетесь ли Вы </a:t>
            </a:r>
            <a:r>
              <a:rPr lang="ru-R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нейросетью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при решении уравнений и неравенств?</a:t>
            </a:r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Лист1!$I$46</c:f>
              <c:strCache>
                <c:ptCount val="1"/>
                <c:pt idx="0">
                  <c:v>Пользуетесь ли Вы нейросетью при решении уравнений и неравенств?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Лист1!$J$45:$K$45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Лист1!$J$46:$K$46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Лист1!$I$67</c:f>
              <c:strCache>
                <c:ptCount val="1"/>
                <c:pt idx="0">
                  <c:v>Применяете ли Вы различные обучающие  интернет-ресурсы для решения уравнений и неравенств?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Лист1!$J$66:$K$66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Лист1!$J$67:$K$67</c:f>
              <c:numCache>
                <c:formatCode>General</c:formatCode>
                <c:ptCount val="2"/>
                <c:pt idx="0">
                  <c:v>3.57</c:v>
                </c:pt>
                <c:pt idx="1">
                  <c:v>96.43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Лист1!$G$87</c:f>
              <c:strCache>
                <c:ptCount val="1"/>
                <c:pt idx="0">
                  <c:v>В каком формате Вам было бы интересно практиковаться в данной теме?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Лист1!$C$88:$F$91</c:f>
              <c:strCache>
                <c:ptCount val="4"/>
                <c:pt idx="0">
                  <c:v>Онлайн-тренажер</c:v>
                </c:pt>
                <c:pt idx="1">
                  <c:v>Справочник с теорией по решению уровнений</c:v>
                </c:pt>
                <c:pt idx="2">
                  <c:v>Интерактивная игра</c:v>
                </c:pt>
                <c:pt idx="3">
                  <c:v>Дополнительные уроки, курсы</c:v>
                </c:pt>
              </c:strCache>
            </c:strRef>
          </c:cat>
          <c:val>
            <c:numRef>
              <c:f>Лист1!$G$88:$G$91</c:f>
              <c:numCache>
                <c:formatCode>General</c:formatCode>
                <c:ptCount val="4"/>
                <c:pt idx="0">
                  <c:v>85.710000000000022</c:v>
                </c:pt>
                <c:pt idx="1">
                  <c:v>3.57</c:v>
                </c:pt>
                <c:pt idx="2">
                  <c:v>7.14</c:v>
                </c:pt>
                <c:pt idx="3">
                  <c:v>3.57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57110676837479479"/>
          <c:y val="0.29061390586851665"/>
          <c:w val="0.40798946958291032"/>
          <c:h val="0.66281248780410373"/>
        </c:manualLayout>
      </c:layout>
      <c:txPr>
        <a:bodyPr/>
        <a:lstStyle/>
        <a:p>
          <a:pPr>
            <a:defRPr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Лист1!$F$117</c:f>
              <c:strCache>
                <c:ptCount val="1"/>
                <c:pt idx="0">
                  <c:v>Соответствует ли созданный продукт заявленной теме?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Лист1!$G$116:$H$116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Лист1!$G$117:$H$117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Лист1!$F$131</c:f>
              <c:strCache>
                <c:ptCount val="1"/>
                <c:pt idx="0">
                  <c:v>Понятна ли Вам  информация, которая представлена в презентации-тренажере?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Лист1!$G$130:$H$130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Лист1!$G$131:$H$131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Лист1!$F$142</c:f>
              <c:strCache>
                <c:ptCount val="1"/>
                <c:pt idx="0">
                  <c:v>Оказался ли данный продукт полезным для Вас?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Лист1!$G$141:$H$141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Лист1!$G$142:$H$142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5CBDB7BA-FC2D-48F9-8C1C-4453A8FAAC3D}" type="datetimeFigureOut">
              <a:rPr lang="ru-RU" smtClean="0"/>
              <a:pPr/>
              <a:t>16.07.2024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 panose="020F0302020204030204" pitchFamily="34" charset="0"/>
              </a:defRPr>
            </a:lvl1pPr>
          </a:lstStyle>
          <a:p>
            <a:fld id="{29AADA03-23C1-4B63-865C-D6E4918CB9A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1419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 Light" panose="020F03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2078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1410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3992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75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7663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650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535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00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84389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998D9-63F0-4A09-A8BB-4C1AC71B621C}" type="datetimeFigureOut">
              <a:rPr lang="ru-RU" smtClean="0"/>
              <a:pPr/>
              <a:t>16.07.2024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2EB22-BB83-4CD7-A2EC-2A59CF1A420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61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4A1998D9-63F0-4A09-A8BB-4C1AC71B621C}" type="datetimeFigureOut">
              <a:rPr lang="ru-RU" smtClean="0"/>
              <a:pPr/>
              <a:t>16.07.2024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fld id="{E7F2EB22-BB83-4CD7-A2EC-2A59CF1A420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89500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11.png"/><Relationship Id="rId5" Type="http://schemas.openxmlformats.org/officeDocument/2006/relationships/tags" Target="../tags/tag41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0.xml"/><Relationship Id="rId9" Type="http://schemas.openxmlformats.org/officeDocument/2006/relationships/tags" Target="../tags/tag4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image" Target="../media/image6.jpeg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28.xml"/><Relationship Id="rId9" Type="http://schemas.openxmlformats.org/officeDocument/2006/relationships/tags" Target="../tags/tag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5340" t="7533" r="3047" b="20233"/>
          <a:stretch>
            <a:fillRect/>
          </a:stretch>
        </p:blipFill>
        <p:spPr bwMode="auto">
          <a:xfrm>
            <a:off x="6858000" y="0"/>
            <a:ext cx="5334000" cy="66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93297" y="103517"/>
            <a:ext cx="1066224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ЛИЦЕЙ №1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243530" y="1440613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19177" y="2334883"/>
            <a:ext cx="7332453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«Нестандартные методы решения уравнений и неравенств»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713117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713404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Проверил:___________________________________________________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11"/>
          <a:srcRect l="1061" t="4017" r="3986" b="26160"/>
          <a:stretch>
            <a:fillRect/>
          </a:stretch>
        </p:blipFill>
        <p:spPr bwMode="auto">
          <a:xfrm>
            <a:off x="0" y="879894"/>
            <a:ext cx="12192000" cy="461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平行四边形 3"/>
          <p:cNvSpPr/>
          <p:nvPr/>
        </p:nvSpPr>
        <p:spPr>
          <a:xfrm rot="5400000">
            <a:off x="2667001" y="-2666999"/>
            <a:ext cx="6857997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PA_矩形 24"/>
          <p:cNvSpPr/>
          <p:nvPr>
            <p:custDataLst>
              <p:tags r:id="rId1"/>
            </p:custDataLst>
          </p:nvPr>
        </p:nvSpPr>
        <p:spPr>
          <a:xfrm>
            <a:off x="1155469" y="3548228"/>
            <a:ext cx="1037804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165"/>
            <a:endParaRPr lang="en-US" sz="1000">
              <a:solidFill>
                <a:srgbClr val="FFFFFF"/>
              </a:solidFill>
            </a:endParaRPr>
          </a:p>
        </p:txBody>
      </p:sp>
      <p:cxnSp>
        <p:nvCxnSpPr>
          <p:cNvPr id="6" name="PA_直接连接符 19"/>
          <p:cNvCxnSpPr/>
          <p:nvPr>
            <p:custDataLst>
              <p:tags r:id="rId2"/>
            </p:custDataLst>
          </p:nvPr>
        </p:nvCxnSpPr>
        <p:spPr>
          <a:xfrm>
            <a:off x="1982537" y="2928015"/>
            <a:ext cx="2736" cy="658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A_直接连接符 19"/>
          <p:cNvCxnSpPr/>
          <p:nvPr>
            <p:custDataLst>
              <p:tags r:id="rId3"/>
            </p:custDataLst>
          </p:nvPr>
        </p:nvCxnSpPr>
        <p:spPr>
          <a:xfrm>
            <a:off x="5973691" y="3580747"/>
            <a:ext cx="2736" cy="658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A_直接连接符 19"/>
          <p:cNvCxnSpPr/>
          <p:nvPr>
            <p:custDataLst>
              <p:tags r:id="rId4"/>
            </p:custDataLst>
          </p:nvPr>
        </p:nvCxnSpPr>
        <p:spPr>
          <a:xfrm>
            <a:off x="6948476" y="2933765"/>
            <a:ext cx="2736" cy="65806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A_直接连接符 19"/>
          <p:cNvCxnSpPr>
            <a:stCxn id="5" idx="3"/>
          </p:cNvCxnSpPr>
          <p:nvPr>
            <p:custDataLst>
              <p:tags r:id="rId5"/>
            </p:custDataLst>
          </p:nvPr>
        </p:nvCxnSpPr>
        <p:spPr>
          <a:xfrm>
            <a:off x="11533516" y="3571088"/>
            <a:ext cx="1" cy="53508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01925" y="0"/>
            <a:ext cx="117578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«01Математика»-как наиболее удобный формат для обучения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4286" y="5534561"/>
            <a:ext cx="119677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01Математика - обучающая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онлайн-система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математике, которая анализирует прогресс каждого ученика и адаптирует для него уроки и задания. Платформа содержит материалы из учебников, помогает готовиться к ОГЭ и ЕГЭ, а также предлагает задачи по геометрии и тригонометрии.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2" name="PA_椭圆 26"/>
          <p:cNvSpPr/>
          <p:nvPr>
            <p:custDataLst>
              <p:tags r:id="rId6"/>
            </p:custDataLst>
          </p:nvPr>
        </p:nvSpPr>
        <p:spPr>
          <a:xfrm>
            <a:off x="1726539" y="2506454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A_椭圆 26"/>
          <p:cNvSpPr/>
          <p:nvPr>
            <p:custDataLst>
              <p:tags r:id="rId7"/>
            </p:custDataLst>
          </p:nvPr>
        </p:nvSpPr>
        <p:spPr>
          <a:xfrm>
            <a:off x="5677437" y="3964319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A_椭圆 26"/>
          <p:cNvSpPr/>
          <p:nvPr>
            <p:custDataLst>
              <p:tags r:id="rId8"/>
            </p:custDataLst>
          </p:nvPr>
        </p:nvSpPr>
        <p:spPr>
          <a:xfrm>
            <a:off x="6652221" y="2532335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A_椭圆 26"/>
          <p:cNvSpPr/>
          <p:nvPr>
            <p:custDataLst>
              <p:tags r:id="rId9"/>
            </p:custDataLst>
          </p:nvPr>
        </p:nvSpPr>
        <p:spPr>
          <a:xfrm>
            <a:off x="11189716" y="3852175"/>
            <a:ext cx="590150" cy="590150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1423358"/>
            <a:ext cx="637492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Школьник проходит входное тестирование, чтобы система поняла его уровень и слабые места в подготовке</a:t>
            </a:r>
            <a:endParaRPr lang="ru-RU" sz="2400" b="1" dirty="0" smtClean="0"/>
          </a:p>
          <a:p>
            <a:pPr marL="0" indent="0"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3517" y="3597215"/>
            <a:ext cx="582283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результатам теста система подбирает школьнику задачи с упором на проблемные темы. Если не получается, система объяснит технику решения и даст задания попроще для тренировки</a:t>
            </a:r>
          </a:p>
          <a:p>
            <a:pPr marL="0" indent="0"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357665" y="1457864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Заниматься можно тогда, когда  удобно - график и количество занятий школьник определяет самостоятельно</a:t>
            </a:r>
            <a:endParaRPr lang="ru-RU" sz="24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6323162" y="3709358"/>
            <a:ext cx="497744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Система регулирует сложность в зависимости от прогресса - пока школьник не почувствует полную уверенность, что умеет решать задачи на автомате</a:t>
            </a:r>
          </a:p>
          <a:p>
            <a:pPr marL="0" indent="0" algn="ctr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111"/>
          <p:cNvSpPr txBox="1"/>
          <p:nvPr/>
        </p:nvSpPr>
        <p:spPr>
          <a:xfrm>
            <a:off x="1644583" y="2512250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01</a:t>
            </a:r>
            <a:endParaRPr lang="zh-CN" alt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extBox 111"/>
          <p:cNvSpPr txBox="1"/>
          <p:nvPr/>
        </p:nvSpPr>
        <p:spPr>
          <a:xfrm>
            <a:off x="5621361" y="3926982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02</a:t>
            </a:r>
            <a:endParaRPr lang="zh-CN" alt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111"/>
          <p:cNvSpPr txBox="1"/>
          <p:nvPr/>
        </p:nvSpPr>
        <p:spPr>
          <a:xfrm>
            <a:off x="6570266" y="2538129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03</a:t>
            </a:r>
            <a:endParaRPr lang="zh-CN" alt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5" name="TextBox 111"/>
          <p:cNvSpPr txBox="1"/>
          <p:nvPr/>
        </p:nvSpPr>
        <p:spPr>
          <a:xfrm>
            <a:off x="11107761" y="3840718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04</a:t>
            </a:r>
            <a:endParaRPr lang="zh-CN" altLang="en-US" sz="28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2192000" cy="897147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  <p:sp>
        <p:nvSpPr>
          <p:cNvPr id="4" name="Прямоугольник 3"/>
          <p:cNvSpPr/>
          <p:nvPr/>
        </p:nvSpPr>
        <p:spPr>
          <a:xfrm>
            <a:off x="1811548" y="144099"/>
            <a:ext cx="7841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Апробация продукта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C:\Users\Ольга\Desktop\ocr (1)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8521"/>
            <a:ext cx="12192000" cy="422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平行四边形 3"/>
          <p:cNvSpPr/>
          <p:nvPr/>
        </p:nvSpPr>
        <p:spPr>
          <a:xfrm rot="5400000">
            <a:off x="3978214" y="-3106944"/>
            <a:ext cx="4235571" cy="1219200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0" y="940279"/>
          <a:ext cx="4252823" cy="4106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/>
          <p:cNvGraphicFramePr/>
          <p:nvPr/>
        </p:nvGraphicFramePr>
        <p:xfrm>
          <a:off x="3519578" y="979099"/>
          <a:ext cx="5227607" cy="3972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7620000" y="974785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0" name="Freeform 3"/>
          <p:cNvSpPr/>
          <p:nvPr/>
        </p:nvSpPr>
        <p:spPr>
          <a:xfrm>
            <a:off x="0" y="5089585"/>
            <a:ext cx="12192000" cy="1768415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6129" y="0"/>
            <a:ext cx="44771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Ольга\Desktop\001-8670983.jpg"/>
          <p:cNvPicPr/>
          <p:nvPr/>
        </p:nvPicPr>
        <p:blipFill>
          <a:blip r:embed="rId2"/>
          <a:srcRect l="43114"/>
          <a:stretch>
            <a:fillRect/>
          </a:stretch>
        </p:blipFill>
        <p:spPr bwMode="auto">
          <a:xfrm>
            <a:off x="0" y="0"/>
            <a:ext cx="46323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3"/>
          <p:cNvSpPr/>
          <p:nvPr/>
        </p:nvSpPr>
        <p:spPr>
          <a:xfrm>
            <a:off x="11959087" y="0"/>
            <a:ext cx="232913" cy="6858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  <p:sp>
        <p:nvSpPr>
          <p:cNvPr id="8" name="Прямоугольник 7"/>
          <p:cNvSpPr/>
          <p:nvPr/>
        </p:nvSpPr>
        <p:spPr>
          <a:xfrm>
            <a:off x="4735903" y="733570"/>
            <a:ext cx="69960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данной работе были исследованы некоторые нестандартные методы решения уравнений и неравенств. Представленный опрос школьников 9-11 классов показал, что многие испытывают трудности при решении уравнений и неравенств, практически никто не применяет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интернет-ресурсы для подготовки к экзаменам и решению математических уравнений и неравенств. Большинство опрошенных считают, что тренажер-презентация был бы полезен для решения проблемы с уравнениями и неравенствами.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44529" y="2594000"/>
            <a:ext cx="7116792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ходе проекта был создан тренажер, который представляет собой объединение теории и практики  в одну презентацию. В презентации представлены алгоритмы решения уравнений/неравенств, примеры решения, а также  размещены ссылки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онлайн-тренажёры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различных методов. Кроме этого, в данном продукте делается акцент на применение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«01Математика »-которая анализирует прогресс каждого ученика и адаптирует для него уроки и задания. Платформа помогает готовиться к ОГЭ и ЕГЭ, а также предлагает задачи по геометрии и тригонометрии.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44528" y="4822730"/>
            <a:ext cx="686662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Подводя итог данной теме, стоит отметить, что использование нестандартных методов решения уравнений и неравенств, к сожалению, отодвигается на второй план, несмотря на то, что данные способы являются наиболее эффективными в решении. Именно поэтому необходимо изучать данные методы, ведь они в действительности являются незаменимыми при решении уравнений и неравенств.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38"/>
          <p:cNvSpPr/>
          <p:nvPr/>
        </p:nvSpPr>
        <p:spPr>
          <a:xfrm>
            <a:off x="-1" y="0"/>
            <a:ext cx="9885873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32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991696" y="0"/>
            <a:ext cx="57595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4055" y="663064"/>
            <a:ext cx="954654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Олехник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С.Н., Потапов М.К.,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Пасиченко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П.И. Уравнения и неравенства. Нестандартные методы решения: справочник. 1997. – 219 с.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 задачу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[Электронная версия][Ресурс: https://chatinfo.ru/reshit-zadachu-online?ysclid=lrxqdlp6i7389789043];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 задачу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NiceBot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[Электронная версия][Ресурс: https://nicebot.ru/reshit-zadachu-neirosetiy?ysclid=lrxqrk6nq0198848471];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 задачу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[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] |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ChatInfo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[Электронная версия][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Ресурс:https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chatinfo.ru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/reshit-zadachu-online?ysclid=lrxqdlp6i7389789043];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Ссылки на ресурсы для дистанционного обучения по математике в 10-11 классах[Электронная версия][Ресурс: https://anna-kobets.ru/index.php/metodicheskie-materialy/245-ssylki-na-resursy-dlya-distantsionnogo-obucheniya-po-matematike-v-10-11-klassakh?ysclid=lrxnci2b84129205908];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Искусственный интеллект в образовании: перспективы и примеры использования [Электронная версия][Ресурс: https://media.foxford.ru/articles/neyroseti-v-obrazovanii?ysclid=lrxwzbtq5e66662795];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Колягин Ю. М., Ткачева М. В., Федорова Н. Е.,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Шабунин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 И. Математика: алгебра и начала математического анализа, геометрия. Алгебра и начала математического анализа. 10 класс: базовый и углубленный уровни. 7-е изд. М.: Просвещение, 2019. – 384 с.</a:t>
            </a:r>
          </a:p>
          <a:p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решения задач по математике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GPT бот от Кампус АИ  [Электронная версия][Ресурс: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https://kampus.ai/gpt-bot/neiroset-dlia-reseniia-zadac-po-matematike/]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Основные понятия теории уравнений и неравенств. [Электронная версия][Ресурс: 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multiurok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files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/1-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osnovnyie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poniatiia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tieorii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uravnienii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nieravi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html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ysclid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ls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56</a:t>
            </a:r>
            <a:r>
              <a:rPr lang="en-US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gwp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772733918];</a:t>
            </a:r>
          </a:p>
          <a:p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01Математика - обучающая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онлайн-система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 математике [Электронная версия][Ресурс: https://01math.com/?ysclid=ls255nexj2186424592].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льга\Desktop\afc7e-41677252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4280" y="4632385"/>
            <a:ext cx="2004203" cy="1958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平行四边形 3"/>
          <p:cNvSpPr/>
          <p:nvPr/>
        </p:nvSpPr>
        <p:spPr>
          <a:xfrm rot="5400000">
            <a:off x="7614249" y="2280250"/>
            <a:ext cx="6858000" cy="2297501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0"/>
            <a:ext cx="3157268" cy="6858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  <p:sp>
        <p:nvSpPr>
          <p:cNvPr id="3" name="Прямоугольник 2"/>
          <p:cNvSpPr/>
          <p:nvPr/>
        </p:nvSpPr>
        <p:spPr>
          <a:xfrm>
            <a:off x="0" y="1302915"/>
            <a:ext cx="31745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8" name="AutoShape 4" descr="https://top-fon.com/uploads/posts/2023-01/1674819522_top-fon-com-p-fon-dlya-prezentatsii-neironnie-seti-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C:\Users\Ольга\Desktop\1697519778_33167_1600x1020_1.jpg"/>
          <p:cNvPicPr/>
          <p:nvPr/>
        </p:nvPicPr>
        <p:blipFill>
          <a:blip r:embed="rId2"/>
          <a:srcRect r="18386"/>
          <a:stretch>
            <a:fillRect/>
          </a:stretch>
        </p:blipFill>
        <p:spPr bwMode="auto">
          <a:xfrm>
            <a:off x="3122763" y="0"/>
            <a:ext cx="90692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平行四边形 3"/>
          <p:cNvSpPr/>
          <p:nvPr/>
        </p:nvSpPr>
        <p:spPr>
          <a:xfrm rot="5400000">
            <a:off x="2667000" y="-2666998"/>
            <a:ext cx="6857997" cy="12191999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55340" t="7533" r="3047" b="20233"/>
          <a:stretch>
            <a:fillRect/>
          </a:stretch>
        </p:blipFill>
        <p:spPr bwMode="auto">
          <a:xfrm>
            <a:off x="6858000" y="0"/>
            <a:ext cx="5334000" cy="66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50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93297" y="103517"/>
            <a:ext cx="10662249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ЛИЦЕЙ №1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243530" y="1440613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19177" y="2334883"/>
            <a:ext cx="7332453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 «Нестандартные методы решения уравнений и неравенств»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713117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713404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Проверил:___________________________________________________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2458526" y="6366294"/>
            <a:ext cx="7970808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2024 год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0" y="2392189"/>
            <a:ext cx="12192000" cy="23762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17"/>
          <p:cNvSpPr/>
          <p:nvPr/>
        </p:nvSpPr>
        <p:spPr>
          <a:xfrm>
            <a:off x="1" y="6711519"/>
            <a:ext cx="12192000" cy="1464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2" descr="Monito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3026" y="1175986"/>
            <a:ext cx="4419386" cy="3683320"/>
          </a:xfrm>
          <a:prstGeom prst="rect">
            <a:avLst/>
          </a:prstGeom>
        </p:spPr>
      </p:pic>
      <p:sp>
        <p:nvSpPr>
          <p:cNvPr id="6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308185" y="155276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412" y="734376"/>
            <a:ext cx="920011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.Введение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Основная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2.1.Основные понятия теории уравнений и неравенств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 Методы решения уравнений и неравенств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 Нестандартные методы решения алгебраических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уравнений и неравенств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2.4.Нейросеть- как инновация в решении уравнений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неравенств по математике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2.5.Опрос школьников на предмет проблем в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решении уравнений и неравенств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2.6. Разработка тренажера «Нестандартные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методы решения уравнений и неравенств»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2.7. </a:t>
            </a:r>
            <a:r>
              <a:rPr lang="ru-RU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«01Математика»-как наиболее удобный формат для обучения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2.8. Апробация продукта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.Заключение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.Список литературы</a:t>
            </a:r>
            <a:endParaRPr lang="ru-RU" sz="2000" b="1" dirty="0">
              <a:solidFill>
                <a:srgbClr val="00997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Users\Ольга\Desktop\ocr.jpe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12451" y="1371599"/>
            <a:ext cx="3992178" cy="238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ip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643" y="2385478"/>
            <a:ext cx="3550357" cy="3944389"/>
          </a:xfrm>
          <a:prstGeom prst="rect">
            <a:avLst/>
          </a:prstGeom>
        </p:spPr>
      </p:pic>
      <p:pic>
        <p:nvPicPr>
          <p:cNvPr id="14" name="Рисунок 13" descr="C:\Users\Ольга\Desktop\gKjS07ECQoM.jpg"/>
          <p:cNvPicPr/>
          <p:nvPr/>
        </p:nvPicPr>
        <p:blipFill>
          <a:blip r:embed="rId5" cstate="print"/>
          <a:srcRect l="37334" r="13297"/>
          <a:stretch>
            <a:fillRect/>
          </a:stretch>
        </p:blipFill>
        <p:spPr bwMode="auto">
          <a:xfrm>
            <a:off x="9454718" y="2618913"/>
            <a:ext cx="1846556" cy="26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17"/>
          <p:cNvSpPr/>
          <p:nvPr/>
        </p:nvSpPr>
        <p:spPr>
          <a:xfrm>
            <a:off x="1" y="6711519"/>
            <a:ext cx="12192000" cy="1464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PA_文本框 43"/>
          <p:cNvSpPr txBox="1"/>
          <p:nvPr>
            <p:custDataLst>
              <p:tags r:id="rId1"/>
            </p:custDataLst>
          </p:nvPr>
        </p:nvSpPr>
        <p:spPr>
          <a:xfrm>
            <a:off x="1461653" y="814336"/>
            <a:ext cx="10365161" cy="1454242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algn="just" defTabSz="68516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 ЕГЭ очень важно правильно распределять и экономить время, поэтому для успешной сдачи экзамена требуются новые методы решения, обеспечивающие наиболее быстрое выполнение заданий. На занятиях математики в школе учащиеся  сталкиваются с такой проблемой - способы решения данных заданий, изучаемые в школе, зачастую занимают много времени, что говорит о нехватке знаний о наиболее оптимальных способах решения уравнений и неравенств.</a:t>
            </a:r>
            <a:r>
              <a:rPr lang="en-AU" dirty="0" smtClean="0">
                <a:solidFill>
                  <a:srgbClr val="262626"/>
                </a:solidFill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5" name="PA_燕尾形 40"/>
          <p:cNvSpPr/>
          <p:nvPr>
            <p:custDataLst>
              <p:tags r:id="rId2"/>
            </p:custDataLst>
          </p:nvPr>
        </p:nvSpPr>
        <p:spPr>
          <a:xfrm>
            <a:off x="291154" y="1030140"/>
            <a:ext cx="1138715" cy="593540"/>
          </a:xfrm>
          <a:prstGeom prst="chevron">
            <a:avLst>
              <a:gd name="adj" fmla="val 27026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algn="ctr" defTabSz="685165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6" name="PA_燕尾形 40"/>
          <p:cNvSpPr/>
          <p:nvPr>
            <p:custDataLst>
              <p:tags r:id="rId3"/>
            </p:custDataLst>
          </p:nvPr>
        </p:nvSpPr>
        <p:spPr>
          <a:xfrm>
            <a:off x="296906" y="2071060"/>
            <a:ext cx="1138715" cy="637634"/>
          </a:xfrm>
          <a:prstGeom prst="chevron">
            <a:avLst>
              <a:gd name="adj" fmla="val 27026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algn="ctr" defTabSz="685165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7" name="PA_燕尾形 40"/>
          <p:cNvSpPr/>
          <p:nvPr>
            <p:custDataLst>
              <p:tags r:id="rId4"/>
            </p:custDataLst>
          </p:nvPr>
        </p:nvSpPr>
        <p:spPr>
          <a:xfrm>
            <a:off x="305532" y="3019965"/>
            <a:ext cx="1138715" cy="629008"/>
          </a:xfrm>
          <a:prstGeom prst="chevron">
            <a:avLst>
              <a:gd name="adj" fmla="val 27026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algn="ctr" defTabSz="685165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8" name="PA_燕尾形 40"/>
          <p:cNvSpPr/>
          <p:nvPr>
            <p:custDataLst>
              <p:tags r:id="rId5"/>
            </p:custDataLst>
          </p:nvPr>
        </p:nvSpPr>
        <p:spPr>
          <a:xfrm>
            <a:off x="296905" y="3933645"/>
            <a:ext cx="1138715" cy="646019"/>
          </a:xfrm>
          <a:prstGeom prst="chevron">
            <a:avLst>
              <a:gd name="adj" fmla="val 27026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algn="ctr" defTabSz="685165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9" name="PA_燕尾形 40"/>
          <p:cNvSpPr/>
          <p:nvPr>
            <p:custDataLst>
              <p:tags r:id="rId6"/>
            </p:custDataLst>
          </p:nvPr>
        </p:nvSpPr>
        <p:spPr>
          <a:xfrm>
            <a:off x="288280" y="4935030"/>
            <a:ext cx="1138715" cy="593540"/>
          </a:xfrm>
          <a:prstGeom prst="chevron">
            <a:avLst>
              <a:gd name="adj" fmla="val 27026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algn="ctr" defTabSz="685165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0" name="PA_文本框 43"/>
          <p:cNvSpPr txBox="1"/>
          <p:nvPr>
            <p:custDataLst>
              <p:tags r:id="rId7"/>
            </p:custDataLst>
          </p:nvPr>
        </p:nvSpPr>
        <p:spPr>
          <a:xfrm>
            <a:off x="1501909" y="2226192"/>
            <a:ext cx="10365161" cy="623246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: школьники 9-11 классов.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 стандартные и  нестандартные методы решения уравнений и неравенств.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A_文本框 43"/>
          <p:cNvSpPr txBox="1"/>
          <p:nvPr>
            <p:custDataLst>
              <p:tags r:id="rId8"/>
            </p:custDataLst>
          </p:nvPr>
        </p:nvSpPr>
        <p:spPr>
          <a:xfrm>
            <a:off x="1507662" y="2991067"/>
            <a:ext cx="10365161" cy="900244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algn="just" defTabSz="68516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благодаря новым методам решения уравнений и неравенств, появится возможность сократить количество шагов решения в алгоритме и снизить вероятность допущения ошибки. </a:t>
            </a: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A_文本框 43"/>
          <p:cNvSpPr txBox="1"/>
          <p:nvPr>
            <p:custDataLst>
              <p:tags r:id="rId9"/>
            </p:custDataLst>
          </p:nvPr>
        </p:nvSpPr>
        <p:spPr>
          <a:xfrm>
            <a:off x="1516287" y="3776071"/>
            <a:ext cx="10365161" cy="2839237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изучить новые методы решения уравнений и неравенств.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1)Изучить теоретические аспекты стандартных и нестандартных методов решения уравнений и неравенств.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2)Провести опрос школьников  на предмет изучения методов решений уравнений и неравенств.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3)Разработать тренажер для наилучшего обучения решения уравнений и неравенств в математике, в том числе и при подготовке к ЕГЭ.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Опробировать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тренажер и провести опрос школьников об эффективности продукта.</a:t>
            </a:r>
          </a:p>
          <a:p>
            <a:pPr algn="just" defTabSz="685165"/>
            <a:endParaRPr lang="ru-RU" dirty="0" smtClean="0"/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</a:endParaRPr>
          </a:p>
        </p:txBody>
      </p:sp>
      <p:sp>
        <p:nvSpPr>
          <p:cNvPr id="13" name="PA_文本框 43"/>
          <p:cNvSpPr txBox="1"/>
          <p:nvPr>
            <p:custDataLst>
              <p:tags r:id="rId10"/>
            </p:custDataLst>
          </p:nvPr>
        </p:nvSpPr>
        <p:spPr>
          <a:xfrm>
            <a:off x="1542167" y="6062070"/>
            <a:ext cx="10365161" cy="623246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исследования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анализ, обобщение, синтез, классификация, систематизация, сравнение.</a:t>
            </a: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PA_燕尾形 40"/>
          <p:cNvSpPr/>
          <p:nvPr>
            <p:custDataLst>
              <p:tags r:id="rId11"/>
            </p:custDataLst>
          </p:nvPr>
        </p:nvSpPr>
        <p:spPr>
          <a:xfrm>
            <a:off x="294031" y="5846554"/>
            <a:ext cx="1138715" cy="593540"/>
          </a:xfrm>
          <a:prstGeom prst="chevron">
            <a:avLst>
              <a:gd name="adj" fmla="val 27026"/>
            </a:avLst>
          </a:prstGeom>
          <a:solidFill>
            <a:srgbClr val="0A47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9" tIns="34289" rIns="68579" bIns="34289" numCol="1" spcCol="0" rtlCol="0" fromWordArt="0" anchor="ctr" anchorCtr="0" forceAA="0" compatLnSpc="1">
            <a:noAutofit/>
          </a:bodyPr>
          <a:lstStyle/>
          <a:p>
            <a:pPr algn="ctr" defTabSz="685165"/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15" name="PA_任意多边形 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717073" y="1194973"/>
            <a:ext cx="288698" cy="214657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PA_任意多边形 6"/>
          <p:cNvSpPr>
            <a:spLocks noEditPoints="1"/>
          </p:cNvSpPr>
          <p:nvPr>
            <p:custDataLst>
              <p:tags r:id="rId13"/>
            </p:custDataLst>
          </p:nvPr>
        </p:nvSpPr>
        <p:spPr bwMode="auto">
          <a:xfrm>
            <a:off x="780098" y="3145057"/>
            <a:ext cx="302509" cy="341240"/>
          </a:xfrm>
          <a:custGeom>
            <a:avLst/>
            <a:gdLst>
              <a:gd name="T0" fmla="*/ 224 w 742"/>
              <a:gd name="T1" fmla="*/ 754 h 837"/>
              <a:gd name="T2" fmla="*/ 218 w 742"/>
              <a:gd name="T3" fmla="*/ 764 h 837"/>
              <a:gd name="T4" fmla="*/ 218 w 742"/>
              <a:gd name="T5" fmla="*/ 784 h 837"/>
              <a:gd name="T6" fmla="*/ 228 w 742"/>
              <a:gd name="T7" fmla="*/ 790 h 837"/>
              <a:gd name="T8" fmla="*/ 349 w 742"/>
              <a:gd name="T9" fmla="*/ 790 h 837"/>
              <a:gd name="T10" fmla="*/ 357 w 742"/>
              <a:gd name="T11" fmla="*/ 780 h 837"/>
              <a:gd name="T12" fmla="*/ 355 w 742"/>
              <a:gd name="T13" fmla="*/ 760 h 837"/>
              <a:gd name="T14" fmla="*/ 345 w 742"/>
              <a:gd name="T15" fmla="*/ 752 h 837"/>
              <a:gd name="T16" fmla="*/ 309 w 742"/>
              <a:gd name="T17" fmla="*/ 254 h 837"/>
              <a:gd name="T18" fmla="*/ 623 w 742"/>
              <a:gd name="T19" fmla="*/ 254 h 837"/>
              <a:gd name="T20" fmla="*/ 285 w 742"/>
              <a:gd name="T21" fmla="*/ 321 h 837"/>
              <a:gd name="T22" fmla="*/ 657 w 742"/>
              <a:gd name="T23" fmla="*/ 321 h 837"/>
              <a:gd name="T24" fmla="*/ 309 w 742"/>
              <a:gd name="T25" fmla="*/ 393 h 837"/>
              <a:gd name="T26" fmla="*/ 623 w 742"/>
              <a:gd name="T27" fmla="*/ 393 h 837"/>
              <a:gd name="T28" fmla="*/ 460 w 742"/>
              <a:gd name="T29" fmla="*/ 145 h 837"/>
              <a:gd name="T30" fmla="*/ 490 w 742"/>
              <a:gd name="T31" fmla="*/ 145 h 837"/>
              <a:gd name="T32" fmla="*/ 569 w 742"/>
              <a:gd name="T33" fmla="*/ 160 h 837"/>
              <a:gd name="T34" fmla="*/ 639 w 742"/>
              <a:gd name="T35" fmla="*/ 190 h 837"/>
              <a:gd name="T36" fmla="*/ 694 w 742"/>
              <a:gd name="T37" fmla="*/ 232 h 837"/>
              <a:gd name="T38" fmla="*/ 730 w 742"/>
              <a:gd name="T39" fmla="*/ 284 h 837"/>
              <a:gd name="T40" fmla="*/ 742 w 742"/>
              <a:gd name="T41" fmla="*/ 341 h 837"/>
              <a:gd name="T42" fmla="*/ 736 w 742"/>
              <a:gd name="T43" fmla="*/ 381 h 837"/>
              <a:gd name="T44" fmla="*/ 708 w 742"/>
              <a:gd name="T45" fmla="*/ 436 h 837"/>
              <a:gd name="T46" fmla="*/ 661 w 742"/>
              <a:gd name="T47" fmla="*/ 482 h 837"/>
              <a:gd name="T48" fmla="*/ 595 w 742"/>
              <a:gd name="T49" fmla="*/ 516 h 837"/>
              <a:gd name="T50" fmla="*/ 518 w 742"/>
              <a:gd name="T51" fmla="*/ 536 h 837"/>
              <a:gd name="T52" fmla="*/ 460 w 742"/>
              <a:gd name="T53" fmla="*/ 540 h 837"/>
              <a:gd name="T54" fmla="*/ 389 w 742"/>
              <a:gd name="T55" fmla="*/ 534 h 837"/>
              <a:gd name="T56" fmla="*/ 309 w 742"/>
              <a:gd name="T57" fmla="*/ 508 h 837"/>
              <a:gd name="T58" fmla="*/ 256 w 742"/>
              <a:gd name="T59" fmla="*/ 476 h 837"/>
              <a:gd name="T60" fmla="*/ 200 w 742"/>
              <a:gd name="T61" fmla="*/ 416 h 837"/>
              <a:gd name="T62" fmla="*/ 180 w 742"/>
              <a:gd name="T63" fmla="*/ 355 h 837"/>
              <a:gd name="T64" fmla="*/ 180 w 742"/>
              <a:gd name="T65" fmla="*/ 321 h 837"/>
              <a:gd name="T66" fmla="*/ 202 w 742"/>
              <a:gd name="T67" fmla="*/ 266 h 837"/>
              <a:gd name="T68" fmla="*/ 244 w 742"/>
              <a:gd name="T69" fmla="*/ 216 h 837"/>
              <a:gd name="T70" fmla="*/ 303 w 742"/>
              <a:gd name="T71" fmla="*/ 178 h 837"/>
              <a:gd name="T72" fmla="*/ 377 w 742"/>
              <a:gd name="T73" fmla="*/ 153 h 837"/>
              <a:gd name="T74" fmla="*/ 460 w 742"/>
              <a:gd name="T75" fmla="*/ 145 h 837"/>
              <a:gd name="T76" fmla="*/ 536 w 742"/>
              <a:gd name="T77" fmla="*/ 0 h 837"/>
              <a:gd name="T78" fmla="*/ 549 w 742"/>
              <a:gd name="T79" fmla="*/ 4 h 837"/>
              <a:gd name="T80" fmla="*/ 563 w 742"/>
              <a:gd name="T81" fmla="*/ 16 h 837"/>
              <a:gd name="T82" fmla="*/ 569 w 742"/>
              <a:gd name="T83" fmla="*/ 33 h 837"/>
              <a:gd name="T84" fmla="*/ 534 w 742"/>
              <a:gd name="T85" fmla="*/ 103 h 837"/>
              <a:gd name="T86" fmla="*/ 77 w 742"/>
              <a:gd name="T87" fmla="*/ 71 h 837"/>
              <a:gd name="T88" fmla="*/ 496 w 742"/>
              <a:gd name="T89" fmla="*/ 704 h 837"/>
              <a:gd name="T90" fmla="*/ 534 w 742"/>
              <a:gd name="T91" fmla="*/ 581 h 837"/>
              <a:gd name="T92" fmla="*/ 569 w 742"/>
              <a:gd name="T93" fmla="*/ 803 h 837"/>
              <a:gd name="T94" fmla="*/ 563 w 742"/>
              <a:gd name="T95" fmla="*/ 823 h 837"/>
              <a:gd name="T96" fmla="*/ 549 w 742"/>
              <a:gd name="T97" fmla="*/ 835 h 837"/>
              <a:gd name="T98" fmla="*/ 33 w 742"/>
              <a:gd name="T99" fmla="*/ 837 h 837"/>
              <a:gd name="T100" fmla="*/ 20 w 742"/>
              <a:gd name="T101" fmla="*/ 835 h 837"/>
              <a:gd name="T102" fmla="*/ 6 w 742"/>
              <a:gd name="T103" fmla="*/ 823 h 837"/>
              <a:gd name="T104" fmla="*/ 0 w 742"/>
              <a:gd name="T105" fmla="*/ 803 h 837"/>
              <a:gd name="T106" fmla="*/ 0 w 742"/>
              <a:gd name="T107" fmla="*/ 28 h 837"/>
              <a:gd name="T108" fmla="*/ 10 w 742"/>
              <a:gd name="T109" fmla="*/ 10 h 837"/>
              <a:gd name="T110" fmla="*/ 25 w 742"/>
              <a:gd name="T111" fmla="*/ 2 h 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2" h="837">
                <a:moveTo>
                  <a:pt x="228" y="752"/>
                </a:moveTo>
                <a:lnTo>
                  <a:pt x="228" y="752"/>
                </a:lnTo>
                <a:lnTo>
                  <a:pt x="224" y="754"/>
                </a:lnTo>
                <a:lnTo>
                  <a:pt x="220" y="756"/>
                </a:lnTo>
                <a:lnTo>
                  <a:pt x="218" y="760"/>
                </a:lnTo>
                <a:lnTo>
                  <a:pt x="218" y="764"/>
                </a:lnTo>
                <a:lnTo>
                  <a:pt x="218" y="780"/>
                </a:lnTo>
                <a:lnTo>
                  <a:pt x="218" y="780"/>
                </a:lnTo>
                <a:lnTo>
                  <a:pt x="218" y="784"/>
                </a:lnTo>
                <a:lnTo>
                  <a:pt x="220" y="786"/>
                </a:lnTo>
                <a:lnTo>
                  <a:pt x="224" y="790"/>
                </a:lnTo>
                <a:lnTo>
                  <a:pt x="228" y="790"/>
                </a:lnTo>
                <a:lnTo>
                  <a:pt x="345" y="790"/>
                </a:lnTo>
                <a:lnTo>
                  <a:pt x="345" y="790"/>
                </a:lnTo>
                <a:lnTo>
                  <a:pt x="349" y="790"/>
                </a:lnTo>
                <a:lnTo>
                  <a:pt x="353" y="786"/>
                </a:lnTo>
                <a:lnTo>
                  <a:pt x="355" y="784"/>
                </a:lnTo>
                <a:lnTo>
                  <a:pt x="357" y="780"/>
                </a:lnTo>
                <a:lnTo>
                  <a:pt x="357" y="764"/>
                </a:lnTo>
                <a:lnTo>
                  <a:pt x="357" y="764"/>
                </a:lnTo>
                <a:lnTo>
                  <a:pt x="355" y="760"/>
                </a:lnTo>
                <a:lnTo>
                  <a:pt x="353" y="756"/>
                </a:lnTo>
                <a:lnTo>
                  <a:pt x="349" y="754"/>
                </a:lnTo>
                <a:lnTo>
                  <a:pt x="345" y="752"/>
                </a:lnTo>
                <a:lnTo>
                  <a:pt x="228" y="752"/>
                </a:lnTo>
                <a:lnTo>
                  <a:pt x="228" y="752"/>
                </a:lnTo>
                <a:close/>
                <a:moveTo>
                  <a:pt x="309" y="254"/>
                </a:moveTo>
                <a:lnTo>
                  <a:pt x="309" y="282"/>
                </a:lnTo>
                <a:lnTo>
                  <a:pt x="623" y="282"/>
                </a:lnTo>
                <a:lnTo>
                  <a:pt x="623" y="254"/>
                </a:lnTo>
                <a:lnTo>
                  <a:pt x="309" y="254"/>
                </a:lnTo>
                <a:lnTo>
                  <a:pt x="309" y="254"/>
                </a:lnTo>
                <a:close/>
                <a:moveTo>
                  <a:pt x="285" y="321"/>
                </a:moveTo>
                <a:lnTo>
                  <a:pt x="285" y="351"/>
                </a:lnTo>
                <a:lnTo>
                  <a:pt x="657" y="351"/>
                </a:lnTo>
                <a:lnTo>
                  <a:pt x="657" y="321"/>
                </a:lnTo>
                <a:lnTo>
                  <a:pt x="285" y="321"/>
                </a:lnTo>
                <a:lnTo>
                  <a:pt x="285" y="321"/>
                </a:lnTo>
                <a:close/>
                <a:moveTo>
                  <a:pt x="309" y="393"/>
                </a:moveTo>
                <a:lnTo>
                  <a:pt x="309" y="420"/>
                </a:lnTo>
                <a:lnTo>
                  <a:pt x="623" y="420"/>
                </a:lnTo>
                <a:lnTo>
                  <a:pt x="623" y="393"/>
                </a:lnTo>
                <a:lnTo>
                  <a:pt x="309" y="393"/>
                </a:lnTo>
                <a:lnTo>
                  <a:pt x="309" y="393"/>
                </a:lnTo>
                <a:close/>
                <a:moveTo>
                  <a:pt x="460" y="145"/>
                </a:moveTo>
                <a:lnTo>
                  <a:pt x="460" y="145"/>
                </a:lnTo>
                <a:lnTo>
                  <a:pt x="460" y="145"/>
                </a:lnTo>
                <a:lnTo>
                  <a:pt x="490" y="145"/>
                </a:lnTo>
                <a:lnTo>
                  <a:pt x="518" y="149"/>
                </a:lnTo>
                <a:lnTo>
                  <a:pt x="543" y="153"/>
                </a:lnTo>
                <a:lnTo>
                  <a:pt x="569" y="160"/>
                </a:lnTo>
                <a:lnTo>
                  <a:pt x="595" y="168"/>
                </a:lnTo>
                <a:lnTo>
                  <a:pt x="619" y="178"/>
                </a:lnTo>
                <a:lnTo>
                  <a:pt x="639" y="190"/>
                </a:lnTo>
                <a:lnTo>
                  <a:pt x="661" y="202"/>
                </a:lnTo>
                <a:lnTo>
                  <a:pt x="678" y="216"/>
                </a:lnTo>
                <a:lnTo>
                  <a:pt x="694" y="232"/>
                </a:lnTo>
                <a:lnTo>
                  <a:pt x="708" y="248"/>
                </a:lnTo>
                <a:lnTo>
                  <a:pt x="720" y="266"/>
                </a:lnTo>
                <a:lnTo>
                  <a:pt x="730" y="284"/>
                </a:lnTo>
                <a:lnTo>
                  <a:pt x="736" y="301"/>
                </a:lnTo>
                <a:lnTo>
                  <a:pt x="740" y="321"/>
                </a:lnTo>
                <a:lnTo>
                  <a:pt x="742" y="341"/>
                </a:lnTo>
                <a:lnTo>
                  <a:pt x="742" y="341"/>
                </a:lnTo>
                <a:lnTo>
                  <a:pt x="740" y="363"/>
                </a:lnTo>
                <a:lnTo>
                  <a:pt x="736" y="381"/>
                </a:lnTo>
                <a:lnTo>
                  <a:pt x="730" y="401"/>
                </a:lnTo>
                <a:lnTo>
                  <a:pt x="720" y="418"/>
                </a:lnTo>
                <a:lnTo>
                  <a:pt x="708" y="436"/>
                </a:lnTo>
                <a:lnTo>
                  <a:pt x="694" y="452"/>
                </a:lnTo>
                <a:lnTo>
                  <a:pt x="678" y="468"/>
                </a:lnTo>
                <a:lnTo>
                  <a:pt x="661" y="482"/>
                </a:lnTo>
                <a:lnTo>
                  <a:pt x="639" y="494"/>
                </a:lnTo>
                <a:lnTo>
                  <a:pt x="619" y="506"/>
                </a:lnTo>
                <a:lnTo>
                  <a:pt x="595" y="516"/>
                </a:lnTo>
                <a:lnTo>
                  <a:pt x="569" y="524"/>
                </a:lnTo>
                <a:lnTo>
                  <a:pt x="543" y="530"/>
                </a:lnTo>
                <a:lnTo>
                  <a:pt x="518" y="536"/>
                </a:lnTo>
                <a:lnTo>
                  <a:pt x="490" y="538"/>
                </a:lnTo>
                <a:lnTo>
                  <a:pt x="460" y="540"/>
                </a:lnTo>
                <a:lnTo>
                  <a:pt x="460" y="540"/>
                </a:lnTo>
                <a:lnTo>
                  <a:pt x="436" y="538"/>
                </a:lnTo>
                <a:lnTo>
                  <a:pt x="412" y="536"/>
                </a:lnTo>
                <a:lnTo>
                  <a:pt x="389" y="534"/>
                </a:lnTo>
                <a:lnTo>
                  <a:pt x="367" y="528"/>
                </a:lnTo>
                <a:lnTo>
                  <a:pt x="280" y="593"/>
                </a:lnTo>
                <a:lnTo>
                  <a:pt x="309" y="508"/>
                </a:lnTo>
                <a:lnTo>
                  <a:pt x="309" y="508"/>
                </a:lnTo>
                <a:lnTo>
                  <a:pt x="281" y="494"/>
                </a:lnTo>
                <a:lnTo>
                  <a:pt x="256" y="476"/>
                </a:lnTo>
                <a:lnTo>
                  <a:pt x="234" y="458"/>
                </a:lnTo>
                <a:lnTo>
                  <a:pt x="216" y="438"/>
                </a:lnTo>
                <a:lnTo>
                  <a:pt x="200" y="416"/>
                </a:lnTo>
                <a:lnTo>
                  <a:pt x="188" y="393"/>
                </a:lnTo>
                <a:lnTo>
                  <a:pt x="182" y="367"/>
                </a:lnTo>
                <a:lnTo>
                  <a:pt x="180" y="355"/>
                </a:lnTo>
                <a:lnTo>
                  <a:pt x="180" y="341"/>
                </a:lnTo>
                <a:lnTo>
                  <a:pt x="180" y="341"/>
                </a:lnTo>
                <a:lnTo>
                  <a:pt x="180" y="321"/>
                </a:lnTo>
                <a:lnTo>
                  <a:pt x="186" y="301"/>
                </a:lnTo>
                <a:lnTo>
                  <a:pt x="192" y="284"/>
                </a:lnTo>
                <a:lnTo>
                  <a:pt x="202" y="266"/>
                </a:lnTo>
                <a:lnTo>
                  <a:pt x="214" y="248"/>
                </a:lnTo>
                <a:lnTo>
                  <a:pt x="228" y="232"/>
                </a:lnTo>
                <a:lnTo>
                  <a:pt x="244" y="216"/>
                </a:lnTo>
                <a:lnTo>
                  <a:pt x="262" y="202"/>
                </a:lnTo>
                <a:lnTo>
                  <a:pt x="281" y="190"/>
                </a:lnTo>
                <a:lnTo>
                  <a:pt x="303" y="178"/>
                </a:lnTo>
                <a:lnTo>
                  <a:pt x="327" y="168"/>
                </a:lnTo>
                <a:lnTo>
                  <a:pt x="351" y="160"/>
                </a:lnTo>
                <a:lnTo>
                  <a:pt x="377" y="153"/>
                </a:lnTo>
                <a:lnTo>
                  <a:pt x="405" y="149"/>
                </a:lnTo>
                <a:lnTo>
                  <a:pt x="432" y="145"/>
                </a:lnTo>
                <a:lnTo>
                  <a:pt x="460" y="145"/>
                </a:lnTo>
                <a:lnTo>
                  <a:pt x="460" y="145"/>
                </a:lnTo>
                <a:close/>
                <a:moveTo>
                  <a:pt x="33" y="0"/>
                </a:moveTo>
                <a:lnTo>
                  <a:pt x="536" y="0"/>
                </a:lnTo>
                <a:lnTo>
                  <a:pt x="536" y="0"/>
                </a:lnTo>
                <a:lnTo>
                  <a:pt x="543" y="2"/>
                </a:lnTo>
                <a:lnTo>
                  <a:pt x="549" y="4"/>
                </a:lnTo>
                <a:lnTo>
                  <a:pt x="555" y="6"/>
                </a:lnTo>
                <a:lnTo>
                  <a:pt x="559" y="10"/>
                </a:lnTo>
                <a:lnTo>
                  <a:pt x="563" y="16"/>
                </a:lnTo>
                <a:lnTo>
                  <a:pt x="567" y="22"/>
                </a:lnTo>
                <a:lnTo>
                  <a:pt x="569" y="28"/>
                </a:lnTo>
                <a:lnTo>
                  <a:pt x="569" y="33"/>
                </a:lnTo>
                <a:lnTo>
                  <a:pt x="569" y="109"/>
                </a:lnTo>
                <a:lnTo>
                  <a:pt x="569" y="109"/>
                </a:lnTo>
                <a:lnTo>
                  <a:pt x="534" y="103"/>
                </a:lnTo>
                <a:lnTo>
                  <a:pt x="496" y="97"/>
                </a:lnTo>
                <a:lnTo>
                  <a:pt x="496" y="71"/>
                </a:lnTo>
                <a:lnTo>
                  <a:pt x="77" y="71"/>
                </a:lnTo>
                <a:lnTo>
                  <a:pt x="77" y="704"/>
                </a:lnTo>
                <a:lnTo>
                  <a:pt x="77" y="704"/>
                </a:lnTo>
                <a:lnTo>
                  <a:pt x="496" y="704"/>
                </a:lnTo>
                <a:lnTo>
                  <a:pt x="496" y="585"/>
                </a:lnTo>
                <a:lnTo>
                  <a:pt x="496" y="585"/>
                </a:lnTo>
                <a:lnTo>
                  <a:pt x="534" y="581"/>
                </a:lnTo>
                <a:lnTo>
                  <a:pt x="569" y="573"/>
                </a:lnTo>
                <a:lnTo>
                  <a:pt x="569" y="803"/>
                </a:lnTo>
                <a:lnTo>
                  <a:pt x="569" y="803"/>
                </a:lnTo>
                <a:lnTo>
                  <a:pt x="569" y="811"/>
                </a:lnTo>
                <a:lnTo>
                  <a:pt x="567" y="817"/>
                </a:lnTo>
                <a:lnTo>
                  <a:pt x="563" y="823"/>
                </a:lnTo>
                <a:lnTo>
                  <a:pt x="559" y="827"/>
                </a:lnTo>
                <a:lnTo>
                  <a:pt x="555" y="831"/>
                </a:lnTo>
                <a:lnTo>
                  <a:pt x="549" y="835"/>
                </a:lnTo>
                <a:lnTo>
                  <a:pt x="543" y="837"/>
                </a:lnTo>
                <a:lnTo>
                  <a:pt x="536" y="837"/>
                </a:lnTo>
                <a:lnTo>
                  <a:pt x="33" y="837"/>
                </a:lnTo>
                <a:lnTo>
                  <a:pt x="33" y="837"/>
                </a:lnTo>
                <a:lnTo>
                  <a:pt x="25" y="837"/>
                </a:lnTo>
                <a:lnTo>
                  <a:pt x="20" y="835"/>
                </a:lnTo>
                <a:lnTo>
                  <a:pt x="14" y="831"/>
                </a:lnTo>
                <a:lnTo>
                  <a:pt x="10" y="827"/>
                </a:lnTo>
                <a:lnTo>
                  <a:pt x="6" y="823"/>
                </a:lnTo>
                <a:lnTo>
                  <a:pt x="2" y="817"/>
                </a:lnTo>
                <a:lnTo>
                  <a:pt x="0" y="811"/>
                </a:lnTo>
                <a:lnTo>
                  <a:pt x="0" y="803"/>
                </a:lnTo>
                <a:lnTo>
                  <a:pt x="0" y="33"/>
                </a:lnTo>
                <a:lnTo>
                  <a:pt x="0" y="33"/>
                </a:lnTo>
                <a:lnTo>
                  <a:pt x="0" y="28"/>
                </a:lnTo>
                <a:lnTo>
                  <a:pt x="2" y="22"/>
                </a:lnTo>
                <a:lnTo>
                  <a:pt x="6" y="16"/>
                </a:lnTo>
                <a:lnTo>
                  <a:pt x="10" y="10"/>
                </a:lnTo>
                <a:lnTo>
                  <a:pt x="14" y="6"/>
                </a:lnTo>
                <a:lnTo>
                  <a:pt x="20" y="4"/>
                </a:lnTo>
                <a:lnTo>
                  <a:pt x="25" y="2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矩形 17"/>
          <p:cNvSpPr/>
          <p:nvPr/>
        </p:nvSpPr>
        <p:spPr>
          <a:xfrm>
            <a:off x="0" y="0"/>
            <a:ext cx="12192000" cy="862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167285" y="0"/>
            <a:ext cx="570206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</a:p>
        </p:txBody>
      </p:sp>
      <p:sp>
        <p:nvSpPr>
          <p:cNvPr id="19" name="PA_任意多边形 18"/>
          <p:cNvSpPr>
            <a:spLocks noEditPoints="1"/>
          </p:cNvSpPr>
          <p:nvPr>
            <p:custDataLst>
              <p:tags r:id="rId14"/>
            </p:custDataLst>
          </p:nvPr>
        </p:nvSpPr>
        <p:spPr bwMode="auto">
          <a:xfrm>
            <a:off x="723265" y="4068702"/>
            <a:ext cx="272747" cy="322078"/>
          </a:xfrm>
          <a:custGeom>
            <a:avLst/>
            <a:gdLst>
              <a:gd name="T0" fmla="*/ 637 w 669"/>
              <a:gd name="T1" fmla="*/ 4 h 790"/>
              <a:gd name="T2" fmla="*/ 667 w 669"/>
              <a:gd name="T3" fmla="*/ 44 h 790"/>
              <a:gd name="T4" fmla="*/ 665 w 669"/>
              <a:gd name="T5" fmla="*/ 759 h 790"/>
              <a:gd name="T6" fmla="*/ 627 w 669"/>
              <a:gd name="T7" fmla="*/ 790 h 790"/>
              <a:gd name="T8" fmla="*/ 32 w 669"/>
              <a:gd name="T9" fmla="*/ 786 h 790"/>
              <a:gd name="T10" fmla="*/ 0 w 669"/>
              <a:gd name="T11" fmla="*/ 749 h 790"/>
              <a:gd name="T12" fmla="*/ 64 w 669"/>
              <a:gd name="T13" fmla="*/ 655 h 790"/>
              <a:gd name="T14" fmla="*/ 111 w 669"/>
              <a:gd name="T15" fmla="*/ 671 h 790"/>
              <a:gd name="T16" fmla="*/ 147 w 669"/>
              <a:gd name="T17" fmla="*/ 643 h 790"/>
              <a:gd name="T18" fmla="*/ 147 w 669"/>
              <a:gd name="T19" fmla="*/ 604 h 790"/>
              <a:gd name="T20" fmla="*/ 111 w 669"/>
              <a:gd name="T21" fmla="*/ 574 h 790"/>
              <a:gd name="T22" fmla="*/ 64 w 669"/>
              <a:gd name="T23" fmla="*/ 590 h 790"/>
              <a:gd name="T24" fmla="*/ 56 w 669"/>
              <a:gd name="T25" fmla="*/ 485 h 790"/>
              <a:gd name="T26" fmla="*/ 101 w 669"/>
              <a:gd name="T27" fmla="*/ 513 h 790"/>
              <a:gd name="T28" fmla="*/ 143 w 669"/>
              <a:gd name="T29" fmla="*/ 491 h 790"/>
              <a:gd name="T30" fmla="*/ 149 w 669"/>
              <a:gd name="T31" fmla="*/ 453 h 790"/>
              <a:gd name="T32" fmla="*/ 121 w 669"/>
              <a:gd name="T33" fmla="*/ 417 h 790"/>
              <a:gd name="T34" fmla="*/ 74 w 669"/>
              <a:gd name="T35" fmla="*/ 421 h 790"/>
              <a:gd name="T36" fmla="*/ 56 w 669"/>
              <a:gd name="T37" fmla="*/ 328 h 790"/>
              <a:gd name="T38" fmla="*/ 101 w 669"/>
              <a:gd name="T39" fmla="*/ 356 h 790"/>
              <a:gd name="T40" fmla="*/ 137 w 669"/>
              <a:gd name="T41" fmla="*/ 342 h 790"/>
              <a:gd name="T42" fmla="*/ 151 w 669"/>
              <a:gd name="T43" fmla="*/ 306 h 790"/>
              <a:gd name="T44" fmla="*/ 129 w 669"/>
              <a:gd name="T45" fmla="*/ 264 h 790"/>
              <a:gd name="T46" fmla="*/ 88 w 669"/>
              <a:gd name="T47" fmla="*/ 258 h 790"/>
              <a:gd name="T48" fmla="*/ 0 w 669"/>
              <a:gd name="T49" fmla="*/ 173 h 790"/>
              <a:gd name="T50" fmla="*/ 88 w 669"/>
              <a:gd name="T51" fmla="*/ 201 h 790"/>
              <a:gd name="T52" fmla="*/ 129 w 669"/>
              <a:gd name="T53" fmla="*/ 195 h 790"/>
              <a:gd name="T54" fmla="*/ 151 w 669"/>
              <a:gd name="T55" fmla="*/ 153 h 790"/>
              <a:gd name="T56" fmla="*/ 137 w 669"/>
              <a:gd name="T57" fmla="*/ 118 h 790"/>
              <a:gd name="T58" fmla="*/ 101 w 669"/>
              <a:gd name="T59" fmla="*/ 104 h 790"/>
              <a:gd name="T60" fmla="*/ 0 w 669"/>
              <a:gd name="T61" fmla="*/ 131 h 790"/>
              <a:gd name="T62" fmla="*/ 8 w 669"/>
              <a:gd name="T63" fmla="*/ 24 h 790"/>
              <a:gd name="T64" fmla="*/ 54 w 669"/>
              <a:gd name="T65" fmla="*/ 0 h 790"/>
              <a:gd name="T66" fmla="*/ 500 w 669"/>
              <a:gd name="T67" fmla="*/ 380 h 790"/>
              <a:gd name="T68" fmla="*/ 520 w 669"/>
              <a:gd name="T69" fmla="*/ 330 h 790"/>
              <a:gd name="T70" fmla="*/ 492 w 669"/>
              <a:gd name="T71" fmla="*/ 213 h 790"/>
              <a:gd name="T72" fmla="*/ 445 w 669"/>
              <a:gd name="T73" fmla="*/ 187 h 790"/>
              <a:gd name="T74" fmla="*/ 330 w 669"/>
              <a:gd name="T75" fmla="*/ 197 h 790"/>
              <a:gd name="T76" fmla="*/ 306 w 669"/>
              <a:gd name="T77" fmla="*/ 217 h 790"/>
              <a:gd name="T78" fmla="*/ 282 w 669"/>
              <a:gd name="T79" fmla="*/ 330 h 790"/>
              <a:gd name="T80" fmla="*/ 320 w 669"/>
              <a:gd name="T81" fmla="*/ 382 h 790"/>
              <a:gd name="T82" fmla="*/ 358 w 669"/>
              <a:gd name="T83" fmla="*/ 429 h 790"/>
              <a:gd name="T84" fmla="*/ 300 w 669"/>
              <a:gd name="T85" fmla="*/ 467 h 790"/>
              <a:gd name="T86" fmla="*/ 248 w 669"/>
              <a:gd name="T87" fmla="*/ 493 h 790"/>
              <a:gd name="T88" fmla="*/ 232 w 669"/>
              <a:gd name="T89" fmla="*/ 570 h 790"/>
              <a:gd name="T90" fmla="*/ 308 w 669"/>
              <a:gd name="T91" fmla="*/ 616 h 790"/>
              <a:gd name="T92" fmla="*/ 534 w 669"/>
              <a:gd name="T93" fmla="*/ 608 h 790"/>
              <a:gd name="T94" fmla="*/ 570 w 669"/>
              <a:gd name="T95" fmla="*/ 554 h 790"/>
              <a:gd name="T96" fmla="*/ 544 w 669"/>
              <a:gd name="T97" fmla="*/ 481 h 790"/>
              <a:gd name="T98" fmla="*/ 473 w 669"/>
              <a:gd name="T99" fmla="*/ 465 h 790"/>
              <a:gd name="T100" fmla="*/ 443 w 669"/>
              <a:gd name="T101" fmla="*/ 429 h 790"/>
              <a:gd name="T102" fmla="*/ 481 w 669"/>
              <a:gd name="T103" fmla="*/ 382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69" h="790">
                <a:moveTo>
                  <a:pt x="54" y="0"/>
                </a:moveTo>
                <a:lnTo>
                  <a:pt x="616" y="0"/>
                </a:lnTo>
                <a:lnTo>
                  <a:pt x="616" y="0"/>
                </a:lnTo>
                <a:lnTo>
                  <a:pt x="627" y="2"/>
                </a:lnTo>
                <a:lnTo>
                  <a:pt x="637" y="4"/>
                </a:lnTo>
                <a:lnTo>
                  <a:pt x="645" y="10"/>
                </a:lnTo>
                <a:lnTo>
                  <a:pt x="653" y="16"/>
                </a:lnTo>
                <a:lnTo>
                  <a:pt x="659" y="24"/>
                </a:lnTo>
                <a:lnTo>
                  <a:pt x="665" y="34"/>
                </a:lnTo>
                <a:lnTo>
                  <a:pt x="667" y="44"/>
                </a:lnTo>
                <a:lnTo>
                  <a:pt x="669" y="54"/>
                </a:lnTo>
                <a:lnTo>
                  <a:pt x="669" y="737"/>
                </a:lnTo>
                <a:lnTo>
                  <a:pt x="669" y="737"/>
                </a:lnTo>
                <a:lnTo>
                  <a:pt x="667" y="749"/>
                </a:lnTo>
                <a:lnTo>
                  <a:pt x="665" y="759"/>
                </a:lnTo>
                <a:lnTo>
                  <a:pt x="659" y="767"/>
                </a:lnTo>
                <a:lnTo>
                  <a:pt x="653" y="774"/>
                </a:lnTo>
                <a:lnTo>
                  <a:pt x="645" y="782"/>
                </a:lnTo>
                <a:lnTo>
                  <a:pt x="637" y="786"/>
                </a:lnTo>
                <a:lnTo>
                  <a:pt x="627" y="790"/>
                </a:lnTo>
                <a:lnTo>
                  <a:pt x="616" y="790"/>
                </a:lnTo>
                <a:lnTo>
                  <a:pt x="54" y="790"/>
                </a:lnTo>
                <a:lnTo>
                  <a:pt x="54" y="790"/>
                </a:lnTo>
                <a:lnTo>
                  <a:pt x="42" y="790"/>
                </a:lnTo>
                <a:lnTo>
                  <a:pt x="32" y="786"/>
                </a:lnTo>
                <a:lnTo>
                  <a:pt x="24" y="782"/>
                </a:lnTo>
                <a:lnTo>
                  <a:pt x="16" y="774"/>
                </a:lnTo>
                <a:lnTo>
                  <a:pt x="8" y="767"/>
                </a:lnTo>
                <a:lnTo>
                  <a:pt x="4" y="759"/>
                </a:lnTo>
                <a:lnTo>
                  <a:pt x="0" y="749"/>
                </a:lnTo>
                <a:lnTo>
                  <a:pt x="0" y="737"/>
                </a:lnTo>
                <a:lnTo>
                  <a:pt x="0" y="645"/>
                </a:lnTo>
                <a:lnTo>
                  <a:pt x="56" y="645"/>
                </a:lnTo>
                <a:lnTo>
                  <a:pt x="56" y="645"/>
                </a:lnTo>
                <a:lnTo>
                  <a:pt x="64" y="655"/>
                </a:lnTo>
                <a:lnTo>
                  <a:pt x="74" y="665"/>
                </a:lnTo>
                <a:lnTo>
                  <a:pt x="88" y="671"/>
                </a:lnTo>
                <a:lnTo>
                  <a:pt x="101" y="673"/>
                </a:lnTo>
                <a:lnTo>
                  <a:pt x="101" y="673"/>
                </a:lnTo>
                <a:lnTo>
                  <a:pt x="111" y="671"/>
                </a:lnTo>
                <a:lnTo>
                  <a:pt x="121" y="669"/>
                </a:lnTo>
                <a:lnTo>
                  <a:pt x="129" y="665"/>
                </a:lnTo>
                <a:lnTo>
                  <a:pt x="137" y="659"/>
                </a:lnTo>
                <a:lnTo>
                  <a:pt x="143" y="651"/>
                </a:lnTo>
                <a:lnTo>
                  <a:pt x="147" y="643"/>
                </a:lnTo>
                <a:lnTo>
                  <a:pt x="149" y="634"/>
                </a:lnTo>
                <a:lnTo>
                  <a:pt x="151" y="624"/>
                </a:lnTo>
                <a:lnTo>
                  <a:pt x="151" y="624"/>
                </a:lnTo>
                <a:lnTo>
                  <a:pt x="149" y="614"/>
                </a:lnTo>
                <a:lnTo>
                  <a:pt x="147" y="604"/>
                </a:lnTo>
                <a:lnTo>
                  <a:pt x="143" y="596"/>
                </a:lnTo>
                <a:lnTo>
                  <a:pt x="137" y="588"/>
                </a:lnTo>
                <a:lnTo>
                  <a:pt x="129" y="582"/>
                </a:lnTo>
                <a:lnTo>
                  <a:pt x="121" y="578"/>
                </a:lnTo>
                <a:lnTo>
                  <a:pt x="111" y="574"/>
                </a:lnTo>
                <a:lnTo>
                  <a:pt x="101" y="574"/>
                </a:lnTo>
                <a:lnTo>
                  <a:pt x="101" y="574"/>
                </a:lnTo>
                <a:lnTo>
                  <a:pt x="88" y="576"/>
                </a:lnTo>
                <a:lnTo>
                  <a:pt x="74" y="582"/>
                </a:lnTo>
                <a:lnTo>
                  <a:pt x="64" y="590"/>
                </a:lnTo>
                <a:lnTo>
                  <a:pt x="56" y="602"/>
                </a:lnTo>
                <a:lnTo>
                  <a:pt x="0" y="602"/>
                </a:lnTo>
                <a:lnTo>
                  <a:pt x="0" y="485"/>
                </a:lnTo>
                <a:lnTo>
                  <a:pt x="56" y="485"/>
                </a:lnTo>
                <a:lnTo>
                  <a:pt x="56" y="485"/>
                </a:lnTo>
                <a:lnTo>
                  <a:pt x="64" y="495"/>
                </a:lnTo>
                <a:lnTo>
                  <a:pt x="74" y="505"/>
                </a:lnTo>
                <a:lnTo>
                  <a:pt x="88" y="511"/>
                </a:lnTo>
                <a:lnTo>
                  <a:pt x="101" y="513"/>
                </a:lnTo>
                <a:lnTo>
                  <a:pt x="101" y="513"/>
                </a:lnTo>
                <a:lnTo>
                  <a:pt x="111" y="511"/>
                </a:lnTo>
                <a:lnTo>
                  <a:pt x="121" y="509"/>
                </a:lnTo>
                <a:lnTo>
                  <a:pt x="129" y="505"/>
                </a:lnTo>
                <a:lnTo>
                  <a:pt x="137" y="499"/>
                </a:lnTo>
                <a:lnTo>
                  <a:pt x="143" y="491"/>
                </a:lnTo>
                <a:lnTo>
                  <a:pt x="147" y="483"/>
                </a:lnTo>
                <a:lnTo>
                  <a:pt x="149" y="473"/>
                </a:lnTo>
                <a:lnTo>
                  <a:pt x="151" y="463"/>
                </a:lnTo>
                <a:lnTo>
                  <a:pt x="151" y="463"/>
                </a:lnTo>
                <a:lnTo>
                  <a:pt x="149" y="453"/>
                </a:lnTo>
                <a:lnTo>
                  <a:pt x="147" y="443"/>
                </a:lnTo>
                <a:lnTo>
                  <a:pt x="143" y="435"/>
                </a:lnTo>
                <a:lnTo>
                  <a:pt x="137" y="427"/>
                </a:lnTo>
                <a:lnTo>
                  <a:pt x="129" y="421"/>
                </a:lnTo>
                <a:lnTo>
                  <a:pt x="121" y="417"/>
                </a:lnTo>
                <a:lnTo>
                  <a:pt x="111" y="413"/>
                </a:lnTo>
                <a:lnTo>
                  <a:pt x="101" y="413"/>
                </a:lnTo>
                <a:lnTo>
                  <a:pt x="101" y="413"/>
                </a:lnTo>
                <a:lnTo>
                  <a:pt x="88" y="415"/>
                </a:lnTo>
                <a:lnTo>
                  <a:pt x="74" y="421"/>
                </a:lnTo>
                <a:lnTo>
                  <a:pt x="64" y="429"/>
                </a:lnTo>
                <a:lnTo>
                  <a:pt x="56" y="441"/>
                </a:lnTo>
                <a:lnTo>
                  <a:pt x="0" y="441"/>
                </a:lnTo>
                <a:lnTo>
                  <a:pt x="0" y="328"/>
                </a:lnTo>
                <a:lnTo>
                  <a:pt x="56" y="328"/>
                </a:lnTo>
                <a:lnTo>
                  <a:pt x="56" y="328"/>
                </a:lnTo>
                <a:lnTo>
                  <a:pt x="64" y="340"/>
                </a:lnTo>
                <a:lnTo>
                  <a:pt x="74" y="348"/>
                </a:lnTo>
                <a:lnTo>
                  <a:pt x="88" y="354"/>
                </a:lnTo>
                <a:lnTo>
                  <a:pt x="101" y="356"/>
                </a:lnTo>
                <a:lnTo>
                  <a:pt x="101" y="356"/>
                </a:lnTo>
                <a:lnTo>
                  <a:pt x="111" y="356"/>
                </a:lnTo>
                <a:lnTo>
                  <a:pt x="121" y="352"/>
                </a:lnTo>
                <a:lnTo>
                  <a:pt x="129" y="348"/>
                </a:lnTo>
                <a:lnTo>
                  <a:pt x="137" y="342"/>
                </a:lnTo>
                <a:lnTo>
                  <a:pt x="143" y="334"/>
                </a:lnTo>
                <a:lnTo>
                  <a:pt x="147" y="326"/>
                </a:lnTo>
                <a:lnTo>
                  <a:pt x="149" y="316"/>
                </a:lnTo>
                <a:lnTo>
                  <a:pt x="151" y="306"/>
                </a:lnTo>
                <a:lnTo>
                  <a:pt x="151" y="306"/>
                </a:lnTo>
                <a:lnTo>
                  <a:pt x="149" y="296"/>
                </a:lnTo>
                <a:lnTo>
                  <a:pt x="147" y="286"/>
                </a:lnTo>
                <a:lnTo>
                  <a:pt x="143" y="278"/>
                </a:lnTo>
                <a:lnTo>
                  <a:pt x="137" y="270"/>
                </a:lnTo>
                <a:lnTo>
                  <a:pt x="129" y="264"/>
                </a:lnTo>
                <a:lnTo>
                  <a:pt x="121" y="260"/>
                </a:lnTo>
                <a:lnTo>
                  <a:pt x="111" y="258"/>
                </a:lnTo>
                <a:lnTo>
                  <a:pt x="101" y="257"/>
                </a:lnTo>
                <a:lnTo>
                  <a:pt x="101" y="257"/>
                </a:lnTo>
                <a:lnTo>
                  <a:pt x="88" y="258"/>
                </a:lnTo>
                <a:lnTo>
                  <a:pt x="74" y="264"/>
                </a:lnTo>
                <a:lnTo>
                  <a:pt x="64" y="274"/>
                </a:lnTo>
                <a:lnTo>
                  <a:pt x="56" y="284"/>
                </a:lnTo>
                <a:lnTo>
                  <a:pt x="0" y="284"/>
                </a:lnTo>
                <a:lnTo>
                  <a:pt x="0" y="173"/>
                </a:lnTo>
                <a:lnTo>
                  <a:pt x="56" y="173"/>
                </a:lnTo>
                <a:lnTo>
                  <a:pt x="56" y="173"/>
                </a:lnTo>
                <a:lnTo>
                  <a:pt x="64" y="185"/>
                </a:lnTo>
                <a:lnTo>
                  <a:pt x="74" y="195"/>
                </a:lnTo>
                <a:lnTo>
                  <a:pt x="88" y="201"/>
                </a:lnTo>
                <a:lnTo>
                  <a:pt x="101" y="203"/>
                </a:lnTo>
                <a:lnTo>
                  <a:pt x="101" y="203"/>
                </a:lnTo>
                <a:lnTo>
                  <a:pt x="111" y="201"/>
                </a:lnTo>
                <a:lnTo>
                  <a:pt x="121" y="199"/>
                </a:lnTo>
                <a:lnTo>
                  <a:pt x="129" y="195"/>
                </a:lnTo>
                <a:lnTo>
                  <a:pt x="137" y="187"/>
                </a:lnTo>
                <a:lnTo>
                  <a:pt x="143" y="181"/>
                </a:lnTo>
                <a:lnTo>
                  <a:pt x="147" y="173"/>
                </a:lnTo>
                <a:lnTo>
                  <a:pt x="149" y="163"/>
                </a:lnTo>
                <a:lnTo>
                  <a:pt x="151" y="153"/>
                </a:lnTo>
                <a:lnTo>
                  <a:pt x="151" y="153"/>
                </a:lnTo>
                <a:lnTo>
                  <a:pt x="149" y="143"/>
                </a:lnTo>
                <a:lnTo>
                  <a:pt x="147" y="133"/>
                </a:lnTo>
                <a:lnTo>
                  <a:pt x="143" y="126"/>
                </a:lnTo>
                <a:lnTo>
                  <a:pt x="137" y="118"/>
                </a:lnTo>
                <a:lnTo>
                  <a:pt x="129" y="112"/>
                </a:lnTo>
                <a:lnTo>
                  <a:pt x="121" y="108"/>
                </a:lnTo>
                <a:lnTo>
                  <a:pt x="111" y="104"/>
                </a:lnTo>
                <a:lnTo>
                  <a:pt x="101" y="104"/>
                </a:lnTo>
                <a:lnTo>
                  <a:pt x="101" y="104"/>
                </a:lnTo>
                <a:lnTo>
                  <a:pt x="88" y="106"/>
                </a:lnTo>
                <a:lnTo>
                  <a:pt x="74" y="112"/>
                </a:lnTo>
                <a:lnTo>
                  <a:pt x="64" y="120"/>
                </a:lnTo>
                <a:lnTo>
                  <a:pt x="56" y="131"/>
                </a:lnTo>
                <a:lnTo>
                  <a:pt x="0" y="131"/>
                </a:lnTo>
                <a:lnTo>
                  <a:pt x="0" y="54"/>
                </a:lnTo>
                <a:lnTo>
                  <a:pt x="0" y="54"/>
                </a:lnTo>
                <a:lnTo>
                  <a:pt x="0" y="44"/>
                </a:lnTo>
                <a:lnTo>
                  <a:pt x="4" y="34"/>
                </a:lnTo>
                <a:lnTo>
                  <a:pt x="8" y="24"/>
                </a:lnTo>
                <a:lnTo>
                  <a:pt x="16" y="16"/>
                </a:lnTo>
                <a:lnTo>
                  <a:pt x="24" y="10"/>
                </a:lnTo>
                <a:lnTo>
                  <a:pt x="32" y="4"/>
                </a:lnTo>
                <a:lnTo>
                  <a:pt x="42" y="2"/>
                </a:lnTo>
                <a:lnTo>
                  <a:pt x="54" y="0"/>
                </a:lnTo>
                <a:lnTo>
                  <a:pt x="54" y="0"/>
                </a:lnTo>
                <a:close/>
                <a:moveTo>
                  <a:pt x="481" y="382"/>
                </a:moveTo>
                <a:lnTo>
                  <a:pt x="481" y="382"/>
                </a:lnTo>
                <a:lnTo>
                  <a:pt x="488" y="382"/>
                </a:lnTo>
                <a:lnTo>
                  <a:pt x="500" y="380"/>
                </a:lnTo>
                <a:lnTo>
                  <a:pt x="510" y="380"/>
                </a:lnTo>
                <a:lnTo>
                  <a:pt x="518" y="378"/>
                </a:lnTo>
                <a:lnTo>
                  <a:pt x="518" y="378"/>
                </a:lnTo>
                <a:lnTo>
                  <a:pt x="520" y="356"/>
                </a:lnTo>
                <a:lnTo>
                  <a:pt x="520" y="330"/>
                </a:lnTo>
                <a:lnTo>
                  <a:pt x="518" y="302"/>
                </a:lnTo>
                <a:lnTo>
                  <a:pt x="514" y="276"/>
                </a:lnTo>
                <a:lnTo>
                  <a:pt x="508" y="253"/>
                </a:lnTo>
                <a:lnTo>
                  <a:pt x="500" y="231"/>
                </a:lnTo>
                <a:lnTo>
                  <a:pt x="492" y="213"/>
                </a:lnTo>
                <a:lnTo>
                  <a:pt x="487" y="207"/>
                </a:lnTo>
                <a:lnTo>
                  <a:pt x="483" y="203"/>
                </a:lnTo>
                <a:lnTo>
                  <a:pt x="483" y="203"/>
                </a:lnTo>
                <a:lnTo>
                  <a:pt x="465" y="193"/>
                </a:lnTo>
                <a:lnTo>
                  <a:pt x="445" y="187"/>
                </a:lnTo>
                <a:lnTo>
                  <a:pt x="421" y="183"/>
                </a:lnTo>
                <a:lnTo>
                  <a:pt x="397" y="183"/>
                </a:lnTo>
                <a:lnTo>
                  <a:pt x="373" y="185"/>
                </a:lnTo>
                <a:lnTo>
                  <a:pt x="352" y="189"/>
                </a:lnTo>
                <a:lnTo>
                  <a:pt x="330" y="197"/>
                </a:lnTo>
                <a:lnTo>
                  <a:pt x="322" y="201"/>
                </a:lnTo>
                <a:lnTo>
                  <a:pt x="314" y="207"/>
                </a:lnTo>
                <a:lnTo>
                  <a:pt x="314" y="207"/>
                </a:lnTo>
                <a:lnTo>
                  <a:pt x="310" y="211"/>
                </a:lnTo>
                <a:lnTo>
                  <a:pt x="306" y="217"/>
                </a:lnTo>
                <a:lnTo>
                  <a:pt x="298" y="235"/>
                </a:lnTo>
                <a:lnTo>
                  <a:pt x="292" y="255"/>
                </a:lnTo>
                <a:lnTo>
                  <a:pt x="286" y="278"/>
                </a:lnTo>
                <a:lnTo>
                  <a:pt x="282" y="304"/>
                </a:lnTo>
                <a:lnTo>
                  <a:pt x="282" y="330"/>
                </a:lnTo>
                <a:lnTo>
                  <a:pt x="282" y="356"/>
                </a:lnTo>
                <a:lnTo>
                  <a:pt x="284" y="382"/>
                </a:lnTo>
                <a:lnTo>
                  <a:pt x="284" y="382"/>
                </a:lnTo>
                <a:lnTo>
                  <a:pt x="320" y="382"/>
                </a:lnTo>
                <a:lnTo>
                  <a:pt x="320" y="382"/>
                </a:lnTo>
                <a:lnTo>
                  <a:pt x="328" y="395"/>
                </a:lnTo>
                <a:lnTo>
                  <a:pt x="336" y="407"/>
                </a:lnTo>
                <a:lnTo>
                  <a:pt x="346" y="419"/>
                </a:lnTo>
                <a:lnTo>
                  <a:pt x="358" y="429"/>
                </a:lnTo>
                <a:lnTo>
                  <a:pt x="358" y="429"/>
                </a:lnTo>
                <a:lnTo>
                  <a:pt x="354" y="445"/>
                </a:lnTo>
                <a:lnTo>
                  <a:pt x="348" y="463"/>
                </a:lnTo>
                <a:lnTo>
                  <a:pt x="348" y="463"/>
                </a:lnTo>
                <a:lnTo>
                  <a:pt x="330" y="465"/>
                </a:lnTo>
                <a:lnTo>
                  <a:pt x="300" y="467"/>
                </a:lnTo>
                <a:lnTo>
                  <a:pt x="272" y="473"/>
                </a:lnTo>
                <a:lnTo>
                  <a:pt x="262" y="477"/>
                </a:lnTo>
                <a:lnTo>
                  <a:pt x="258" y="481"/>
                </a:lnTo>
                <a:lnTo>
                  <a:pt x="258" y="481"/>
                </a:lnTo>
                <a:lnTo>
                  <a:pt x="248" y="493"/>
                </a:lnTo>
                <a:lnTo>
                  <a:pt x="242" y="509"/>
                </a:lnTo>
                <a:lnTo>
                  <a:pt x="238" y="522"/>
                </a:lnTo>
                <a:lnTo>
                  <a:pt x="234" y="540"/>
                </a:lnTo>
                <a:lnTo>
                  <a:pt x="232" y="554"/>
                </a:lnTo>
                <a:lnTo>
                  <a:pt x="232" y="570"/>
                </a:lnTo>
                <a:lnTo>
                  <a:pt x="234" y="596"/>
                </a:lnTo>
                <a:lnTo>
                  <a:pt x="234" y="596"/>
                </a:lnTo>
                <a:lnTo>
                  <a:pt x="250" y="602"/>
                </a:lnTo>
                <a:lnTo>
                  <a:pt x="268" y="608"/>
                </a:lnTo>
                <a:lnTo>
                  <a:pt x="308" y="616"/>
                </a:lnTo>
                <a:lnTo>
                  <a:pt x="354" y="622"/>
                </a:lnTo>
                <a:lnTo>
                  <a:pt x="401" y="624"/>
                </a:lnTo>
                <a:lnTo>
                  <a:pt x="449" y="622"/>
                </a:lnTo>
                <a:lnTo>
                  <a:pt x="492" y="616"/>
                </a:lnTo>
                <a:lnTo>
                  <a:pt x="534" y="608"/>
                </a:lnTo>
                <a:lnTo>
                  <a:pt x="552" y="602"/>
                </a:lnTo>
                <a:lnTo>
                  <a:pt x="568" y="596"/>
                </a:lnTo>
                <a:lnTo>
                  <a:pt x="568" y="596"/>
                </a:lnTo>
                <a:lnTo>
                  <a:pt x="570" y="570"/>
                </a:lnTo>
                <a:lnTo>
                  <a:pt x="570" y="554"/>
                </a:lnTo>
                <a:lnTo>
                  <a:pt x="568" y="540"/>
                </a:lnTo>
                <a:lnTo>
                  <a:pt x="564" y="522"/>
                </a:lnTo>
                <a:lnTo>
                  <a:pt x="560" y="509"/>
                </a:lnTo>
                <a:lnTo>
                  <a:pt x="554" y="493"/>
                </a:lnTo>
                <a:lnTo>
                  <a:pt x="544" y="481"/>
                </a:lnTo>
                <a:lnTo>
                  <a:pt x="544" y="481"/>
                </a:lnTo>
                <a:lnTo>
                  <a:pt x="540" y="477"/>
                </a:lnTo>
                <a:lnTo>
                  <a:pt x="530" y="473"/>
                </a:lnTo>
                <a:lnTo>
                  <a:pt x="502" y="467"/>
                </a:lnTo>
                <a:lnTo>
                  <a:pt x="473" y="465"/>
                </a:lnTo>
                <a:lnTo>
                  <a:pt x="455" y="463"/>
                </a:lnTo>
                <a:lnTo>
                  <a:pt x="455" y="463"/>
                </a:lnTo>
                <a:lnTo>
                  <a:pt x="449" y="449"/>
                </a:lnTo>
                <a:lnTo>
                  <a:pt x="443" y="429"/>
                </a:lnTo>
                <a:lnTo>
                  <a:pt x="443" y="429"/>
                </a:lnTo>
                <a:lnTo>
                  <a:pt x="455" y="419"/>
                </a:lnTo>
                <a:lnTo>
                  <a:pt x="465" y="407"/>
                </a:lnTo>
                <a:lnTo>
                  <a:pt x="475" y="395"/>
                </a:lnTo>
                <a:lnTo>
                  <a:pt x="481" y="382"/>
                </a:lnTo>
                <a:lnTo>
                  <a:pt x="481" y="3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PA_任意多边形 9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779815" y="5113561"/>
            <a:ext cx="227650" cy="241293"/>
          </a:xfrm>
          <a:custGeom>
            <a:avLst/>
            <a:gdLst>
              <a:gd name="T0" fmla="*/ 76 w 851"/>
              <a:gd name="T1" fmla="*/ 73 h 902"/>
              <a:gd name="T2" fmla="*/ 851 w 851"/>
              <a:gd name="T3" fmla="*/ 818 h 902"/>
              <a:gd name="T4" fmla="*/ 76 w 851"/>
              <a:gd name="T5" fmla="*/ 902 h 902"/>
              <a:gd name="T6" fmla="*/ 0 w 851"/>
              <a:gd name="T7" fmla="*/ 818 h 902"/>
              <a:gd name="T8" fmla="*/ 0 w 851"/>
              <a:gd name="T9" fmla="*/ 73 h 902"/>
              <a:gd name="T10" fmla="*/ 161 w 851"/>
              <a:gd name="T11" fmla="*/ 478 h 902"/>
              <a:gd name="T12" fmla="*/ 165 w 851"/>
              <a:gd name="T13" fmla="*/ 476 h 902"/>
              <a:gd name="T14" fmla="*/ 171 w 851"/>
              <a:gd name="T15" fmla="*/ 471 h 902"/>
              <a:gd name="T16" fmla="*/ 191 w 851"/>
              <a:gd name="T17" fmla="*/ 463 h 902"/>
              <a:gd name="T18" fmla="*/ 230 w 851"/>
              <a:gd name="T19" fmla="*/ 452 h 902"/>
              <a:gd name="T20" fmla="*/ 288 w 851"/>
              <a:gd name="T21" fmla="*/ 445 h 902"/>
              <a:gd name="T22" fmla="*/ 327 w 851"/>
              <a:gd name="T23" fmla="*/ 445 h 902"/>
              <a:gd name="T24" fmla="*/ 396 w 851"/>
              <a:gd name="T25" fmla="*/ 445 h 902"/>
              <a:gd name="T26" fmla="*/ 442 w 851"/>
              <a:gd name="T27" fmla="*/ 439 h 902"/>
              <a:gd name="T28" fmla="*/ 485 w 851"/>
              <a:gd name="T29" fmla="*/ 426 h 902"/>
              <a:gd name="T30" fmla="*/ 526 w 851"/>
              <a:gd name="T31" fmla="*/ 400 h 902"/>
              <a:gd name="T32" fmla="*/ 563 w 851"/>
              <a:gd name="T33" fmla="*/ 361 h 902"/>
              <a:gd name="T34" fmla="*/ 600 w 851"/>
              <a:gd name="T35" fmla="*/ 305 h 902"/>
              <a:gd name="T36" fmla="*/ 632 w 851"/>
              <a:gd name="T37" fmla="*/ 227 h 902"/>
              <a:gd name="T38" fmla="*/ 708 w 851"/>
              <a:gd name="T39" fmla="*/ 197 h 902"/>
              <a:gd name="T40" fmla="*/ 660 w 851"/>
              <a:gd name="T41" fmla="*/ 0 h 902"/>
              <a:gd name="T42" fmla="*/ 513 w 851"/>
              <a:gd name="T43" fmla="*/ 140 h 902"/>
              <a:gd name="T44" fmla="*/ 567 w 851"/>
              <a:gd name="T45" fmla="*/ 156 h 902"/>
              <a:gd name="T46" fmla="*/ 541 w 851"/>
              <a:gd name="T47" fmla="*/ 225 h 902"/>
              <a:gd name="T48" fmla="*/ 515 w 851"/>
              <a:gd name="T49" fmla="*/ 275 h 902"/>
              <a:gd name="T50" fmla="*/ 487 w 851"/>
              <a:gd name="T51" fmla="*/ 311 h 902"/>
              <a:gd name="T52" fmla="*/ 459 w 851"/>
              <a:gd name="T53" fmla="*/ 335 h 902"/>
              <a:gd name="T54" fmla="*/ 427 w 851"/>
              <a:gd name="T55" fmla="*/ 350 h 902"/>
              <a:gd name="T56" fmla="*/ 396 w 851"/>
              <a:gd name="T57" fmla="*/ 359 h 902"/>
              <a:gd name="T58" fmla="*/ 327 w 851"/>
              <a:gd name="T59" fmla="*/ 361 h 902"/>
              <a:gd name="T60" fmla="*/ 282 w 851"/>
              <a:gd name="T61" fmla="*/ 361 h 902"/>
              <a:gd name="T62" fmla="*/ 232 w 851"/>
              <a:gd name="T63" fmla="*/ 365 h 902"/>
              <a:gd name="T64" fmla="*/ 182 w 851"/>
              <a:gd name="T65" fmla="*/ 376 h 902"/>
              <a:gd name="T66" fmla="*/ 130 w 851"/>
              <a:gd name="T67" fmla="*/ 398 h 902"/>
              <a:gd name="T68" fmla="*/ 124 w 851"/>
              <a:gd name="T69" fmla="*/ 400 h 902"/>
              <a:gd name="T70" fmla="*/ 117 w 851"/>
              <a:gd name="T71" fmla="*/ 404 h 902"/>
              <a:gd name="T72" fmla="*/ 604 w 851"/>
              <a:gd name="T73" fmla="*/ 792 h 902"/>
              <a:gd name="T74" fmla="*/ 747 w 851"/>
              <a:gd name="T75" fmla="*/ 275 h 902"/>
              <a:gd name="T76" fmla="*/ 604 w 851"/>
              <a:gd name="T77" fmla="*/ 792 h 902"/>
              <a:gd name="T78" fmla="*/ 394 w 851"/>
              <a:gd name="T79" fmla="*/ 792 h 902"/>
              <a:gd name="T80" fmla="*/ 537 w 851"/>
              <a:gd name="T81" fmla="*/ 603 h 902"/>
              <a:gd name="T82" fmla="*/ 394 w 851"/>
              <a:gd name="T83" fmla="*/ 792 h 902"/>
              <a:gd name="T84" fmla="*/ 191 w 851"/>
              <a:gd name="T85" fmla="*/ 792 h 902"/>
              <a:gd name="T86" fmla="*/ 334 w 851"/>
              <a:gd name="T87" fmla="*/ 521 h 902"/>
              <a:gd name="T88" fmla="*/ 191 w 851"/>
              <a:gd name="T89" fmla="*/ 792 h 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851" h="902">
                <a:moveTo>
                  <a:pt x="0" y="73"/>
                </a:moveTo>
                <a:lnTo>
                  <a:pt x="76" y="73"/>
                </a:lnTo>
                <a:lnTo>
                  <a:pt x="76" y="818"/>
                </a:lnTo>
                <a:lnTo>
                  <a:pt x="851" y="818"/>
                </a:lnTo>
                <a:lnTo>
                  <a:pt x="851" y="902"/>
                </a:lnTo>
                <a:lnTo>
                  <a:pt x="76" y="902"/>
                </a:lnTo>
                <a:lnTo>
                  <a:pt x="0" y="902"/>
                </a:lnTo>
                <a:lnTo>
                  <a:pt x="0" y="818"/>
                </a:lnTo>
                <a:lnTo>
                  <a:pt x="0" y="73"/>
                </a:lnTo>
                <a:lnTo>
                  <a:pt x="0" y="73"/>
                </a:lnTo>
                <a:close/>
                <a:moveTo>
                  <a:pt x="117" y="404"/>
                </a:moveTo>
                <a:lnTo>
                  <a:pt x="161" y="478"/>
                </a:lnTo>
                <a:lnTo>
                  <a:pt x="161" y="478"/>
                </a:lnTo>
                <a:lnTo>
                  <a:pt x="165" y="476"/>
                </a:lnTo>
                <a:lnTo>
                  <a:pt x="165" y="476"/>
                </a:lnTo>
                <a:lnTo>
                  <a:pt x="171" y="471"/>
                </a:lnTo>
                <a:lnTo>
                  <a:pt x="171" y="471"/>
                </a:lnTo>
                <a:lnTo>
                  <a:pt x="191" y="463"/>
                </a:lnTo>
                <a:lnTo>
                  <a:pt x="210" y="456"/>
                </a:lnTo>
                <a:lnTo>
                  <a:pt x="230" y="452"/>
                </a:lnTo>
                <a:lnTo>
                  <a:pt x="249" y="450"/>
                </a:lnTo>
                <a:lnTo>
                  <a:pt x="288" y="445"/>
                </a:lnTo>
                <a:lnTo>
                  <a:pt x="327" y="445"/>
                </a:lnTo>
                <a:lnTo>
                  <a:pt x="327" y="445"/>
                </a:lnTo>
                <a:lnTo>
                  <a:pt x="375" y="445"/>
                </a:lnTo>
                <a:lnTo>
                  <a:pt x="396" y="445"/>
                </a:lnTo>
                <a:lnTo>
                  <a:pt x="420" y="443"/>
                </a:lnTo>
                <a:lnTo>
                  <a:pt x="442" y="439"/>
                </a:lnTo>
                <a:lnTo>
                  <a:pt x="463" y="432"/>
                </a:lnTo>
                <a:lnTo>
                  <a:pt x="485" y="426"/>
                </a:lnTo>
                <a:lnTo>
                  <a:pt x="505" y="413"/>
                </a:lnTo>
                <a:lnTo>
                  <a:pt x="526" y="400"/>
                </a:lnTo>
                <a:lnTo>
                  <a:pt x="546" y="383"/>
                </a:lnTo>
                <a:lnTo>
                  <a:pt x="563" y="361"/>
                </a:lnTo>
                <a:lnTo>
                  <a:pt x="582" y="335"/>
                </a:lnTo>
                <a:lnTo>
                  <a:pt x="600" y="305"/>
                </a:lnTo>
                <a:lnTo>
                  <a:pt x="617" y="268"/>
                </a:lnTo>
                <a:lnTo>
                  <a:pt x="632" y="227"/>
                </a:lnTo>
                <a:lnTo>
                  <a:pt x="649" y="179"/>
                </a:lnTo>
                <a:lnTo>
                  <a:pt x="708" y="197"/>
                </a:lnTo>
                <a:lnTo>
                  <a:pt x="684" y="99"/>
                </a:lnTo>
                <a:lnTo>
                  <a:pt x="660" y="0"/>
                </a:lnTo>
                <a:lnTo>
                  <a:pt x="587" y="69"/>
                </a:lnTo>
                <a:lnTo>
                  <a:pt x="513" y="140"/>
                </a:lnTo>
                <a:lnTo>
                  <a:pt x="567" y="156"/>
                </a:lnTo>
                <a:lnTo>
                  <a:pt x="567" y="156"/>
                </a:lnTo>
                <a:lnTo>
                  <a:pt x="554" y="192"/>
                </a:lnTo>
                <a:lnTo>
                  <a:pt x="541" y="225"/>
                </a:lnTo>
                <a:lnTo>
                  <a:pt x="528" y="251"/>
                </a:lnTo>
                <a:lnTo>
                  <a:pt x="515" y="275"/>
                </a:lnTo>
                <a:lnTo>
                  <a:pt x="502" y="294"/>
                </a:lnTo>
                <a:lnTo>
                  <a:pt x="487" y="311"/>
                </a:lnTo>
                <a:lnTo>
                  <a:pt x="474" y="324"/>
                </a:lnTo>
                <a:lnTo>
                  <a:pt x="459" y="335"/>
                </a:lnTo>
                <a:lnTo>
                  <a:pt x="444" y="344"/>
                </a:lnTo>
                <a:lnTo>
                  <a:pt x="427" y="350"/>
                </a:lnTo>
                <a:lnTo>
                  <a:pt x="411" y="355"/>
                </a:lnTo>
                <a:lnTo>
                  <a:pt x="396" y="359"/>
                </a:lnTo>
                <a:lnTo>
                  <a:pt x="362" y="361"/>
                </a:lnTo>
                <a:lnTo>
                  <a:pt x="327" y="361"/>
                </a:lnTo>
                <a:lnTo>
                  <a:pt x="327" y="361"/>
                </a:lnTo>
                <a:lnTo>
                  <a:pt x="282" y="361"/>
                </a:lnTo>
                <a:lnTo>
                  <a:pt x="258" y="363"/>
                </a:lnTo>
                <a:lnTo>
                  <a:pt x="232" y="365"/>
                </a:lnTo>
                <a:lnTo>
                  <a:pt x="208" y="370"/>
                </a:lnTo>
                <a:lnTo>
                  <a:pt x="182" y="376"/>
                </a:lnTo>
                <a:lnTo>
                  <a:pt x="156" y="385"/>
                </a:lnTo>
                <a:lnTo>
                  <a:pt x="130" y="398"/>
                </a:lnTo>
                <a:lnTo>
                  <a:pt x="130" y="398"/>
                </a:lnTo>
                <a:lnTo>
                  <a:pt x="124" y="400"/>
                </a:lnTo>
                <a:lnTo>
                  <a:pt x="124" y="400"/>
                </a:lnTo>
                <a:lnTo>
                  <a:pt x="117" y="404"/>
                </a:lnTo>
                <a:lnTo>
                  <a:pt x="117" y="404"/>
                </a:lnTo>
                <a:close/>
                <a:moveTo>
                  <a:pt x="604" y="792"/>
                </a:moveTo>
                <a:lnTo>
                  <a:pt x="747" y="792"/>
                </a:lnTo>
                <a:lnTo>
                  <a:pt x="747" y="275"/>
                </a:lnTo>
                <a:lnTo>
                  <a:pt x="604" y="435"/>
                </a:lnTo>
                <a:lnTo>
                  <a:pt x="604" y="792"/>
                </a:lnTo>
                <a:lnTo>
                  <a:pt x="604" y="792"/>
                </a:lnTo>
                <a:close/>
                <a:moveTo>
                  <a:pt x="394" y="792"/>
                </a:moveTo>
                <a:lnTo>
                  <a:pt x="537" y="792"/>
                </a:lnTo>
                <a:lnTo>
                  <a:pt x="537" y="603"/>
                </a:lnTo>
                <a:lnTo>
                  <a:pt x="394" y="603"/>
                </a:lnTo>
                <a:lnTo>
                  <a:pt x="394" y="792"/>
                </a:lnTo>
                <a:lnTo>
                  <a:pt x="394" y="792"/>
                </a:lnTo>
                <a:close/>
                <a:moveTo>
                  <a:pt x="191" y="792"/>
                </a:moveTo>
                <a:lnTo>
                  <a:pt x="334" y="792"/>
                </a:lnTo>
                <a:lnTo>
                  <a:pt x="334" y="521"/>
                </a:lnTo>
                <a:lnTo>
                  <a:pt x="191" y="521"/>
                </a:lnTo>
                <a:lnTo>
                  <a:pt x="191" y="7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PA_任意多边形 5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728051" y="6012957"/>
            <a:ext cx="288698" cy="214657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PA_任意多边形 10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739481" y="2322580"/>
            <a:ext cx="279262" cy="187652"/>
          </a:xfrm>
          <a:custGeom>
            <a:avLst/>
            <a:gdLst>
              <a:gd name="T0" fmla="*/ 832 w 945"/>
              <a:gd name="T1" fmla="*/ 240 h 635"/>
              <a:gd name="T2" fmla="*/ 885 w 945"/>
              <a:gd name="T3" fmla="*/ 275 h 635"/>
              <a:gd name="T4" fmla="*/ 937 w 945"/>
              <a:gd name="T5" fmla="*/ 311 h 635"/>
              <a:gd name="T6" fmla="*/ 929 w 945"/>
              <a:gd name="T7" fmla="*/ 397 h 635"/>
              <a:gd name="T8" fmla="*/ 774 w 945"/>
              <a:gd name="T9" fmla="*/ 389 h 635"/>
              <a:gd name="T10" fmla="*/ 695 w 945"/>
              <a:gd name="T11" fmla="*/ 309 h 635"/>
              <a:gd name="T12" fmla="*/ 671 w 945"/>
              <a:gd name="T13" fmla="*/ 283 h 635"/>
              <a:gd name="T14" fmla="*/ 754 w 945"/>
              <a:gd name="T15" fmla="*/ 240 h 635"/>
              <a:gd name="T16" fmla="*/ 723 w 945"/>
              <a:gd name="T17" fmla="*/ 200 h 635"/>
              <a:gd name="T18" fmla="*/ 693 w 945"/>
              <a:gd name="T19" fmla="*/ 107 h 635"/>
              <a:gd name="T20" fmla="*/ 733 w 945"/>
              <a:gd name="T21" fmla="*/ 33 h 635"/>
              <a:gd name="T22" fmla="*/ 852 w 945"/>
              <a:gd name="T23" fmla="*/ 29 h 635"/>
              <a:gd name="T24" fmla="*/ 889 w 945"/>
              <a:gd name="T25" fmla="*/ 83 h 635"/>
              <a:gd name="T26" fmla="*/ 899 w 945"/>
              <a:gd name="T27" fmla="*/ 196 h 635"/>
              <a:gd name="T28" fmla="*/ 302 w 945"/>
              <a:gd name="T29" fmla="*/ 361 h 635"/>
              <a:gd name="T30" fmla="*/ 250 w 945"/>
              <a:gd name="T31" fmla="*/ 442 h 635"/>
              <a:gd name="T32" fmla="*/ 225 w 945"/>
              <a:gd name="T33" fmla="*/ 591 h 635"/>
              <a:gd name="T34" fmla="*/ 361 w 945"/>
              <a:gd name="T35" fmla="*/ 629 h 635"/>
              <a:gd name="T36" fmla="*/ 620 w 945"/>
              <a:gd name="T37" fmla="*/ 629 h 635"/>
              <a:gd name="T38" fmla="*/ 768 w 945"/>
              <a:gd name="T39" fmla="*/ 591 h 635"/>
              <a:gd name="T40" fmla="*/ 729 w 945"/>
              <a:gd name="T41" fmla="*/ 404 h 635"/>
              <a:gd name="T42" fmla="*/ 639 w 945"/>
              <a:gd name="T43" fmla="*/ 359 h 635"/>
              <a:gd name="T44" fmla="*/ 590 w 945"/>
              <a:gd name="T45" fmla="*/ 331 h 635"/>
              <a:gd name="T46" fmla="*/ 606 w 945"/>
              <a:gd name="T47" fmla="*/ 260 h 635"/>
              <a:gd name="T48" fmla="*/ 629 w 945"/>
              <a:gd name="T49" fmla="*/ 222 h 635"/>
              <a:gd name="T50" fmla="*/ 625 w 945"/>
              <a:gd name="T51" fmla="*/ 168 h 635"/>
              <a:gd name="T52" fmla="*/ 618 w 945"/>
              <a:gd name="T53" fmla="*/ 69 h 635"/>
              <a:gd name="T54" fmla="*/ 568 w 945"/>
              <a:gd name="T55" fmla="*/ 21 h 635"/>
              <a:gd name="T56" fmla="*/ 417 w 945"/>
              <a:gd name="T57" fmla="*/ 23 h 635"/>
              <a:gd name="T58" fmla="*/ 369 w 945"/>
              <a:gd name="T59" fmla="*/ 71 h 635"/>
              <a:gd name="T60" fmla="*/ 365 w 945"/>
              <a:gd name="T61" fmla="*/ 170 h 635"/>
              <a:gd name="T62" fmla="*/ 361 w 945"/>
              <a:gd name="T63" fmla="*/ 214 h 635"/>
              <a:gd name="T64" fmla="*/ 383 w 945"/>
              <a:gd name="T65" fmla="*/ 246 h 635"/>
              <a:gd name="T66" fmla="*/ 417 w 945"/>
              <a:gd name="T67" fmla="*/ 303 h 635"/>
              <a:gd name="T68" fmla="*/ 385 w 945"/>
              <a:gd name="T69" fmla="*/ 359 h 635"/>
              <a:gd name="T70" fmla="*/ 56 w 945"/>
              <a:gd name="T71" fmla="*/ 246 h 635"/>
              <a:gd name="T72" fmla="*/ 119 w 945"/>
              <a:gd name="T73" fmla="*/ 240 h 635"/>
              <a:gd name="T74" fmla="*/ 127 w 945"/>
              <a:gd name="T75" fmla="*/ 196 h 635"/>
              <a:gd name="T76" fmla="*/ 100 w 945"/>
              <a:gd name="T77" fmla="*/ 148 h 635"/>
              <a:gd name="T78" fmla="*/ 98 w 945"/>
              <a:gd name="T79" fmla="*/ 113 h 635"/>
              <a:gd name="T80" fmla="*/ 102 w 945"/>
              <a:gd name="T81" fmla="*/ 43 h 635"/>
              <a:gd name="T82" fmla="*/ 151 w 945"/>
              <a:gd name="T83" fmla="*/ 4 h 635"/>
              <a:gd name="T84" fmla="*/ 254 w 945"/>
              <a:gd name="T85" fmla="*/ 17 h 635"/>
              <a:gd name="T86" fmla="*/ 280 w 945"/>
              <a:gd name="T87" fmla="*/ 65 h 635"/>
              <a:gd name="T88" fmla="*/ 286 w 945"/>
              <a:gd name="T89" fmla="*/ 117 h 635"/>
              <a:gd name="T90" fmla="*/ 278 w 945"/>
              <a:gd name="T91" fmla="*/ 158 h 635"/>
              <a:gd name="T92" fmla="*/ 248 w 945"/>
              <a:gd name="T93" fmla="*/ 202 h 635"/>
              <a:gd name="T94" fmla="*/ 290 w 945"/>
              <a:gd name="T95" fmla="*/ 244 h 635"/>
              <a:gd name="T96" fmla="*/ 344 w 945"/>
              <a:gd name="T97" fmla="*/ 275 h 635"/>
              <a:gd name="T98" fmla="*/ 284 w 945"/>
              <a:gd name="T99" fmla="*/ 311 h 635"/>
              <a:gd name="T100" fmla="*/ 229 w 945"/>
              <a:gd name="T101" fmla="*/ 375 h 635"/>
              <a:gd name="T102" fmla="*/ 78 w 945"/>
              <a:gd name="T103" fmla="*/ 430 h 635"/>
              <a:gd name="T104" fmla="*/ 4 w 945"/>
              <a:gd name="T105" fmla="*/ 367 h 635"/>
              <a:gd name="T106" fmla="*/ 56 w 945"/>
              <a:gd name="T107" fmla="*/ 246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45" h="635">
                <a:moveTo>
                  <a:pt x="866" y="200"/>
                </a:moveTo>
                <a:lnTo>
                  <a:pt x="866" y="200"/>
                </a:lnTo>
                <a:lnTo>
                  <a:pt x="860" y="212"/>
                </a:lnTo>
                <a:lnTo>
                  <a:pt x="852" y="222"/>
                </a:lnTo>
                <a:lnTo>
                  <a:pt x="844" y="232"/>
                </a:lnTo>
                <a:lnTo>
                  <a:pt x="832" y="240"/>
                </a:lnTo>
                <a:lnTo>
                  <a:pt x="832" y="240"/>
                </a:lnTo>
                <a:lnTo>
                  <a:pt x="838" y="260"/>
                </a:lnTo>
                <a:lnTo>
                  <a:pt x="842" y="271"/>
                </a:lnTo>
                <a:lnTo>
                  <a:pt x="842" y="271"/>
                </a:lnTo>
                <a:lnTo>
                  <a:pt x="860" y="273"/>
                </a:lnTo>
                <a:lnTo>
                  <a:pt x="885" y="275"/>
                </a:lnTo>
                <a:lnTo>
                  <a:pt x="909" y="279"/>
                </a:lnTo>
                <a:lnTo>
                  <a:pt x="919" y="283"/>
                </a:lnTo>
                <a:lnTo>
                  <a:pt x="923" y="287"/>
                </a:lnTo>
                <a:lnTo>
                  <a:pt x="923" y="287"/>
                </a:lnTo>
                <a:lnTo>
                  <a:pt x="931" y="299"/>
                </a:lnTo>
                <a:lnTo>
                  <a:pt x="937" y="311"/>
                </a:lnTo>
                <a:lnTo>
                  <a:pt x="941" y="325"/>
                </a:lnTo>
                <a:lnTo>
                  <a:pt x="945" y="341"/>
                </a:lnTo>
                <a:lnTo>
                  <a:pt x="945" y="367"/>
                </a:lnTo>
                <a:lnTo>
                  <a:pt x="943" y="391"/>
                </a:lnTo>
                <a:lnTo>
                  <a:pt x="943" y="391"/>
                </a:lnTo>
                <a:lnTo>
                  <a:pt x="929" y="397"/>
                </a:lnTo>
                <a:lnTo>
                  <a:pt x="911" y="402"/>
                </a:lnTo>
                <a:lnTo>
                  <a:pt x="874" y="410"/>
                </a:lnTo>
                <a:lnTo>
                  <a:pt x="832" y="414"/>
                </a:lnTo>
                <a:lnTo>
                  <a:pt x="788" y="414"/>
                </a:lnTo>
                <a:lnTo>
                  <a:pt x="788" y="414"/>
                </a:lnTo>
                <a:lnTo>
                  <a:pt x="774" y="389"/>
                </a:lnTo>
                <a:lnTo>
                  <a:pt x="760" y="363"/>
                </a:lnTo>
                <a:lnTo>
                  <a:pt x="745" y="341"/>
                </a:lnTo>
                <a:lnTo>
                  <a:pt x="729" y="323"/>
                </a:lnTo>
                <a:lnTo>
                  <a:pt x="713" y="309"/>
                </a:lnTo>
                <a:lnTo>
                  <a:pt x="695" y="309"/>
                </a:lnTo>
                <a:lnTo>
                  <a:pt x="695" y="309"/>
                </a:lnTo>
                <a:lnTo>
                  <a:pt x="653" y="309"/>
                </a:lnTo>
                <a:lnTo>
                  <a:pt x="653" y="309"/>
                </a:lnTo>
                <a:lnTo>
                  <a:pt x="659" y="297"/>
                </a:lnTo>
                <a:lnTo>
                  <a:pt x="667" y="287"/>
                </a:lnTo>
                <a:lnTo>
                  <a:pt x="667" y="287"/>
                </a:lnTo>
                <a:lnTo>
                  <a:pt x="671" y="283"/>
                </a:lnTo>
                <a:lnTo>
                  <a:pt x="679" y="279"/>
                </a:lnTo>
                <a:lnTo>
                  <a:pt x="705" y="275"/>
                </a:lnTo>
                <a:lnTo>
                  <a:pt x="731" y="273"/>
                </a:lnTo>
                <a:lnTo>
                  <a:pt x="747" y="271"/>
                </a:lnTo>
                <a:lnTo>
                  <a:pt x="747" y="271"/>
                </a:lnTo>
                <a:lnTo>
                  <a:pt x="754" y="240"/>
                </a:lnTo>
                <a:lnTo>
                  <a:pt x="754" y="240"/>
                </a:lnTo>
                <a:lnTo>
                  <a:pt x="745" y="232"/>
                </a:lnTo>
                <a:lnTo>
                  <a:pt x="737" y="222"/>
                </a:lnTo>
                <a:lnTo>
                  <a:pt x="729" y="212"/>
                </a:lnTo>
                <a:lnTo>
                  <a:pt x="723" y="200"/>
                </a:lnTo>
                <a:lnTo>
                  <a:pt x="723" y="200"/>
                </a:lnTo>
                <a:lnTo>
                  <a:pt x="691" y="198"/>
                </a:lnTo>
                <a:lnTo>
                  <a:pt x="691" y="198"/>
                </a:lnTo>
                <a:lnTo>
                  <a:pt x="689" y="176"/>
                </a:lnTo>
                <a:lnTo>
                  <a:pt x="687" y="152"/>
                </a:lnTo>
                <a:lnTo>
                  <a:pt x="689" y="129"/>
                </a:lnTo>
                <a:lnTo>
                  <a:pt x="693" y="107"/>
                </a:lnTo>
                <a:lnTo>
                  <a:pt x="697" y="85"/>
                </a:lnTo>
                <a:lnTo>
                  <a:pt x="703" y="67"/>
                </a:lnTo>
                <a:lnTo>
                  <a:pt x="709" y="51"/>
                </a:lnTo>
                <a:lnTo>
                  <a:pt x="717" y="41"/>
                </a:lnTo>
                <a:lnTo>
                  <a:pt x="717" y="41"/>
                </a:lnTo>
                <a:lnTo>
                  <a:pt x="733" y="33"/>
                </a:lnTo>
                <a:lnTo>
                  <a:pt x="750" y="25"/>
                </a:lnTo>
                <a:lnTo>
                  <a:pt x="770" y="21"/>
                </a:lnTo>
                <a:lnTo>
                  <a:pt x="792" y="19"/>
                </a:lnTo>
                <a:lnTo>
                  <a:pt x="814" y="21"/>
                </a:lnTo>
                <a:lnTo>
                  <a:pt x="834" y="23"/>
                </a:lnTo>
                <a:lnTo>
                  <a:pt x="852" y="29"/>
                </a:lnTo>
                <a:lnTo>
                  <a:pt x="868" y="37"/>
                </a:lnTo>
                <a:lnTo>
                  <a:pt x="868" y="37"/>
                </a:lnTo>
                <a:lnTo>
                  <a:pt x="872" y="43"/>
                </a:lnTo>
                <a:lnTo>
                  <a:pt x="876" y="47"/>
                </a:lnTo>
                <a:lnTo>
                  <a:pt x="883" y="63"/>
                </a:lnTo>
                <a:lnTo>
                  <a:pt x="889" y="83"/>
                </a:lnTo>
                <a:lnTo>
                  <a:pt x="895" y="105"/>
                </a:lnTo>
                <a:lnTo>
                  <a:pt x="899" y="129"/>
                </a:lnTo>
                <a:lnTo>
                  <a:pt x="901" y="152"/>
                </a:lnTo>
                <a:lnTo>
                  <a:pt x="901" y="176"/>
                </a:lnTo>
                <a:lnTo>
                  <a:pt x="899" y="196"/>
                </a:lnTo>
                <a:lnTo>
                  <a:pt x="899" y="196"/>
                </a:lnTo>
                <a:lnTo>
                  <a:pt x="893" y="198"/>
                </a:lnTo>
                <a:lnTo>
                  <a:pt x="883" y="198"/>
                </a:lnTo>
                <a:lnTo>
                  <a:pt x="874" y="198"/>
                </a:lnTo>
                <a:lnTo>
                  <a:pt x="866" y="200"/>
                </a:lnTo>
                <a:lnTo>
                  <a:pt x="866" y="200"/>
                </a:lnTo>
                <a:close/>
                <a:moveTo>
                  <a:pt x="302" y="361"/>
                </a:moveTo>
                <a:lnTo>
                  <a:pt x="302" y="361"/>
                </a:lnTo>
                <a:lnTo>
                  <a:pt x="290" y="373"/>
                </a:lnTo>
                <a:lnTo>
                  <a:pt x="280" y="385"/>
                </a:lnTo>
                <a:lnTo>
                  <a:pt x="272" y="397"/>
                </a:lnTo>
                <a:lnTo>
                  <a:pt x="264" y="412"/>
                </a:lnTo>
                <a:lnTo>
                  <a:pt x="250" y="442"/>
                </a:lnTo>
                <a:lnTo>
                  <a:pt x="240" y="472"/>
                </a:lnTo>
                <a:lnTo>
                  <a:pt x="232" y="506"/>
                </a:lnTo>
                <a:lnTo>
                  <a:pt x="229" y="535"/>
                </a:lnTo>
                <a:lnTo>
                  <a:pt x="227" y="565"/>
                </a:lnTo>
                <a:lnTo>
                  <a:pt x="225" y="591"/>
                </a:lnTo>
                <a:lnTo>
                  <a:pt x="225" y="591"/>
                </a:lnTo>
                <a:lnTo>
                  <a:pt x="232" y="597"/>
                </a:lnTo>
                <a:lnTo>
                  <a:pt x="240" y="601"/>
                </a:lnTo>
                <a:lnTo>
                  <a:pt x="262" y="611"/>
                </a:lnTo>
                <a:lnTo>
                  <a:pt x="292" y="619"/>
                </a:lnTo>
                <a:lnTo>
                  <a:pt x="326" y="625"/>
                </a:lnTo>
                <a:lnTo>
                  <a:pt x="361" y="629"/>
                </a:lnTo>
                <a:lnTo>
                  <a:pt x="403" y="633"/>
                </a:lnTo>
                <a:lnTo>
                  <a:pt x="445" y="635"/>
                </a:lnTo>
                <a:lnTo>
                  <a:pt x="489" y="635"/>
                </a:lnTo>
                <a:lnTo>
                  <a:pt x="534" y="635"/>
                </a:lnTo>
                <a:lnTo>
                  <a:pt x="578" y="633"/>
                </a:lnTo>
                <a:lnTo>
                  <a:pt x="620" y="629"/>
                </a:lnTo>
                <a:lnTo>
                  <a:pt x="657" y="625"/>
                </a:lnTo>
                <a:lnTo>
                  <a:pt x="693" y="617"/>
                </a:lnTo>
                <a:lnTo>
                  <a:pt x="725" y="611"/>
                </a:lnTo>
                <a:lnTo>
                  <a:pt x="750" y="601"/>
                </a:lnTo>
                <a:lnTo>
                  <a:pt x="768" y="591"/>
                </a:lnTo>
                <a:lnTo>
                  <a:pt x="768" y="591"/>
                </a:lnTo>
                <a:lnTo>
                  <a:pt x="770" y="561"/>
                </a:lnTo>
                <a:lnTo>
                  <a:pt x="768" y="529"/>
                </a:lnTo>
                <a:lnTo>
                  <a:pt x="762" y="498"/>
                </a:lnTo>
                <a:lnTo>
                  <a:pt x="752" y="464"/>
                </a:lnTo>
                <a:lnTo>
                  <a:pt x="743" y="434"/>
                </a:lnTo>
                <a:lnTo>
                  <a:pt x="729" y="404"/>
                </a:lnTo>
                <a:lnTo>
                  <a:pt x="713" y="379"/>
                </a:lnTo>
                <a:lnTo>
                  <a:pt x="703" y="367"/>
                </a:lnTo>
                <a:lnTo>
                  <a:pt x="695" y="359"/>
                </a:lnTo>
                <a:lnTo>
                  <a:pt x="695" y="359"/>
                </a:lnTo>
                <a:lnTo>
                  <a:pt x="639" y="359"/>
                </a:lnTo>
                <a:lnTo>
                  <a:pt x="639" y="359"/>
                </a:lnTo>
                <a:lnTo>
                  <a:pt x="620" y="357"/>
                </a:lnTo>
                <a:lnTo>
                  <a:pt x="610" y="357"/>
                </a:lnTo>
                <a:lnTo>
                  <a:pt x="602" y="353"/>
                </a:lnTo>
                <a:lnTo>
                  <a:pt x="602" y="353"/>
                </a:lnTo>
                <a:lnTo>
                  <a:pt x="596" y="343"/>
                </a:lnTo>
                <a:lnTo>
                  <a:pt x="590" y="331"/>
                </a:lnTo>
                <a:lnTo>
                  <a:pt x="584" y="317"/>
                </a:lnTo>
                <a:lnTo>
                  <a:pt x="580" y="299"/>
                </a:lnTo>
                <a:lnTo>
                  <a:pt x="580" y="299"/>
                </a:lnTo>
                <a:lnTo>
                  <a:pt x="590" y="287"/>
                </a:lnTo>
                <a:lnTo>
                  <a:pt x="600" y="275"/>
                </a:lnTo>
                <a:lnTo>
                  <a:pt x="606" y="260"/>
                </a:lnTo>
                <a:lnTo>
                  <a:pt x="612" y="246"/>
                </a:lnTo>
                <a:lnTo>
                  <a:pt x="612" y="246"/>
                </a:lnTo>
                <a:lnTo>
                  <a:pt x="618" y="242"/>
                </a:lnTo>
                <a:lnTo>
                  <a:pt x="621" y="236"/>
                </a:lnTo>
                <a:lnTo>
                  <a:pt x="629" y="222"/>
                </a:lnTo>
                <a:lnTo>
                  <a:pt x="629" y="222"/>
                </a:lnTo>
                <a:lnTo>
                  <a:pt x="635" y="204"/>
                </a:lnTo>
                <a:lnTo>
                  <a:pt x="635" y="180"/>
                </a:lnTo>
                <a:lnTo>
                  <a:pt x="635" y="174"/>
                </a:lnTo>
                <a:lnTo>
                  <a:pt x="631" y="172"/>
                </a:lnTo>
                <a:lnTo>
                  <a:pt x="631" y="172"/>
                </a:lnTo>
                <a:lnTo>
                  <a:pt x="625" y="168"/>
                </a:lnTo>
                <a:lnTo>
                  <a:pt x="625" y="168"/>
                </a:lnTo>
                <a:lnTo>
                  <a:pt x="629" y="144"/>
                </a:lnTo>
                <a:lnTo>
                  <a:pt x="629" y="123"/>
                </a:lnTo>
                <a:lnTo>
                  <a:pt x="627" y="103"/>
                </a:lnTo>
                <a:lnTo>
                  <a:pt x="623" y="85"/>
                </a:lnTo>
                <a:lnTo>
                  <a:pt x="618" y="69"/>
                </a:lnTo>
                <a:lnTo>
                  <a:pt x="610" y="55"/>
                </a:lnTo>
                <a:lnTo>
                  <a:pt x="602" y="43"/>
                </a:lnTo>
                <a:lnTo>
                  <a:pt x="590" y="33"/>
                </a:lnTo>
                <a:lnTo>
                  <a:pt x="590" y="33"/>
                </a:lnTo>
                <a:lnTo>
                  <a:pt x="580" y="27"/>
                </a:lnTo>
                <a:lnTo>
                  <a:pt x="568" y="21"/>
                </a:lnTo>
                <a:lnTo>
                  <a:pt x="544" y="13"/>
                </a:lnTo>
                <a:lnTo>
                  <a:pt x="518" y="8"/>
                </a:lnTo>
                <a:lnTo>
                  <a:pt x="492" y="8"/>
                </a:lnTo>
                <a:lnTo>
                  <a:pt x="465" y="10"/>
                </a:lnTo>
                <a:lnTo>
                  <a:pt x="439" y="15"/>
                </a:lnTo>
                <a:lnTo>
                  <a:pt x="417" y="23"/>
                </a:lnTo>
                <a:lnTo>
                  <a:pt x="405" y="31"/>
                </a:lnTo>
                <a:lnTo>
                  <a:pt x="395" y="37"/>
                </a:lnTo>
                <a:lnTo>
                  <a:pt x="395" y="37"/>
                </a:lnTo>
                <a:lnTo>
                  <a:pt x="385" y="47"/>
                </a:lnTo>
                <a:lnTo>
                  <a:pt x="377" y="59"/>
                </a:lnTo>
                <a:lnTo>
                  <a:pt x="369" y="71"/>
                </a:lnTo>
                <a:lnTo>
                  <a:pt x="365" y="87"/>
                </a:lnTo>
                <a:lnTo>
                  <a:pt x="363" y="103"/>
                </a:lnTo>
                <a:lnTo>
                  <a:pt x="361" y="123"/>
                </a:lnTo>
                <a:lnTo>
                  <a:pt x="363" y="144"/>
                </a:lnTo>
                <a:lnTo>
                  <a:pt x="365" y="170"/>
                </a:lnTo>
                <a:lnTo>
                  <a:pt x="365" y="170"/>
                </a:lnTo>
                <a:lnTo>
                  <a:pt x="363" y="172"/>
                </a:lnTo>
                <a:lnTo>
                  <a:pt x="360" y="174"/>
                </a:lnTo>
                <a:lnTo>
                  <a:pt x="360" y="180"/>
                </a:lnTo>
                <a:lnTo>
                  <a:pt x="360" y="180"/>
                </a:lnTo>
                <a:lnTo>
                  <a:pt x="360" y="204"/>
                </a:lnTo>
                <a:lnTo>
                  <a:pt x="361" y="214"/>
                </a:lnTo>
                <a:lnTo>
                  <a:pt x="365" y="224"/>
                </a:lnTo>
                <a:lnTo>
                  <a:pt x="365" y="224"/>
                </a:lnTo>
                <a:lnTo>
                  <a:pt x="369" y="230"/>
                </a:lnTo>
                <a:lnTo>
                  <a:pt x="373" y="236"/>
                </a:lnTo>
                <a:lnTo>
                  <a:pt x="377" y="242"/>
                </a:lnTo>
                <a:lnTo>
                  <a:pt x="383" y="246"/>
                </a:lnTo>
                <a:lnTo>
                  <a:pt x="383" y="246"/>
                </a:lnTo>
                <a:lnTo>
                  <a:pt x="389" y="262"/>
                </a:lnTo>
                <a:lnTo>
                  <a:pt x="397" y="277"/>
                </a:lnTo>
                <a:lnTo>
                  <a:pt x="407" y="291"/>
                </a:lnTo>
                <a:lnTo>
                  <a:pt x="417" y="303"/>
                </a:lnTo>
                <a:lnTo>
                  <a:pt x="417" y="303"/>
                </a:lnTo>
                <a:lnTo>
                  <a:pt x="411" y="329"/>
                </a:lnTo>
                <a:lnTo>
                  <a:pt x="407" y="339"/>
                </a:lnTo>
                <a:lnTo>
                  <a:pt x="401" y="347"/>
                </a:lnTo>
                <a:lnTo>
                  <a:pt x="401" y="347"/>
                </a:lnTo>
                <a:lnTo>
                  <a:pt x="393" y="355"/>
                </a:lnTo>
                <a:lnTo>
                  <a:pt x="385" y="359"/>
                </a:lnTo>
                <a:lnTo>
                  <a:pt x="373" y="361"/>
                </a:lnTo>
                <a:lnTo>
                  <a:pt x="361" y="361"/>
                </a:lnTo>
                <a:lnTo>
                  <a:pt x="361" y="361"/>
                </a:lnTo>
                <a:lnTo>
                  <a:pt x="302" y="361"/>
                </a:lnTo>
                <a:lnTo>
                  <a:pt x="302" y="361"/>
                </a:lnTo>
                <a:close/>
                <a:moveTo>
                  <a:pt x="56" y="246"/>
                </a:moveTo>
                <a:lnTo>
                  <a:pt x="56" y="246"/>
                </a:lnTo>
                <a:lnTo>
                  <a:pt x="96" y="246"/>
                </a:lnTo>
                <a:lnTo>
                  <a:pt x="96" y="246"/>
                </a:lnTo>
                <a:lnTo>
                  <a:pt x="105" y="246"/>
                </a:lnTo>
                <a:lnTo>
                  <a:pt x="111" y="244"/>
                </a:lnTo>
                <a:lnTo>
                  <a:pt x="119" y="240"/>
                </a:lnTo>
                <a:lnTo>
                  <a:pt x="123" y="236"/>
                </a:lnTo>
                <a:lnTo>
                  <a:pt x="123" y="236"/>
                </a:lnTo>
                <a:lnTo>
                  <a:pt x="131" y="222"/>
                </a:lnTo>
                <a:lnTo>
                  <a:pt x="135" y="206"/>
                </a:lnTo>
                <a:lnTo>
                  <a:pt x="135" y="206"/>
                </a:lnTo>
                <a:lnTo>
                  <a:pt x="127" y="196"/>
                </a:lnTo>
                <a:lnTo>
                  <a:pt x="121" y="186"/>
                </a:lnTo>
                <a:lnTo>
                  <a:pt x="115" y="176"/>
                </a:lnTo>
                <a:lnTo>
                  <a:pt x="111" y="164"/>
                </a:lnTo>
                <a:lnTo>
                  <a:pt x="111" y="164"/>
                </a:lnTo>
                <a:lnTo>
                  <a:pt x="103" y="158"/>
                </a:lnTo>
                <a:lnTo>
                  <a:pt x="100" y="148"/>
                </a:lnTo>
                <a:lnTo>
                  <a:pt x="100" y="148"/>
                </a:lnTo>
                <a:lnTo>
                  <a:pt x="96" y="137"/>
                </a:lnTo>
                <a:lnTo>
                  <a:pt x="94" y="119"/>
                </a:lnTo>
                <a:lnTo>
                  <a:pt x="94" y="117"/>
                </a:lnTo>
                <a:lnTo>
                  <a:pt x="98" y="113"/>
                </a:lnTo>
                <a:lnTo>
                  <a:pt x="98" y="113"/>
                </a:lnTo>
                <a:lnTo>
                  <a:pt x="100" y="113"/>
                </a:lnTo>
                <a:lnTo>
                  <a:pt x="100" y="113"/>
                </a:lnTo>
                <a:lnTo>
                  <a:pt x="96" y="79"/>
                </a:lnTo>
                <a:lnTo>
                  <a:pt x="98" y="65"/>
                </a:lnTo>
                <a:lnTo>
                  <a:pt x="100" y="53"/>
                </a:lnTo>
                <a:lnTo>
                  <a:pt x="102" y="43"/>
                </a:lnTo>
                <a:lnTo>
                  <a:pt x="107" y="35"/>
                </a:lnTo>
                <a:lnTo>
                  <a:pt x="113" y="27"/>
                </a:lnTo>
                <a:lnTo>
                  <a:pt x="119" y="19"/>
                </a:lnTo>
                <a:lnTo>
                  <a:pt x="119" y="19"/>
                </a:lnTo>
                <a:lnTo>
                  <a:pt x="135" y="11"/>
                </a:lnTo>
                <a:lnTo>
                  <a:pt x="151" y="4"/>
                </a:lnTo>
                <a:lnTo>
                  <a:pt x="169" y="0"/>
                </a:lnTo>
                <a:lnTo>
                  <a:pt x="187" y="0"/>
                </a:lnTo>
                <a:lnTo>
                  <a:pt x="205" y="0"/>
                </a:lnTo>
                <a:lnTo>
                  <a:pt x="223" y="4"/>
                </a:lnTo>
                <a:lnTo>
                  <a:pt x="240" y="10"/>
                </a:lnTo>
                <a:lnTo>
                  <a:pt x="254" y="17"/>
                </a:lnTo>
                <a:lnTo>
                  <a:pt x="254" y="17"/>
                </a:lnTo>
                <a:lnTo>
                  <a:pt x="262" y="25"/>
                </a:lnTo>
                <a:lnTo>
                  <a:pt x="270" y="33"/>
                </a:lnTo>
                <a:lnTo>
                  <a:pt x="274" y="43"/>
                </a:lnTo>
                <a:lnTo>
                  <a:pt x="278" y="53"/>
                </a:lnTo>
                <a:lnTo>
                  <a:pt x="280" y="65"/>
                </a:lnTo>
                <a:lnTo>
                  <a:pt x="282" y="79"/>
                </a:lnTo>
                <a:lnTo>
                  <a:pt x="282" y="95"/>
                </a:lnTo>
                <a:lnTo>
                  <a:pt x="280" y="111"/>
                </a:lnTo>
                <a:lnTo>
                  <a:pt x="280" y="111"/>
                </a:lnTo>
                <a:lnTo>
                  <a:pt x="284" y="113"/>
                </a:lnTo>
                <a:lnTo>
                  <a:pt x="286" y="117"/>
                </a:lnTo>
                <a:lnTo>
                  <a:pt x="286" y="119"/>
                </a:lnTo>
                <a:lnTo>
                  <a:pt x="286" y="119"/>
                </a:lnTo>
                <a:lnTo>
                  <a:pt x="286" y="137"/>
                </a:lnTo>
                <a:lnTo>
                  <a:pt x="282" y="148"/>
                </a:lnTo>
                <a:lnTo>
                  <a:pt x="282" y="148"/>
                </a:lnTo>
                <a:lnTo>
                  <a:pt x="278" y="158"/>
                </a:lnTo>
                <a:lnTo>
                  <a:pt x="270" y="164"/>
                </a:lnTo>
                <a:lnTo>
                  <a:pt x="270" y="164"/>
                </a:lnTo>
                <a:lnTo>
                  <a:pt x="266" y="174"/>
                </a:lnTo>
                <a:lnTo>
                  <a:pt x="260" y="184"/>
                </a:lnTo>
                <a:lnTo>
                  <a:pt x="248" y="202"/>
                </a:lnTo>
                <a:lnTo>
                  <a:pt x="248" y="202"/>
                </a:lnTo>
                <a:lnTo>
                  <a:pt x="254" y="224"/>
                </a:lnTo>
                <a:lnTo>
                  <a:pt x="258" y="234"/>
                </a:lnTo>
                <a:lnTo>
                  <a:pt x="264" y="240"/>
                </a:lnTo>
                <a:lnTo>
                  <a:pt x="264" y="240"/>
                </a:lnTo>
                <a:lnTo>
                  <a:pt x="274" y="244"/>
                </a:lnTo>
                <a:lnTo>
                  <a:pt x="290" y="244"/>
                </a:lnTo>
                <a:lnTo>
                  <a:pt x="290" y="244"/>
                </a:lnTo>
                <a:lnTo>
                  <a:pt x="320" y="244"/>
                </a:lnTo>
                <a:lnTo>
                  <a:pt x="320" y="244"/>
                </a:lnTo>
                <a:lnTo>
                  <a:pt x="330" y="262"/>
                </a:lnTo>
                <a:lnTo>
                  <a:pt x="344" y="275"/>
                </a:lnTo>
                <a:lnTo>
                  <a:pt x="344" y="275"/>
                </a:lnTo>
                <a:lnTo>
                  <a:pt x="352" y="295"/>
                </a:lnTo>
                <a:lnTo>
                  <a:pt x="361" y="311"/>
                </a:lnTo>
                <a:lnTo>
                  <a:pt x="361" y="311"/>
                </a:lnTo>
                <a:lnTo>
                  <a:pt x="361" y="311"/>
                </a:lnTo>
                <a:lnTo>
                  <a:pt x="302" y="311"/>
                </a:lnTo>
                <a:lnTo>
                  <a:pt x="284" y="311"/>
                </a:lnTo>
                <a:lnTo>
                  <a:pt x="270" y="325"/>
                </a:lnTo>
                <a:lnTo>
                  <a:pt x="270" y="325"/>
                </a:lnTo>
                <a:lnTo>
                  <a:pt x="258" y="335"/>
                </a:lnTo>
                <a:lnTo>
                  <a:pt x="246" y="347"/>
                </a:lnTo>
                <a:lnTo>
                  <a:pt x="236" y="361"/>
                </a:lnTo>
                <a:lnTo>
                  <a:pt x="229" y="375"/>
                </a:lnTo>
                <a:lnTo>
                  <a:pt x="213" y="404"/>
                </a:lnTo>
                <a:lnTo>
                  <a:pt x="201" y="436"/>
                </a:lnTo>
                <a:lnTo>
                  <a:pt x="201" y="436"/>
                </a:lnTo>
                <a:lnTo>
                  <a:pt x="135" y="434"/>
                </a:lnTo>
                <a:lnTo>
                  <a:pt x="105" y="432"/>
                </a:lnTo>
                <a:lnTo>
                  <a:pt x="78" y="430"/>
                </a:lnTo>
                <a:lnTo>
                  <a:pt x="52" y="424"/>
                </a:lnTo>
                <a:lnTo>
                  <a:pt x="30" y="420"/>
                </a:lnTo>
                <a:lnTo>
                  <a:pt x="12" y="412"/>
                </a:lnTo>
                <a:lnTo>
                  <a:pt x="0" y="404"/>
                </a:lnTo>
                <a:lnTo>
                  <a:pt x="0" y="404"/>
                </a:lnTo>
                <a:lnTo>
                  <a:pt x="4" y="367"/>
                </a:lnTo>
                <a:lnTo>
                  <a:pt x="6" y="345"/>
                </a:lnTo>
                <a:lnTo>
                  <a:pt x="12" y="323"/>
                </a:lnTo>
                <a:lnTo>
                  <a:pt x="18" y="301"/>
                </a:lnTo>
                <a:lnTo>
                  <a:pt x="28" y="279"/>
                </a:lnTo>
                <a:lnTo>
                  <a:pt x="40" y="262"/>
                </a:lnTo>
                <a:lnTo>
                  <a:pt x="56" y="246"/>
                </a:lnTo>
                <a:lnTo>
                  <a:pt x="56" y="2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5"/>
          <p:cNvCxnSpPr/>
          <p:nvPr/>
        </p:nvCxnSpPr>
        <p:spPr>
          <a:xfrm>
            <a:off x="6209673" y="1056442"/>
            <a:ext cx="0" cy="145573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206797" y="4081438"/>
            <a:ext cx="0" cy="1455737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A_文本框 43"/>
          <p:cNvSpPr txBox="1"/>
          <p:nvPr>
            <p:custDataLst>
              <p:tags r:id="rId1"/>
            </p:custDataLst>
          </p:nvPr>
        </p:nvSpPr>
        <p:spPr>
          <a:xfrm>
            <a:off x="448574" y="1032870"/>
            <a:ext cx="5357003" cy="1238799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Уравнение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равенство, содержащее в себе переменную, значение которой требуется найти.</a:t>
            </a:r>
          </a:p>
          <a:p>
            <a:pPr defTabSz="685165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A_文本框 43"/>
          <p:cNvSpPr txBox="1"/>
          <p:nvPr>
            <p:custDataLst>
              <p:tags r:id="rId2"/>
            </p:custDataLst>
          </p:nvPr>
        </p:nvSpPr>
        <p:spPr>
          <a:xfrm>
            <a:off x="439948" y="2065164"/>
            <a:ext cx="5201727" cy="1269576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Корень (решение) уравнения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это значение переменной, при котором уравнение обращается в верное числовое равенство.</a:t>
            </a: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PA_文本框 43"/>
          <p:cNvSpPr txBox="1"/>
          <p:nvPr>
            <p:custDataLst>
              <p:tags r:id="rId3"/>
            </p:custDataLst>
          </p:nvPr>
        </p:nvSpPr>
        <p:spPr>
          <a:xfrm>
            <a:off x="483080" y="3428138"/>
            <a:ext cx="4787660" cy="1238799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Решить уравнение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- найти его корни или доказать, что корней нет.</a:t>
            </a:r>
          </a:p>
          <a:p>
            <a:pPr defTabSz="685165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PA_文本框 43"/>
          <p:cNvSpPr txBox="1"/>
          <p:nvPr>
            <p:custDataLst>
              <p:tags r:id="rId4"/>
            </p:custDataLst>
          </p:nvPr>
        </p:nvSpPr>
        <p:spPr>
          <a:xfrm>
            <a:off x="508958" y="4489187"/>
            <a:ext cx="4977442" cy="992577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Неравенство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два числа или математических выражения, соединенных одним из знаков: &lt;, &gt;, ≤, ≥.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A_文本框 43"/>
          <p:cNvSpPr txBox="1"/>
          <p:nvPr>
            <p:custDataLst>
              <p:tags r:id="rId5"/>
            </p:custDataLst>
          </p:nvPr>
        </p:nvSpPr>
        <p:spPr>
          <a:xfrm>
            <a:off x="6599208" y="900598"/>
            <a:ext cx="5382883" cy="2777681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свойства уравнений: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-Любой член уравнения можно перенести из одной части в другую, изменив его знак на противоположный.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-Обе части уравнения можно умножить или разделить на одно и то же число, не равное нулю.</a:t>
            </a:r>
          </a:p>
          <a:p>
            <a:pPr defTabSz="685165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PA_文本框 43"/>
          <p:cNvSpPr txBox="1"/>
          <p:nvPr>
            <p:custDataLst>
              <p:tags r:id="rId6"/>
            </p:custDataLst>
          </p:nvPr>
        </p:nvSpPr>
        <p:spPr>
          <a:xfrm>
            <a:off x="6668218" y="3307369"/>
            <a:ext cx="4960189" cy="1546575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 неравенства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то значение неизвестного, при котором это неравенство обращается в верное числовое неравенство.</a:t>
            </a:r>
          </a:p>
          <a:p>
            <a:pPr defTabSz="685165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PA_文本框 43"/>
          <p:cNvSpPr txBox="1"/>
          <p:nvPr>
            <p:custDataLst>
              <p:tags r:id="rId7"/>
            </p:custDataLst>
          </p:nvPr>
        </p:nvSpPr>
        <p:spPr>
          <a:xfrm>
            <a:off x="6685472" y="4506440"/>
            <a:ext cx="4960188" cy="684801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Решить неравенство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– найти все его решения или установить, что их нет.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oogle Shape;810;p48"/>
          <p:cNvGrpSpPr/>
          <p:nvPr/>
        </p:nvGrpSpPr>
        <p:grpSpPr>
          <a:xfrm>
            <a:off x="5753819" y="2898475"/>
            <a:ext cx="845389" cy="864530"/>
            <a:chOff x="1926350" y="995225"/>
            <a:chExt cx="428650" cy="356600"/>
          </a:xfrm>
          <a:solidFill>
            <a:schemeClr val="accent1">
              <a:lumMod val="50000"/>
            </a:schemeClr>
          </a:solidFill>
        </p:grpSpPr>
        <p:sp>
          <p:nvSpPr>
            <p:cNvPr id="15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矩形 17"/>
          <p:cNvSpPr/>
          <p:nvPr/>
        </p:nvSpPr>
        <p:spPr>
          <a:xfrm>
            <a:off x="0" y="5995358"/>
            <a:ext cx="12192000" cy="86264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7"/>
          <p:cNvSpPr/>
          <p:nvPr/>
        </p:nvSpPr>
        <p:spPr>
          <a:xfrm>
            <a:off x="0" y="0"/>
            <a:ext cx="12192000" cy="14648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879894" y="189781"/>
            <a:ext cx="11015932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Основные понятия теории уравнений и неравенств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Ольга\Desktop\a7QZllaMvpnl_j_nBXjb8WhweI2RrhsIcMNGeanP1PshAWXII8r11tPeahPW4OGnwMk-oF3JCFq7lrwyRhbfxFEb.jpg"/>
          <p:cNvPicPr>
            <a:picLocks noChangeAspect="1" noChangeArrowheads="1"/>
          </p:cNvPicPr>
          <p:nvPr/>
        </p:nvPicPr>
        <p:blipFill>
          <a:blip r:embed="rId11"/>
          <a:srcRect t="15189" b="13035"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3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4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43464" y="112143"/>
            <a:ext cx="1109357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Методы решения уравнений и неравенств</a:t>
            </a:r>
          </a:p>
        </p:txBody>
      </p:sp>
      <p:sp>
        <p:nvSpPr>
          <p:cNvPr id="11" name="PA_椭圆 58"/>
          <p:cNvSpPr/>
          <p:nvPr>
            <p:custDataLst>
              <p:tags r:id="rId1"/>
            </p:custDataLst>
          </p:nvPr>
        </p:nvSpPr>
        <p:spPr>
          <a:xfrm>
            <a:off x="289607" y="1284639"/>
            <a:ext cx="612533" cy="6125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A_椭圆 58"/>
          <p:cNvSpPr/>
          <p:nvPr>
            <p:custDataLst>
              <p:tags r:id="rId2"/>
            </p:custDataLst>
          </p:nvPr>
        </p:nvSpPr>
        <p:spPr>
          <a:xfrm>
            <a:off x="272353" y="3294592"/>
            <a:ext cx="612533" cy="6125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PA_椭圆 58"/>
          <p:cNvSpPr/>
          <p:nvPr>
            <p:custDataLst>
              <p:tags r:id="rId3"/>
            </p:custDataLst>
          </p:nvPr>
        </p:nvSpPr>
        <p:spPr>
          <a:xfrm>
            <a:off x="255099" y="5019875"/>
            <a:ext cx="612533" cy="612533"/>
          </a:xfrm>
          <a:prstGeom prst="ellipse">
            <a:avLst/>
          </a:prstGeom>
          <a:gradFill flip="none" rotWithShape="1">
            <a:gsLst>
              <a:gs pos="100000">
                <a:srgbClr val="FCFCFC"/>
              </a:gs>
              <a:gs pos="0">
                <a:srgbClr val="CCCCCC"/>
              </a:gs>
            </a:gsLst>
            <a:lin ang="7200000" scaled="0"/>
            <a:tileRect/>
          </a:gradFill>
          <a:ln w="12700">
            <a:gradFill>
              <a:gsLst>
                <a:gs pos="89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7200000" scaled="0"/>
            </a:gradFill>
          </a:ln>
          <a:effectLst>
            <a:outerShdw blurRad="254000" dist="127000" dir="8160000" algn="tr" rotWithShape="0">
              <a:prstClr val="black">
                <a:alpha val="3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A_文本框 43"/>
          <p:cNvSpPr txBox="1"/>
          <p:nvPr>
            <p:custDataLst>
              <p:tags r:id="rId4"/>
            </p:custDataLst>
          </p:nvPr>
        </p:nvSpPr>
        <p:spPr>
          <a:xfrm>
            <a:off x="1007330" y="541164"/>
            <a:ext cx="10365161" cy="500135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разложения на множители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PA_文本框 43"/>
          <p:cNvSpPr txBox="1"/>
          <p:nvPr>
            <p:custDataLst>
              <p:tags r:id="rId5"/>
            </p:custDataLst>
          </p:nvPr>
        </p:nvSpPr>
        <p:spPr>
          <a:xfrm>
            <a:off x="1030333" y="986862"/>
            <a:ext cx="11038022" cy="1731241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разложения на множители используют формулы сокращённого умножения (ФСУ), вынесение общего множителя за скобку, способ группировки, деление многочлена на многочлен.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Суть данного метода в том, чтобы путем равносильных преобразований представить левую часть исходного уравнения, содержащую неизвестную величину в какой-либо степени, в виде произведения двух выражений, содержащих неизвестную величину в меньшей степени. При этом справа от знака равенства должен оказаться ноль.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PA_文本框 43"/>
          <p:cNvSpPr txBox="1"/>
          <p:nvPr>
            <p:custDataLst>
              <p:tags r:id="rId6"/>
            </p:custDataLst>
          </p:nvPr>
        </p:nvSpPr>
        <p:spPr>
          <a:xfrm>
            <a:off x="1013079" y="2746651"/>
            <a:ext cx="10365161" cy="1054133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замены переменной</a:t>
            </a:r>
          </a:p>
          <a:p>
            <a:pPr defTabSz="685165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PA_文本框 43"/>
          <p:cNvSpPr txBox="1"/>
          <p:nvPr>
            <p:custDataLst>
              <p:tags r:id="rId7"/>
            </p:custDataLst>
          </p:nvPr>
        </p:nvSpPr>
        <p:spPr>
          <a:xfrm>
            <a:off x="1027457" y="3192349"/>
            <a:ext cx="10937381" cy="900244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 данного метода в том, чтобы удачным образом заменить сложное выражение, содержащее неизвестную величину, новой переменной, в результате чего уравнение принимает более простой вид. Далее полученное уравнение решается относительно новой переменной, после чего происходит возврат к исходной переменной.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PA_文本框 43"/>
          <p:cNvSpPr txBox="1"/>
          <p:nvPr>
            <p:custDataLst>
              <p:tags r:id="rId8"/>
            </p:custDataLst>
          </p:nvPr>
        </p:nvSpPr>
        <p:spPr>
          <a:xfrm>
            <a:off x="1010204" y="4348289"/>
            <a:ext cx="10365161" cy="500135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Метод решения уравнений с помощью теоремы Виета.</a:t>
            </a:r>
            <a:endParaRPr lang="en-US" sz="2800" b="1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A_文本框 43"/>
          <p:cNvSpPr txBox="1"/>
          <p:nvPr>
            <p:custDataLst>
              <p:tags r:id="rId9"/>
            </p:custDataLst>
          </p:nvPr>
        </p:nvSpPr>
        <p:spPr>
          <a:xfrm>
            <a:off x="1041834" y="4750855"/>
            <a:ext cx="10983389" cy="2285239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ко всем квадратным уравнениям имеет смысл использовать эту теорему. Применять теорему Виета имеет смысл только к приведённым квадратным уравнениям.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Приведенное квадратное уравнение – это уравнение, в котором старший коэффициент «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1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 В общем виде приведенное квадратное уравнение выглядит следующим образом: х2 +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0. разница с обычным общим видом квадратного уравнения ax2 +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bx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0 в том, что в приведённом уравнении x2 +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0 коэффициент а = 1. Теорема Виета для приведённых квадратных уравнений «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x2 +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px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 0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гласит что справедливо следующее: x1 + x2 = −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 x1 · x2 =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где x1 и x2 — корни этого уравнения.</a:t>
            </a:r>
          </a:p>
          <a:p>
            <a:pPr defTabSz="685165"/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Google Shape;968;p48"/>
          <p:cNvSpPr/>
          <p:nvPr/>
        </p:nvSpPr>
        <p:spPr>
          <a:xfrm>
            <a:off x="389818" y="514321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968;p48"/>
          <p:cNvSpPr/>
          <p:nvPr/>
        </p:nvSpPr>
        <p:spPr>
          <a:xfrm>
            <a:off x="432950" y="342656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68;p48"/>
          <p:cNvSpPr/>
          <p:nvPr/>
        </p:nvSpPr>
        <p:spPr>
          <a:xfrm>
            <a:off x="441576" y="1407980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FC57307-7B33-44DE-A996-639BA7AD5A27}"/>
              </a:ext>
            </a:extLst>
          </p:cNvPr>
          <p:cNvSpPr txBox="1">
            <a:spLocks/>
          </p:cNvSpPr>
          <p:nvPr/>
        </p:nvSpPr>
        <p:spPr>
          <a:xfrm>
            <a:off x="0" y="1052424"/>
            <a:ext cx="12192000" cy="580557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endParaRPr lang="ru-RU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r>
              <a:rPr lang="ru-RU" sz="1400" dirty="0">
                <a:solidFill>
                  <a:schemeClr val="bg1"/>
                </a:solidFill>
                <a:latin typeface="Calibri Light" panose="020F0302020204030204" pitchFamily="34" charset="0"/>
              </a:rPr>
              <a:t>.</a:t>
            </a:r>
          </a:p>
        </p:txBody>
      </p:sp>
      <p:sp>
        <p:nvSpPr>
          <p:cNvPr id="4" name="矩形 3"/>
          <p:cNvSpPr/>
          <p:nvPr/>
        </p:nvSpPr>
        <p:spPr>
          <a:xfrm>
            <a:off x="595223" y="3485072"/>
            <a:ext cx="11007305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5" name="组合 18"/>
          <p:cNvGrpSpPr/>
          <p:nvPr/>
        </p:nvGrpSpPr>
        <p:grpSpPr>
          <a:xfrm>
            <a:off x="4007778" y="2951044"/>
            <a:ext cx="1240154" cy="1239956"/>
            <a:chOff x="4450933" y="3791953"/>
            <a:chExt cx="1319306" cy="1319782"/>
          </a:xfrm>
        </p:grpSpPr>
        <p:grpSp>
          <p:nvGrpSpPr>
            <p:cNvPr id="6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8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11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cxnSp>
        <p:nvCxnSpPr>
          <p:cNvPr id="12" name="直接连接符 56"/>
          <p:cNvCxnSpPr>
            <a:stCxn id="24" idx="0"/>
          </p:cNvCxnSpPr>
          <p:nvPr/>
        </p:nvCxnSpPr>
        <p:spPr>
          <a:xfrm rot="5400000" flipH="1" flipV="1">
            <a:off x="1455707" y="3077474"/>
            <a:ext cx="241540" cy="4313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75"/>
          <p:cNvSpPr txBox="1"/>
          <p:nvPr/>
        </p:nvSpPr>
        <p:spPr>
          <a:xfrm>
            <a:off x="109121" y="1053749"/>
            <a:ext cx="4221340" cy="776152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 рационализации</a:t>
            </a:r>
          </a:p>
          <a:p>
            <a:pPr algn="ctr"/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4" name="TextBox 175"/>
          <p:cNvSpPr txBox="1"/>
          <p:nvPr/>
        </p:nvSpPr>
        <p:spPr>
          <a:xfrm>
            <a:off x="224287" y="3776821"/>
            <a:ext cx="4629510" cy="499153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sz="2400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Использование графиков</a:t>
            </a:r>
            <a:endParaRPr lang="en-GB" altLang="zh-CN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5" name="TextBox 175"/>
          <p:cNvSpPr txBox="1"/>
          <p:nvPr/>
        </p:nvSpPr>
        <p:spPr>
          <a:xfrm>
            <a:off x="6170614" y="1059500"/>
            <a:ext cx="5578562" cy="40682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Учёт ОДЗ(область допустимых значений)</a:t>
            </a:r>
            <a:endParaRPr lang="en-GB" altLang="zh-CN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6" name="TextBox 175"/>
          <p:cNvSpPr txBox="1"/>
          <p:nvPr/>
        </p:nvSpPr>
        <p:spPr>
          <a:xfrm>
            <a:off x="7136774" y="4441055"/>
            <a:ext cx="4221340" cy="40682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Угадывание корня уравнения</a:t>
            </a:r>
          </a:p>
        </p:txBody>
      </p:sp>
      <p:sp>
        <p:nvSpPr>
          <p:cNvPr id="17" name="TextBox 175"/>
          <p:cNvSpPr txBox="1"/>
          <p:nvPr/>
        </p:nvSpPr>
        <p:spPr>
          <a:xfrm>
            <a:off x="6072996" y="1404556"/>
            <a:ext cx="6012612" cy="1853370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Иногда знание ОДЗ позволяет доказать, что уравнение (или неравенство) не имеет решений, а иногда позволяет найти решение уравнения (или неравенства) непосредственно подстановкой чисел из ОДЗ.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решения уравнений и неравенств методом учёта ОДЗ: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ОДЗ уравнения/неравенства.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Подставить значение ОДЗ в исходное уравнение/неравенство, чтобы проверить, является ли оно корнем.</a:t>
            </a:r>
          </a:p>
          <a:p>
            <a:pPr algn="ctr"/>
            <a:endParaRPr lang="en-GB" altLang="zh-CN" sz="1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8" name="TextBox 175"/>
          <p:cNvSpPr txBox="1"/>
          <p:nvPr/>
        </p:nvSpPr>
        <p:spPr>
          <a:xfrm>
            <a:off x="227014" y="1370051"/>
            <a:ext cx="5914994" cy="1637927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решения уравнений и неравенств методом рационализации: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-Нахождение ОДЗ уравнения/неравенства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-Привести данное неравенство к стандартному виду: слева дробь (или произведение), справа – ноль.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-Заменить выражения левой части на более простые, эквивалентные им по знаку.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-Решить полученное неравенство, например, методом интервалов.</a:t>
            </a:r>
            <a:endParaRPr lang="en-GB" altLang="zh-CN" sz="2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1250830" y="3200400"/>
            <a:ext cx="646981" cy="638355"/>
            <a:chOff x="4345444" y="2542859"/>
            <a:chExt cx="1810550" cy="1811205"/>
          </a:xfrm>
        </p:grpSpPr>
        <p:grpSp>
          <p:nvGrpSpPr>
            <p:cNvPr id="22" name="组合 21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24" name="同心圆 23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5" name="椭圆 24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23" name="椭圆 22"/>
            <p:cNvSpPr/>
            <p:nvPr/>
          </p:nvSpPr>
          <p:spPr>
            <a:xfrm>
              <a:off x="4565569" y="2763063"/>
              <a:ext cx="1370298" cy="13707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grpSp>
        <p:nvGrpSpPr>
          <p:cNvPr id="34" name="组合 18"/>
          <p:cNvGrpSpPr/>
          <p:nvPr/>
        </p:nvGrpSpPr>
        <p:grpSpPr>
          <a:xfrm>
            <a:off x="9669582" y="2971172"/>
            <a:ext cx="1240154" cy="1239956"/>
            <a:chOff x="4450933" y="3791953"/>
            <a:chExt cx="1319306" cy="1319782"/>
          </a:xfrm>
        </p:grpSpPr>
        <p:grpSp>
          <p:nvGrpSpPr>
            <p:cNvPr id="3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37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39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40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38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36" name="TextBox 111"/>
            <p:cNvSpPr txBox="1"/>
            <p:nvPr/>
          </p:nvSpPr>
          <p:spPr>
            <a:xfrm>
              <a:off x="4711419" y="4135966"/>
              <a:ext cx="850203" cy="667479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04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41" name="组合 19"/>
          <p:cNvGrpSpPr/>
          <p:nvPr/>
        </p:nvGrpSpPr>
        <p:grpSpPr>
          <a:xfrm>
            <a:off x="6811992" y="3275163"/>
            <a:ext cx="646981" cy="638355"/>
            <a:chOff x="4345444" y="2542859"/>
            <a:chExt cx="1810550" cy="1811205"/>
          </a:xfrm>
        </p:grpSpPr>
        <p:grpSp>
          <p:nvGrpSpPr>
            <p:cNvPr id="42" name="组合 21"/>
            <p:cNvGrpSpPr/>
            <p:nvPr/>
          </p:nvGrpSpPr>
          <p:grpSpPr>
            <a:xfrm>
              <a:off x="4345444" y="2542859"/>
              <a:ext cx="1810550" cy="1811205"/>
              <a:chOff x="1463339" y="1072758"/>
              <a:chExt cx="1546058" cy="1546058"/>
            </a:xfrm>
            <a:effectLst>
              <a:outerShdw blurRad="330200" dist="215900" dir="6900000" sx="91000" sy="91000" algn="t" rotWithShape="0">
                <a:prstClr val="black">
                  <a:alpha val="49000"/>
                </a:prstClr>
              </a:outerShdw>
            </a:effectLst>
          </p:grpSpPr>
          <p:sp>
            <p:nvSpPr>
              <p:cNvPr id="44" name="同心圆 23"/>
              <p:cNvSpPr/>
              <p:nvPr/>
            </p:nvSpPr>
            <p:spPr>
              <a:xfrm>
                <a:off x="1463339" y="1072758"/>
                <a:ext cx="1546058" cy="1546058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>
                      <a:lumMod val="95000"/>
                    </a:schemeClr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solidFill>
                    <a:schemeClr val="tx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45" name="椭圆 24"/>
              <p:cNvSpPr/>
              <p:nvPr/>
            </p:nvSpPr>
            <p:spPr>
              <a:xfrm>
                <a:off x="1484232" y="1093651"/>
                <a:ext cx="1504274" cy="150427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43" name="椭圆 22"/>
            <p:cNvSpPr/>
            <p:nvPr/>
          </p:nvSpPr>
          <p:spPr>
            <a:xfrm>
              <a:off x="4565569" y="2763063"/>
              <a:ext cx="1370298" cy="13707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latin typeface="+mj-ea"/>
                <a:ea typeface="+mj-ea"/>
              </a:endParaRPr>
            </a:p>
          </p:txBody>
        </p:sp>
      </p:grpSp>
      <p:cxnSp>
        <p:nvCxnSpPr>
          <p:cNvPr id="49" name="直接连接符 56"/>
          <p:cNvCxnSpPr/>
          <p:nvPr/>
        </p:nvCxnSpPr>
        <p:spPr>
          <a:xfrm rot="5400000" flipH="1" flipV="1">
            <a:off x="7060003" y="3109105"/>
            <a:ext cx="241540" cy="4313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56"/>
          <p:cNvCxnSpPr>
            <a:stCxn id="11" idx="4"/>
          </p:cNvCxnSpPr>
          <p:nvPr/>
        </p:nvCxnSpPr>
        <p:spPr>
          <a:xfrm rot="5400000">
            <a:off x="4513194" y="4267556"/>
            <a:ext cx="207975" cy="21351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6"/>
          <p:cNvCxnSpPr/>
          <p:nvPr/>
        </p:nvCxnSpPr>
        <p:spPr>
          <a:xfrm rot="16200000" flipH="1">
            <a:off x="10226617" y="4403783"/>
            <a:ext cx="284671" cy="2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175"/>
          <p:cNvSpPr txBox="1"/>
          <p:nvPr/>
        </p:nvSpPr>
        <p:spPr>
          <a:xfrm>
            <a:off x="103518" y="4142855"/>
            <a:ext cx="7099540" cy="2715145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 решении уравнений и неравенств иногда полезно рассмотреть эскиз графиков их правой и левой частей. Тогда этот эскиз графиков поможет выяснить, на какие множества надо разбить числовую ось, чтобы на каждом из них решение уравнения (или неравенства) было очевидно.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Обратим внимание, что эскиз графика лишь помогает найти решение, но писать, что из графика следует ответ, нельзя, ответ ещё надо обосновать.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решения уравнений и неравенств с помощью использования графиков: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ОДЗ уравнения/неравенства.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Представить левую и правую части уравнения/неравенства как функции и построить их графики.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графику определить решение уравнения/неравенства.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Доказать справедливость ответа.</a:t>
            </a:r>
            <a:endParaRPr lang="en-GB" altLang="zh-CN" sz="1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0" name="TextBox 175"/>
          <p:cNvSpPr txBox="1"/>
          <p:nvPr/>
        </p:nvSpPr>
        <p:spPr>
          <a:xfrm>
            <a:off x="7246040" y="4789186"/>
            <a:ext cx="4753302" cy="206881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Иногда внешний вид уравнения подсказывает, какое число является корнем уравнения.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Алгоритм решения уравнений методом угадывания корня: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Методом подбора определить корень уравнения.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Найти ОДЗ уравнения.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Привести многочлен к стандартному виду.</a:t>
            </a:r>
          </a:p>
          <a:p>
            <a:pPr lvl="0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остальные корни уравнения.</a:t>
            </a:r>
          </a:p>
          <a:p>
            <a:pPr algn="ctr"/>
            <a:endParaRPr lang="en-GB" altLang="zh-CN" sz="1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63" name="TextBox 111"/>
          <p:cNvSpPr txBox="1"/>
          <p:nvPr/>
        </p:nvSpPr>
        <p:spPr>
          <a:xfrm>
            <a:off x="1178757" y="3185111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01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4" name="TextBox 111"/>
          <p:cNvSpPr txBox="1"/>
          <p:nvPr/>
        </p:nvSpPr>
        <p:spPr>
          <a:xfrm>
            <a:off x="6734168" y="3271374"/>
            <a:ext cx="799195" cy="627107"/>
          </a:xfrm>
          <a:prstGeom prst="rect">
            <a:avLst/>
          </a:prstGeom>
          <a:noFill/>
        </p:spPr>
        <p:txBody>
          <a:bodyPr wrap="square" lIns="194322" tIns="97161" rIns="194322" bIns="97161" rtlCol="0">
            <a:spAutoFit/>
          </a:bodyPr>
          <a:lstStyle/>
          <a:p>
            <a:r>
              <a:rPr lang="ru-RU" altLang="zh-CN" sz="28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03</a:t>
            </a:r>
            <a:endParaRPr lang="zh-CN" altLang="en-US" sz="2800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577970" y="0"/>
            <a:ext cx="11093570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Нестандартные методы решения алгебраических уравнений и неравенств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0" y="1138687"/>
            <a:ext cx="12192000" cy="2945042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77041" y="0"/>
            <a:ext cx="88938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как инновация в решении уравнений и неравенств по математике </a:t>
            </a:r>
          </a:p>
        </p:txBody>
      </p:sp>
      <p:sp>
        <p:nvSpPr>
          <p:cNvPr id="4" name="Google Shape;968;p48"/>
          <p:cNvSpPr/>
          <p:nvPr/>
        </p:nvSpPr>
        <p:spPr>
          <a:xfrm>
            <a:off x="398444" y="1476991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968;p48"/>
          <p:cNvSpPr/>
          <p:nvPr/>
        </p:nvSpPr>
        <p:spPr>
          <a:xfrm>
            <a:off x="398445" y="3159142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PA_文本框 43"/>
          <p:cNvSpPr txBox="1"/>
          <p:nvPr>
            <p:custDataLst>
              <p:tags r:id="rId1"/>
            </p:custDataLst>
          </p:nvPr>
        </p:nvSpPr>
        <p:spPr>
          <a:xfrm>
            <a:off x="888519" y="1202523"/>
            <a:ext cx="10903791" cy="807911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последнее время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также прочно входит в жизнь школьников и позволяет решать различные задачи, в том числе и по математике. В 2024 году технологии настолько шагнули вперед, что искусственный интеллект не только пишет текст, но и помогает в любых дисциплинах.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A_文本框 43"/>
          <p:cNvSpPr txBox="1"/>
          <p:nvPr>
            <p:custDataLst>
              <p:tags r:id="rId2"/>
            </p:custDataLst>
          </p:nvPr>
        </p:nvSpPr>
        <p:spPr>
          <a:xfrm>
            <a:off x="897147" y="2142802"/>
            <a:ext cx="11128075" cy="1084910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Решить задачу по алгебре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нейросетью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это максимально удобный способ найти ответ. В отличие от человека,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нейросеть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может проверить несколько вариантов одновременно и выполнить вычисления быстрее, чем это когда-либо смогут сделать люди. Это означает, что при помощи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можно решить даже самые сложные математические проблемы за несколько секунд.</a:t>
            </a:r>
            <a:endParaRPr lang="en-US" dirty="0">
              <a:solidFill>
                <a:srgbClr val="26262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A_文本框 43"/>
          <p:cNvSpPr txBox="1"/>
          <p:nvPr>
            <p:custDataLst>
              <p:tags r:id="rId3"/>
            </p:custDataLst>
          </p:nvPr>
        </p:nvSpPr>
        <p:spPr>
          <a:xfrm>
            <a:off x="897148" y="3307368"/>
            <a:ext cx="8773063" cy="561690"/>
          </a:xfrm>
          <a:prstGeom prst="rect">
            <a:avLst/>
          </a:prstGeom>
          <a:noFill/>
        </p:spPr>
        <p:txBody>
          <a:bodyPr wrap="square" lIns="26999" tIns="34289" rIns="26999" bIns="34289" rtlCol="0">
            <a:spAutoFit/>
          </a:bodyPr>
          <a:lstStyle/>
          <a:p>
            <a:pPr defTabSz="685165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Наиболее известные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решения математических заданий: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MathGPT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01Математика,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ChatInfo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NiceBot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GPT бот от Кампус АИ и другие. </a:t>
            </a:r>
            <a:endParaRPr lang="en-US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Google Shape;968;p48"/>
          <p:cNvSpPr/>
          <p:nvPr/>
        </p:nvSpPr>
        <p:spPr>
          <a:xfrm>
            <a:off x="421448" y="2319505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 l="2708" t="3144" r="4499" b="21731"/>
          <a:stretch>
            <a:fillRect/>
          </a:stretch>
        </p:blipFill>
        <p:spPr bwMode="auto">
          <a:xfrm>
            <a:off x="6452558" y="4183812"/>
            <a:ext cx="5512279" cy="2510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 t="8299" r="3559" b="19586"/>
          <a:stretch>
            <a:fillRect/>
          </a:stretch>
        </p:blipFill>
        <p:spPr bwMode="auto">
          <a:xfrm>
            <a:off x="467425" y="4166559"/>
            <a:ext cx="5736243" cy="252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C:\Users\Ольга\Desktop\637396f7ab8322101367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平行四边形 3"/>
          <p:cNvSpPr/>
          <p:nvPr/>
        </p:nvSpPr>
        <p:spPr>
          <a:xfrm rot="5400000">
            <a:off x="2667000" y="-2667000"/>
            <a:ext cx="6858000" cy="12192000"/>
          </a:xfrm>
          <a:prstGeom prst="rect">
            <a:avLst/>
          </a:prstGeom>
          <a:solidFill>
            <a:schemeClr val="accent1">
              <a:lumMod val="7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64326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98" kern="0">
              <a:solidFill>
                <a:sysClr val="windowText" lastClr="000000"/>
              </a:solidFill>
            </a:endParaRPr>
          </a:p>
        </p:txBody>
      </p:sp>
      <p:sp>
        <p:nvSpPr>
          <p:cNvPr id="5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777041" y="0"/>
            <a:ext cx="88938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Опрос школьников на предмет проблем в решении уравнений и неравенств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098874" y="1099868"/>
          <a:ext cx="583145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342180" y="957532"/>
          <a:ext cx="5532409" cy="292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129396" y="3674853"/>
          <a:ext cx="3536830" cy="300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7781027" y="3666226"/>
          <a:ext cx="4410974" cy="300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3364302" y="3726611"/>
          <a:ext cx="5020573" cy="3023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2997" y="0"/>
            <a:ext cx="6003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Разработка тренажера «Нестандартные методы решения уравнений и неравенств»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0"/>
            <a:ext cx="5753819" cy="6858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</p:sp>
      <p:pic>
        <p:nvPicPr>
          <p:cNvPr id="4" name="Рисунок 3" descr="C:\Users\Ольга\Desktop\afc7e-41677252_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26871" y="5877055"/>
            <a:ext cx="965129" cy="98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193766" y="1187897"/>
            <a:ext cx="59982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наилучшего восприятия информации и повышения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обучаемости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школьников был создан информационный продукт, который  объединяет теорию и тренажёры (упражнения) в одну презентацию.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03675" y="3833330"/>
            <a:ext cx="5503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Тренажёр.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Для каждого метода решения уравнений/неравенств имеются несколько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тренажёров (упражнений): на проработку алгоритма, проработку ключевых формул  и на тренировку самого решения.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3034" y="2369716"/>
            <a:ext cx="56445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Основная задача презентации заключается в наглядном представлении алгоритмов решения уравнений, неравенств, примеров решения, а также в размещении ссылок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онлайн-тренажёры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каждого метода.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541" y="736108"/>
          <a:ext cx="5322498" cy="5875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474"/>
                <a:gridCol w="1865778"/>
                <a:gridCol w="3019246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Виды уравнений и неравенств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Электронные ресурсы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Методы решения тригонометрических уравнений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https://resh.edu.ru/subject/lesson/6320/main/200024/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Уравнения и неравенства с двумя </a:t>
                      </a: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переменными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https://resh.edu.ru/subject/lesson/6321/main/199993/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Уравнение касательной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https://infourok.ru/videouroki/1213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Уравнение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cos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https://resh.edu.ru/subject/lesson/6317/main/199685/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Уравнение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sinx=a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https://resh.edu.ru/subject/lesson/4736/main/199746/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Уравнение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tg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= </a:t>
                      </a:r>
                      <a:r>
                        <a:rPr lang="ru-RU" sz="12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https://resh.edu.ru/subject/lesson/4737/main/199808/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уравнений, неравенств и их систем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https://interneturok.ru/lesson/algebra/11-klass/bzadachi-iz-egeb/urok-15-reshenie-uravneniy-i-neravenstv-i-ih-sistem-praktika/trainers?ysclid=lryqi1lww326915465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Квадратные уравнения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https://obrazavr.ru/trenazhyory/matematisheskie-trenazhyory/uravneniya/kvadratnye-uravneniya/?ysclid=lryqk9a0ro569471499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Алгебра, Числовые неравенства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https://skills4u.ru/school/algebra/chislovye-neravenstva/</a:t>
                      </a:r>
                    </a:p>
                  </a:txBody>
                  <a:tcPr marL="22860" marR="22860" marT="22860" marB="2286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80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Упражнения. Показательные уравнения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2860" marR="22860" marT="22860" marB="2286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https://ru.onlinemschool.com/math/practice/equation/exponential_equation/</a:t>
                      </a:r>
                    </a:p>
                  </a:txBody>
                  <a:tcPr marL="22860" marR="22860" marT="22860" marB="22860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8665" y="118220"/>
            <a:ext cx="55036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Таблица 1-Наиболее популярные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тренажеры для решения уравнений и неравенств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46C55AF7-4EE2-40E0-9A11-AAFC42BFA58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32415" y="3409591"/>
            <a:ext cx="6858000" cy="38817"/>
          </a:xfrm>
          <a:prstGeom prst="line">
            <a:avLst/>
          </a:prstGeom>
          <a:ln w="508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5860577" y="3789668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5851950" y="2331805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CAD916AD-4EBF-4C46-9DF3-879EE784F6A5}"/>
              </a:ext>
            </a:extLst>
          </p:cNvPr>
          <p:cNvSpPr/>
          <p:nvPr/>
        </p:nvSpPr>
        <p:spPr>
          <a:xfrm>
            <a:off x="5895083" y="5299290"/>
            <a:ext cx="675000" cy="675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848328" y="2363391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879958" y="3827006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FE0E089-F94C-4DAD-9343-91982DD57BE4}"/>
              </a:ext>
            </a:extLst>
          </p:cNvPr>
          <p:cNvSpPr txBox="1"/>
          <p:nvPr/>
        </p:nvSpPr>
        <p:spPr>
          <a:xfrm>
            <a:off x="5905837" y="5276244"/>
            <a:ext cx="65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56075" y="5380672"/>
            <a:ext cx="5503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Нейросети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.Также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рекомендуется применение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нейросетей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позволяют обучать школьников и подготавливаться к ЕГЭ по математике. Такой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нейросетью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является «01Математика».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2196</TotalTime>
  <Words>1790</Words>
  <Application>Microsoft Office PowerPoint</Application>
  <PresentationFormat>Произвольный</PresentationFormat>
  <Paragraphs>198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Гузовская Мария Валерьевна</dc:creator>
  <cp:lastModifiedBy>Ольга</cp:lastModifiedBy>
  <cp:revision>335</cp:revision>
  <dcterms:created xsi:type="dcterms:W3CDTF">2021-06-08T08:56:40Z</dcterms:created>
  <dcterms:modified xsi:type="dcterms:W3CDTF">2024-07-16T12:24:24Z</dcterms:modified>
</cp:coreProperties>
</file>