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14" r:id="rId2"/>
    <p:sldId id="315" r:id="rId3"/>
    <p:sldId id="319" r:id="rId4"/>
    <p:sldId id="318" r:id="rId5"/>
    <p:sldId id="320" r:id="rId6"/>
    <p:sldId id="321" r:id="rId7"/>
    <p:sldId id="325" r:id="rId8"/>
    <p:sldId id="326" r:id="rId9"/>
    <p:sldId id="302" r:id="rId10"/>
    <p:sldId id="328" r:id="rId11"/>
    <p:sldId id="329" r:id="rId12"/>
    <p:sldId id="317" r:id="rId13"/>
    <p:sldId id="322" r:id="rId14"/>
    <p:sldId id="332" r:id="rId15"/>
    <p:sldId id="334" r:id="rId16"/>
    <p:sldId id="330" r:id="rId17"/>
    <p:sldId id="336" r:id="rId18"/>
    <p:sldId id="335" r:id="rId19"/>
    <p:sldId id="337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</p:showPr>
  <p:clrMru>
    <a:srgbClr val="43536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196" autoAdjust="0"/>
    <p:restoredTop sz="94622" autoAdjust="0"/>
  </p:normalViewPr>
  <p:slideViewPr>
    <p:cSldViewPr snapToGrid="0" snapToObjects="1">
      <p:cViewPr>
        <p:scale>
          <a:sx n="90" d="100"/>
          <a:sy n="90" d="100"/>
        </p:scale>
        <p:origin x="-346" y="-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48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bar"/>
        <c:grouping val="stacked"/>
        <c:ser>
          <c:idx val="0"/>
          <c:order val="0"/>
          <c:tx>
            <c:strRef>
              <c:f>Лист1!$F$9:$F$10</c:f>
              <c:strCache>
                <c:ptCount val="1"/>
                <c:pt idx="0">
                  <c:v>Количество упоминаний Ужин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Лист1!$E$11:$E$22</c:f>
              <c:strCache>
                <c:ptCount val="12"/>
                <c:pt idx="0">
                  <c:v>Толстой Л.Н.</c:v>
                </c:pt>
                <c:pt idx="1">
                  <c:v>Гончаров И.А.</c:v>
                </c:pt>
                <c:pt idx="2">
                  <c:v>Некрасов Н.А.</c:v>
                </c:pt>
                <c:pt idx="3">
                  <c:v>Достоевский Ф.М.</c:v>
                </c:pt>
                <c:pt idx="4">
                  <c:v>Чехов А.П.</c:v>
                </c:pt>
                <c:pt idx="5">
                  <c:v>Гоголь Н.В.</c:v>
                </c:pt>
                <c:pt idx="6">
                  <c:v>Салтыков-Щедрин М.Е.</c:v>
                </c:pt>
                <c:pt idx="7">
                  <c:v>Тургенев И.С.</c:v>
                </c:pt>
                <c:pt idx="8">
                  <c:v>Пушкин А.С.</c:v>
                </c:pt>
                <c:pt idx="9">
                  <c:v>Чернышевский Н.Г.</c:v>
                </c:pt>
                <c:pt idx="10">
                  <c:v>Фет А.А.</c:v>
                </c:pt>
                <c:pt idx="11">
                  <c:v>Крылов И.А.</c:v>
                </c:pt>
              </c:strCache>
            </c:strRef>
          </c:cat>
          <c:val>
            <c:numRef>
              <c:f>Лист1!$F$11:$F$22</c:f>
              <c:numCache>
                <c:formatCode>General</c:formatCode>
                <c:ptCount val="12"/>
                <c:pt idx="0">
                  <c:v>78</c:v>
                </c:pt>
                <c:pt idx="1">
                  <c:v>69</c:v>
                </c:pt>
                <c:pt idx="2">
                  <c:v>64</c:v>
                </c:pt>
                <c:pt idx="3">
                  <c:v>24</c:v>
                </c:pt>
                <c:pt idx="4">
                  <c:v>34</c:v>
                </c:pt>
                <c:pt idx="5">
                  <c:v>44</c:v>
                </c:pt>
                <c:pt idx="6">
                  <c:v>10</c:v>
                </c:pt>
                <c:pt idx="7">
                  <c:v>14</c:v>
                </c:pt>
                <c:pt idx="8">
                  <c:v>26</c:v>
                </c:pt>
                <c:pt idx="9">
                  <c:v>16</c:v>
                </c:pt>
                <c:pt idx="10">
                  <c:v>7</c:v>
                </c:pt>
                <c:pt idx="11">
                  <c:v>5</c:v>
                </c:pt>
              </c:numCache>
            </c:numRef>
          </c:val>
        </c:ser>
        <c:ser>
          <c:idx val="1"/>
          <c:order val="1"/>
          <c:tx>
            <c:strRef>
              <c:f>Лист1!$G$9:$G$10</c:f>
              <c:strCache>
                <c:ptCount val="1"/>
                <c:pt idx="0">
                  <c:v>Количество упоминаний Обед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Лист1!$E$11:$E$22</c:f>
              <c:strCache>
                <c:ptCount val="12"/>
                <c:pt idx="0">
                  <c:v>Толстой Л.Н.</c:v>
                </c:pt>
                <c:pt idx="1">
                  <c:v>Гончаров И.А.</c:v>
                </c:pt>
                <c:pt idx="2">
                  <c:v>Некрасов Н.А.</c:v>
                </c:pt>
                <c:pt idx="3">
                  <c:v>Достоевский Ф.М.</c:v>
                </c:pt>
                <c:pt idx="4">
                  <c:v>Чехов А.П.</c:v>
                </c:pt>
                <c:pt idx="5">
                  <c:v>Гоголь Н.В.</c:v>
                </c:pt>
                <c:pt idx="6">
                  <c:v>Салтыков-Щедрин М.Е.</c:v>
                </c:pt>
                <c:pt idx="7">
                  <c:v>Тургенев И.С.</c:v>
                </c:pt>
                <c:pt idx="8">
                  <c:v>Пушкин А.С.</c:v>
                </c:pt>
                <c:pt idx="9">
                  <c:v>Чернышевский Н.Г.</c:v>
                </c:pt>
                <c:pt idx="10">
                  <c:v>Фет А.А.</c:v>
                </c:pt>
                <c:pt idx="11">
                  <c:v>Крылов И.А.</c:v>
                </c:pt>
              </c:strCache>
            </c:strRef>
          </c:cat>
          <c:val>
            <c:numRef>
              <c:f>Лист1!$G$11:$G$22</c:f>
              <c:numCache>
                <c:formatCode>General</c:formatCode>
                <c:ptCount val="12"/>
                <c:pt idx="0">
                  <c:v>449</c:v>
                </c:pt>
                <c:pt idx="1">
                  <c:v>234</c:v>
                </c:pt>
                <c:pt idx="2">
                  <c:v>139</c:v>
                </c:pt>
                <c:pt idx="3">
                  <c:v>196</c:v>
                </c:pt>
                <c:pt idx="4">
                  <c:v>154</c:v>
                </c:pt>
                <c:pt idx="5">
                  <c:v>100</c:v>
                </c:pt>
                <c:pt idx="6">
                  <c:v>91</c:v>
                </c:pt>
                <c:pt idx="7">
                  <c:v>105</c:v>
                </c:pt>
                <c:pt idx="8">
                  <c:v>84</c:v>
                </c:pt>
                <c:pt idx="9">
                  <c:v>77</c:v>
                </c:pt>
                <c:pt idx="10">
                  <c:v>42</c:v>
                </c:pt>
                <c:pt idx="11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Лист1!$H$9:$H$10</c:f>
              <c:strCache>
                <c:ptCount val="1"/>
                <c:pt idx="0">
                  <c:v>Количество упоминаний Завтрак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Лист1!$E$11:$E$22</c:f>
              <c:strCache>
                <c:ptCount val="12"/>
                <c:pt idx="0">
                  <c:v>Толстой Л.Н.</c:v>
                </c:pt>
                <c:pt idx="1">
                  <c:v>Гончаров И.А.</c:v>
                </c:pt>
                <c:pt idx="2">
                  <c:v>Некрасов Н.А.</c:v>
                </c:pt>
                <c:pt idx="3">
                  <c:v>Достоевский Ф.М.</c:v>
                </c:pt>
                <c:pt idx="4">
                  <c:v>Чехов А.П.</c:v>
                </c:pt>
                <c:pt idx="5">
                  <c:v>Гоголь Н.В.</c:v>
                </c:pt>
                <c:pt idx="6">
                  <c:v>Салтыков-Щедрин М.Е.</c:v>
                </c:pt>
                <c:pt idx="7">
                  <c:v>Тургенев И.С.</c:v>
                </c:pt>
                <c:pt idx="8">
                  <c:v>Пушкин А.С.</c:v>
                </c:pt>
                <c:pt idx="9">
                  <c:v>Чернышевский Н.Г.</c:v>
                </c:pt>
                <c:pt idx="10">
                  <c:v>Фет А.А.</c:v>
                </c:pt>
                <c:pt idx="11">
                  <c:v>Крылов И.А.</c:v>
                </c:pt>
              </c:strCache>
            </c:strRef>
          </c:cat>
          <c:val>
            <c:numRef>
              <c:f>Лист1!$H$11:$H$22</c:f>
              <c:numCache>
                <c:formatCode>General</c:formatCode>
                <c:ptCount val="12"/>
                <c:pt idx="0">
                  <c:v>27</c:v>
                </c:pt>
                <c:pt idx="1">
                  <c:v>51</c:v>
                </c:pt>
                <c:pt idx="2">
                  <c:v>17</c:v>
                </c:pt>
                <c:pt idx="3">
                  <c:v>21</c:v>
                </c:pt>
                <c:pt idx="4">
                  <c:v>13</c:v>
                </c:pt>
                <c:pt idx="5">
                  <c:v>4</c:v>
                </c:pt>
                <c:pt idx="6">
                  <c:v>6</c:v>
                </c:pt>
                <c:pt idx="7">
                  <c:v>21</c:v>
                </c:pt>
                <c:pt idx="8">
                  <c:v>5</c:v>
                </c:pt>
                <c:pt idx="9">
                  <c:v>2</c:v>
                </c:pt>
                <c:pt idx="10">
                  <c:v>4</c:v>
                </c:pt>
                <c:pt idx="11">
                  <c:v>3</c:v>
                </c:pt>
              </c:numCache>
            </c:numRef>
          </c:val>
        </c:ser>
        <c:dLbls>
          <c:showVal val="1"/>
        </c:dLbls>
        <c:shape val="box"/>
        <c:axId val="130487424"/>
        <c:axId val="130488960"/>
        <c:axId val="0"/>
      </c:bar3DChart>
      <c:catAx>
        <c:axId val="130487424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0488960"/>
        <c:crosses val="autoZero"/>
        <c:auto val="1"/>
        <c:lblAlgn val="ctr"/>
        <c:lblOffset val="100"/>
      </c:catAx>
      <c:valAx>
        <c:axId val="130488960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048742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Лист1!$I$54:$I$55</c:f>
              <c:strCache>
                <c:ptCount val="1"/>
                <c:pt idx="0">
                  <c:v>Количество упоминаний Угощать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Лист1!$H$56:$H$65</c:f>
              <c:strCache>
                <c:ptCount val="10"/>
                <c:pt idx="0">
                  <c:v>Толстой Л.Н.</c:v>
                </c:pt>
                <c:pt idx="1">
                  <c:v>Гончаров И.А.</c:v>
                </c:pt>
                <c:pt idx="2">
                  <c:v>Некрасов Н.А.</c:v>
                </c:pt>
                <c:pt idx="3">
                  <c:v>Достоевский Ф.М.</c:v>
                </c:pt>
                <c:pt idx="4">
                  <c:v>Чехов А.П.</c:v>
                </c:pt>
                <c:pt idx="5">
                  <c:v>Гоголь Н.В.</c:v>
                </c:pt>
                <c:pt idx="6">
                  <c:v>Салтыков-Щедрин М.Е.</c:v>
                </c:pt>
                <c:pt idx="7">
                  <c:v>Тургенев И.С.</c:v>
                </c:pt>
                <c:pt idx="8">
                  <c:v>Пушкин А.С.</c:v>
                </c:pt>
                <c:pt idx="9">
                  <c:v>Фет А.А.</c:v>
                </c:pt>
              </c:strCache>
            </c:strRef>
          </c:cat>
          <c:val>
            <c:numRef>
              <c:f>Лист1!$I$56:$I$65</c:f>
              <c:numCache>
                <c:formatCode>General</c:formatCode>
                <c:ptCount val="10"/>
                <c:pt idx="0">
                  <c:v>26</c:v>
                </c:pt>
                <c:pt idx="1">
                  <c:v>23</c:v>
                </c:pt>
                <c:pt idx="2">
                  <c:v>53</c:v>
                </c:pt>
                <c:pt idx="3">
                  <c:v>15</c:v>
                </c:pt>
                <c:pt idx="4">
                  <c:v>36</c:v>
                </c:pt>
                <c:pt idx="5">
                  <c:v>37</c:v>
                </c:pt>
                <c:pt idx="6">
                  <c:v>19</c:v>
                </c:pt>
                <c:pt idx="7">
                  <c:v>12</c:v>
                </c:pt>
                <c:pt idx="8">
                  <c:v>24</c:v>
                </c:pt>
                <c:pt idx="9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Лист1!$J$54:$J$55</c:f>
              <c:strCache>
                <c:ptCount val="1"/>
                <c:pt idx="0">
                  <c:v>Количество упоминаний Еда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Лист1!$H$56:$H$65</c:f>
              <c:strCache>
                <c:ptCount val="10"/>
                <c:pt idx="0">
                  <c:v>Толстой Л.Н.</c:v>
                </c:pt>
                <c:pt idx="1">
                  <c:v>Гончаров И.А.</c:v>
                </c:pt>
                <c:pt idx="2">
                  <c:v>Некрасов Н.А.</c:v>
                </c:pt>
                <c:pt idx="3">
                  <c:v>Достоевский Ф.М.</c:v>
                </c:pt>
                <c:pt idx="4">
                  <c:v>Чехов А.П.</c:v>
                </c:pt>
                <c:pt idx="5">
                  <c:v>Гоголь Н.В.</c:v>
                </c:pt>
                <c:pt idx="6">
                  <c:v>Салтыков-Щедрин М.Е.</c:v>
                </c:pt>
                <c:pt idx="7">
                  <c:v>Тургенев И.С.</c:v>
                </c:pt>
                <c:pt idx="8">
                  <c:v>Пушкин А.С.</c:v>
                </c:pt>
                <c:pt idx="9">
                  <c:v>Фет А.А.</c:v>
                </c:pt>
              </c:strCache>
            </c:strRef>
          </c:cat>
          <c:val>
            <c:numRef>
              <c:f>Лист1!$J$56:$J$65</c:f>
              <c:numCache>
                <c:formatCode>General</c:formatCode>
                <c:ptCount val="10"/>
                <c:pt idx="0">
                  <c:v>78</c:v>
                </c:pt>
                <c:pt idx="1">
                  <c:v>39</c:v>
                </c:pt>
                <c:pt idx="2">
                  <c:v>55</c:v>
                </c:pt>
                <c:pt idx="3">
                  <c:v>68</c:v>
                </c:pt>
                <c:pt idx="4">
                  <c:v>20</c:v>
                </c:pt>
                <c:pt idx="5">
                  <c:v>17</c:v>
                </c:pt>
                <c:pt idx="6">
                  <c:v>20</c:v>
                </c:pt>
                <c:pt idx="7">
                  <c:v>18</c:v>
                </c:pt>
                <c:pt idx="8">
                  <c:v>29</c:v>
                </c:pt>
                <c:pt idx="9">
                  <c:v>12</c:v>
                </c:pt>
              </c:numCache>
            </c:numRef>
          </c:val>
        </c:ser>
        <c:dLbls>
          <c:showVal val="1"/>
        </c:dLbls>
        <c:shape val="box"/>
        <c:axId val="130519040"/>
        <c:axId val="130520576"/>
        <c:axId val="0"/>
      </c:bar3DChart>
      <c:catAx>
        <c:axId val="13051904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0520576"/>
        <c:crosses val="autoZero"/>
        <c:auto val="1"/>
        <c:lblAlgn val="ctr"/>
        <c:lblOffset val="100"/>
      </c:catAx>
      <c:valAx>
        <c:axId val="1305205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051904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>
            <a:defRPr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Лист2!$F$8</c:f>
              <c:strCache>
                <c:ptCount val="1"/>
                <c:pt idx="0">
                  <c:v>Обращаете ли Вы внимание на описание блюд в русской литературе?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Лист2!$G$7:$H$7</c:f>
              <c:strCache>
                <c:ptCount val="2"/>
                <c:pt idx="0">
                  <c:v>Да,%</c:v>
                </c:pt>
                <c:pt idx="1">
                  <c:v>Нет,%</c:v>
                </c:pt>
              </c:strCache>
            </c:strRef>
          </c:cat>
          <c:val>
            <c:numRef>
              <c:f>Лист2!$G$8:$H$8</c:f>
              <c:numCache>
                <c:formatCode>General</c:formatCode>
                <c:ptCount val="2"/>
                <c:pt idx="0">
                  <c:v>44.44</c:v>
                </c:pt>
                <c:pt idx="1">
                  <c:v>55.55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txPr>
        <a:bodyPr/>
        <a:lstStyle/>
        <a:p>
          <a:pPr>
            <a:defRPr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>
            <a:defRPr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Лист2!$F$30</c:f>
              <c:strCache>
                <c:ptCount val="1"/>
                <c:pt idx="0">
                  <c:v>Интересно ли читать описание блюд?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Лист2!$G$29:$H$29</c:f>
              <c:strCache>
                <c:ptCount val="2"/>
                <c:pt idx="0">
                  <c:v>Да,%</c:v>
                </c:pt>
                <c:pt idx="1">
                  <c:v>Нет,%</c:v>
                </c:pt>
              </c:strCache>
            </c:strRef>
          </c:cat>
          <c:val>
            <c:numRef>
              <c:f>Лист2!$G$30:$H$30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txPr>
        <a:bodyPr/>
        <a:lstStyle/>
        <a:p>
          <a:pPr>
            <a:defRPr sz="18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>
            <a:defRPr sz="2000" b="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Лист2!$I$52</c:f>
              <c:strCache>
                <c:ptCount val="1"/>
                <c:pt idx="0">
                  <c:v>Хотели бы сами приготовить блюда , описанные в произведениях?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Лист2!$J$51:$K$51</c:f>
              <c:strCache>
                <c:ptCount val="2"/>
                <c:pt idx="0">
                  <c:v>Да,%</c:v>
                </c:pt>
                <c:pt idx="1">
                  <c:v>Нет,%</c:v>
                </c:pt>
              </c:strCache>
            </c:strRef>
          </c:cat>
          <c:val>
            <c:numRef>
              <c:f>Лист2!$J$52:$K$52</c:f>
              <c:numCache>
                <c:formatCode>General</c:formatCode>
                <c:ptCount val="2"/>
                <c:pt idx="0">
                  <c:v>88.88</c:v>
                </c:pt>
                <c:pt idx="1">
                  <c:v>11.11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txPr>
        <a:bodyPr/>
        <a:lstStyle/>
        <a:p>
          <a:pPr>
            <a:defRPr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Pr>
        <a:bodyPr/>
        <a:lstStyle/>
        <a:p>
          <a:pPr>
            <a:defRPr sz="2000" b="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Лист2!$I$68</c:f>
              <c:strCache>
                <c:ptCount val="1"/>
                <c:pt idx="0">
                  <c:v>Готовили ли Вы когда либо блюда, описанные в произведениях?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Лист2!$J$67:$K$67</c:f>
              <c:strCache>
                <c:ptCount val="2"/>
                <c:pt idx="0">
                  <c:v>Да,%</c:v>
                </c:pt>
                <c:pt idx="1">
                  <c:v>Нет,%</c:v>
                </c:pt>
              </c:strCache>
            </c:strRef>
          </c:cat>
          <c:val>
            <c:numRef>
              <c:f>Лист2!$J$68:$K$68</c:f>
              <c:numCache>
                <c:formatCode>General</c:formatCode>
                <c:ptCount val="2"/>
                <c:pt idx="0">
                  <c:v>0</c:v>
                </c:pt>
                <c:pt idx="1">
                  <c:v>100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txPr>
        <a:bodyPr/>
        <a:lstStyle/>
        <a:p>
          <a:pPr>
            <a:defRPr sz="20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5EA9C-39F5-B846-A75D-B03F22463956}" type="datetimeFigureOut">
              <a:rPr kumimoji="1" lang="zh-CN" altLang="en-US" smtClean="0"/>
              <a:pPr/>
              <a:t>2024/7/17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454503-7CC8-8941-9FF1-A9082617F1E3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96384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7574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38BCD-BAF0-4F2F-8ED1-BF002154F02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95421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  <a:pPr/>
              <a:t>2024/7/17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60244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  <a:pPr/>
              <a:t>2024/7/17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6312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  <a:pPr/>
              <a:t>2024/7/17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176335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13"/>
          <p:cNvSpPr>
            <a:spLocks noGrp="1"/>
          </p:cNvSpPr>
          <p:nvPr>
            <p:ph type="pic" sz="quarter" idx="50"/>
          </p:nvPr>
        </p:nvSpPr>
        <p:spPr>
          <a:xfrm>
            <a:off x="0" y="0"/>
            <a:ext cx="4272030" cy="6858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13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xmlns="" val="1018364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  <a:pPr/>
              <a:t>2024/7/17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3972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  <a:pPr/>
              <a:t>2024/7/17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62180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  <a:pPr/>
              <a:t>2024/7/17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60589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  <a:pPr/>
              <a:t>2024/7/17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480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  <a:pPr/>
              <a:t>2024/7/17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1250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  <a:pPr/>
              <a:t>2024/7/17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21572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  <a:pPr/>
              <a:t>2024/7/17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23325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  <a:pPr/>
              <a:t>2024/7/17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79944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9F21D-12A3-824C-80FA-D34F01E9177B}" type="datetimeFigureOut">
              <a:rPr kumimoji="1" lang="zh-CN" altLang="en-US" smtClean="0"/>
              <a:pPr/>
              <a:t>2024/7/17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CFEDB-804C-9249-87AB-F8162CDD6F1B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21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Ольга\Desktop\main.jpg"/>
          <p:cNvPicPr>
            <a:picLocks noChangeAspect="1" noChangeArrowheads="1"/>
          </p:cNvPicPr>
          <p:nvPr/>
        </p:nvPicPr>
        <p:blipFill>
          <a:blip r:embed="rId2"/>
          <a:srcRect l="9389"/>
          <a:stretch>
            <a:fillRect/>
          </a:stretch>
        </p:blipFill>
        <p:spPr bwMode="auto">
          <a:xfrm>
            <a:off x="3285067" y="0"/>
            <a:ext cx="8906932" cy="6858000"/>
          </a:xfrm>
          <a:prstGeom prst="rect">
            <a:avLst/>
          </a:prstGeom>
          <a:noFill/>
        </p:spPr>
      </p:pic>
      <p:sp>
        <p:nvSpPr>
          <p:cNvPr id="5" name="任意多边形 21"/>
          <p:cNvSpPr>
            <a:spLocks noChangeArrowheads="1"/>
          </p:cNvSpPr>
          <p:nvPr/>
        </p:nvSpPr>
        <p:spPr bwMode="auto">
          <a:xfrm>
            <a:off x="3060308" y="0"/>
            <a:ext cx="3995928" cy="6858000"/>
          </a:xfrm>
          <a:custGeom>
            <a:avLst/>
            <a:gdLst>
              <a:gd name="connsiteX0" fmla="*/ 0 w 5660136"/>
              <a:gd name="connsiteY0" fmla="*/ 6858000 h 6858000"/>
              <a:gd name="connsiteX1" fmla="*/ 0 w 5660136"/>
              <a:gd name="connsiteY1" fmla="*/ 0 h 6858000"/>
              <a:gd name="connsiteX2" fmla="*/ 5660136 w 5660136"/>
              <a:gd name="connsiteY2" fmla="*/ 6858000 h 6858000"/>
              <a:gd name="connsiteX3" fmla="*/ 0 w 56601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0136" h="6858000">
                <a:moveTo>
                  <a:pt x="0" y="6858000"/>
                </a:moveTo>
                <a:lnTo>
                  <a:pt x="0" y="0"/>
                </a:lnTo>
                <a:lnTo>
                  <a:pt x="56601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6" name="任意多边形 23"/>
          <p:cNvSpPr>
            <a:spLocks noChangeArrowheads="1"/>
          </p:cNvSpPr>
          <p:nvPr/>
        </p:nvSpPr>
        <p:spPr bwMode="auto">
          <a:xfrm rot="1800000" flipV="1">
            <a:off x="3798381" y="3508376"/>
            <a:ext cx="2027237" cy="4133850"/>
          </a:xfrm>
          <a:custGeom>
            <a:avLst/>
            <a:gdLst>
              <a:gd name="T0" fmla="*/ 0 w 2026880"/>
              <a:gd name="T1" fmla="*/ 4133590 h 4133980"/>
              <a:gd name="T2" fmla="*/ 2027951 w 2026880"/>
              <a:gd name="T3" fmla="*/ 2963481 h 4133980"/>
              <a:gd name="T4" fmla="*/ 2027951 w 2026880"/>
              <a:gd name="T5" fmla="*/ 1170109 h 4133980"/>
              <a:gd name="T6" fmla="*/ 0 w 2026880"/>
              <a:gd name="T7" fmla="*/ 0 h 4133980"/>
              <a:gd name="T8" fmla="*/ 0 60000 65536"/>
              <a:gd name="T9" fmla="*/ 0 60000 65536"/>
              <a:gd name="T10" fmla="*/ 0 60000 65536"/>
              <a:gd name="T11" fmla="*/ 0 60000 65536"/>
              <a:gd name="T12" fmla="*/ 0 w 2026880"/>
              <a:gd name="T13" fmla="*/ 0 h 4133980"/>
              <a:gd name="T14" fmla="*/ 2026880 w 2026880"/>
              <a:gd name="T15" fmla="*/ 4133980 h 4133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6880" h="4133980">
                <a:moveTo>
                  <a:pt x="0" y="4133980"/>
                </a:moveTo>
                <a:lnTo>
                  <a:pt x="2026880" y="2963760"/>
                </a:lnTo>
                <a:lnTo>
                  <a:pt x="2026880" y="1170220"/>
                </a:lnTo>
                <a:lnTo>
                  <a:pt x="0" y="0"/>
                </a:lnTo>
                <a:lnTo>
                  <a:pt x="0" y="413398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" name="任意多边形 21"/>
          <p:cNvSpPr>
            <a:spLocks noChangeArrowheads="1"/>
          </p:cNvSpPr>
          <p:nvPr/>
        </p:nvSpPr>
        <p:spPr bwMode="auto">
          <a:xfrm rot="-1800000">
            <a:off x="4524313" y="-953327"/>
            <a:ext cx="2027237" cy="6399213"/>
          </a:xfrm>
          <a:custGeom>
            <a:avLst/>
            <a:gdLst>
              <a:gd name="T0" fmla="*/ 0 w 2026880"/>
              <a:gd name="T1" fmla="*/ 0 h 6399694"/>
              <a:gd name="T2" fmla="*/ 2027951 w 2026880"/>
              <a:gd name="T3" fmla="*/ 1169957 h 6399694"/>
              <a:gd name="T4" fmla="*/ 2027951 w 2026880"/>
              <a:gd name="T5" fmla="*/ 5228297 h 6399694"/>
              <a:gd name="T6" fmla="*/ 0 w 2026880"/>
              <a:gd name="T7" fmla="*/ 6398253 h 6399694"/>
              <a:gd name="T8" fmla="*/ 0 60000 65536"/>
              <a:gd name="T9" fmla="*/ 0 60000 65536"/>
              <a:gd name="T10" fmla="*/ 0 60000 65536"/>
              <a:gd name="T11" fmla="*/ 0 60000 65536"/>
              <a:gd name="T12" fmla="*/ 0 w 2026880"/>
              <a:gd name="T13" fmla="*/ 0 h 6399694"/>
              <a:gd name="T14" fmla="*/ 2026880 w 2026880"/>
              <a:gd name="T15" fmla="*/ 6399694 h 63996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6880" h="6399694">
                <a:moveTo>
                  <a:pt x="0" y="0"/>
                </a:moveTo>
                <a:lnTo>
                  <a:pt x="2026880" y="1170220"/>
                </a:lnTo>
                <a:lnTo>
                  <a:pt x="2026880" y="5229474"/>
                </a:lnTo>
                <a:lnTo>
                  <a:pt x="0" y="63996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157831" y="103517"/>
            <a:ext cx="5216426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ЛИЦЕЙ №1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368786" y="1270320"/>
            <a:ext cx="5500297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Конкурс исследовательских работ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106391" y="3979654"/>
            <a:ext cx="5224734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Выполнил:__________________________________________________________________________________________________________________________</a:t>
            </a:r>
          </a:p>
          <a:p>
            <a:pPr marL="0" indent="0">
              <a:buNone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163903" y="4937185"/>
            <a:ext cx="5210354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Проверил:__________________________________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___________________________________________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___________________________________________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0" y="2514600"/>
            <a:ext cx="6794362" cy="1211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Тема:«Символика еды в русской литературе»</a:t>
            </a:r>
          </a:p>
        </p:txBody>
      </p:sp>
      <p:sp>
        <p:nvSpPr>
          <p:cNvPr id="13" name="文本框 1"/>
          <p:cNvSpPr txBox="1"/>
          <p:nvPr/>
        </p:nvSpPr>
        <p:spPr>
          <a:xfrm>
            <a:off x="5869083" y="6354258"/>
            <a:ext cx="767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2024 г.</a:t>
            </a:r>
            <a:endParaRPr lang="zh-CN" altLang="en-US" sz="16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recipe_8c44e2b5-b63d-4c9a-9ef4-b84d8e5e9646.jpg"/>
          <p:cNvPicPr>
            <a:picLocks noGrp="1" noChangeAspect="1"/>
          </p:cNvPicPr>
          <p:nvPr>
            <p:ph type="pic" sz="quarter" idx="50"/>
          </p:nvPr>
        </p:nvPicPr>
        <p:blipFill>
          <a:blip r:embed="rId2"/>
          <a:srcRect l="32480" r="32480"/>
          <a:stretch>
            <a:fillRect/>
          </a:stretch>
        </p:blipFill>
        <p:spPr>
          <a:xfrm>
            <a:off x="7920038" y="0"/>
            <a:ext cx="4271962" cy="6858000"/>
          </a:xfrm>
        </p:spPr>
      </p:pic>
      <p:sp>
        <p:nvSpPr>
          <p:cNvPr id="3" name="矩形 35"/>
          <p:cNvSpPr/>
          <p:nvPr/>
        </p:nvSpPr>
        <p:spPr>
          <a:xfrm>
            <a:off x="0" y="0"/>
            <a:ext cx="14393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Прямоугольник 3"/>
          <p:cNvSpPr/>
          <p:nvPr/>
        </p:nvSpPr>
        <p:spPr>
          <a:xfrm>
            <a:off x="143933" y="0"/>
            <a:ext cx="77760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Десерты в творчестве писателя Пушкина А.С. в произведении «Евгений Онегин»</a:t>
            </a:r>
            <a:endParaRPr kumimoji="1" lang="zh-CN" altLang="en-US" sz="2800" b="1" dirty="0"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7760" y="954107"/>
            <a:ext cx="68017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произведении Пушкина «Евгений Онегин» встречается довольно обширная картина царства десертов и сладостей. Варенье к чаю было любимым кушаньем дворян: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2000" b="1" dirty="0">
              <a:latin typeface="Times New Roman" pitchFamily="18" charset="0"/>
              <a:ea typeface="微软雅黑" charset="0"/>
              <a:cs typeface="Times New Roman" pitchFamily="18" charset="0"/>
              <a:sym typeface="时尚中黑简体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7364" y="1938867"/>
            <a:ext cx="37330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«Обряд известный угощенья: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Несут на блюдечках варенье…» </a:t>
            </a:r>
            <a:endParaRPr lang="zh-CN" altLang="en-US" sz="2000" b="1" dirty="0">
              <a:latin typeface="Times New Roman" pitchFamily="18" charset="0"/>
              <a:ea typeface="微软雅黑" charset="0"/>
              <a:cs typeface="Times New Roman" pitchFamily="18" charset="0"/>
              <a:sym typeface="时尚中黑简体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1297" y="2646753"/>
            <a:ext cx="68151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именинах Татьяны подается желе из миндального молока:</a:t>
            </a: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2000" b="1" dirty="0">
              <a:latin typeface="Times New Roman" pitchFamily="18" charset="0"/>
              <a:ea typeface="微软雅黑" charset="0"/>
              <a:cs typeface="Times New Roman" pitchFamily="18" charset="0"/>
              <a:sym typeface="时尚中黑简体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1296" y="3056803"/>
            <a:ext cx="37279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«Между жарким и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блан-манже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Цимлянское несут уже…»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zh-CN" altLang="en-US" sz="2000" b="1" dirty="0">
              <a:latin typeface="Times New Roman" pitchFamily="18" charset="0"/>
              <a:ea typeface="微软雅黑" charset="0"/>
              <a:cs typeface="Times New Roman" pitchFamily="18" charset="0"/>
              <a:sym typeface="时尚中黑简体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7760" y="3784600"/>
            <a:ext cx="698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десертам  относятся не только пирожные, но и фрукты. Особенно в Петербурге дворяне любили угощать гостей ананасами и виноградами. В «Евгении Онегине» отмечается:</a:t>
            </a:r>
          </a:p>
          <a:p>
            <a:pPr algn="ctr"/>
            <a:endParaRPr lang="zh-CN" altLang="en-US" sz="2000" b="1" dirty="0">
              <a:latin typeface="Times New Roman" pitchFamily="18" charset="0"/>
              <a:ea typeface="微软雅黑" charset="0"/>
              <a:cs typeface="Times New Roman" pitchFamily="18" charset="0"/>
              <a:sym typeface="时尚中黑简体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73830" y="4851400"/>
            <a:ext cx="53382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«И Страсбурга пирог нетленный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Меж сыром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лимбургским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живым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 ананасом золотым….»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zh-CN" altLang="en-US" sz="2000" b="1" dirty="0">
              <a:latin typeface="Times New Roman" pitchFamily="18" charset="0"/>
              <a:ea typeface="微软雅黑" charset="0"/>
              <a:cs typeface="Times New Roman" pitchFamily="18" charset="0"/>
              <a:sym typeface="时尚中黑简体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1297" y="6039540"/>
            <a:ext cx="66082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Ананасы подавали к столу сырыми, вареными в сахаре, делали из них мармелад.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323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0" name="文本框 39"/>
          <p:cNvSpPr txBox="1"/>
          <p:nvPr/>
        </p:nvSpPr>
        <p:spPr>
          <a:xfrm>
            <a:off x="2616200" y="0"/>
            <a:ext cx="9575801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Напитки в творчестве писателя Пушкина А.С.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произведении «Евгений Онегин»</a:t>
            </a:r>
            <a:endParaRPr kumimoji="1" lang="zh-CN" altLang="en-US" sz="2800" b="1" dirty="0">
              <a:solidFill>
                <a:schemeClr val="bg1"/>
              </a:solidFill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 bwMode="auto">
          <a:xfrm>
            <a:off x="5206997" y="1525909"/>
            <a:ext cx="4978400" cy="688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4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1087438" indent="-285750" defTabSz="10874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2174875" indent="-228600" defTabSz="10874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3262313" indent="-228600" defTabSz="10874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4349750" indent="-228600" defTabSz="10874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48069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52641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57213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61785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ctr">
              <a:buNone/>
            </a:pP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«На столик ставят вощаной</a:t>
            </a:r>
          </a:p>
          <a:p>
            <a:pPr algn="ctr">
              <a:buNone/>
            </a:pP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Кувшин с брусничною водой…»</a:t>
            </a:r>
            <a:endParaRPr lang="ru-RU" sz="1600" b="1" dirty="0" smtClean="0">
              <a:solidFill>
                <a:schemeClr val="bg1"/>
              </a:solidFill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 bwMode="auto">
          <a:xfrm>
            <a:off x="2616200" y="954107"/>
            <a:ext cx="9471855" cy="915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4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1087438" indent="-285750" defTabSz="10874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2174875" indent="-228600" defTabSz="10874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3262313" indent="-228600" defTabSz="10874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4349750" indent="-228600" defTabSz="10874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48069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52641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57213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61785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«Евгении Онегине» встречается брусничная вода. Ею угощали Ленского и Онегина, приехавших в гости в дом Лариных, Пушкин пишет:</a:t>
            </a:r>
          </a:p>
          <a:p>
            <a:pPr algn="ctr">
              <a:spcBef>
                <a:spcPts val="0"/>
              </a:spcBef>
              <a:buNone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 bwMode="auto">
          <a:xfrm>
            <a:off x="2904068" y="2209800"/>
            <a:ext cx="8940799" cy="70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4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1087438" indent="-285750" defTabSz="10874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2174875" indent="-228600" defTabSz="10874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3262313" indent="-228600" defTabSz="10874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4349750" indent="-228600" defTabSz="10874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48069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52641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57213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61785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Сам Пушкин тоже любил бруснику и брусничную воду, клюквенный морс и клюкву. Далее в «Евгении Онегине» встречаем чай:</a:t>
            </a:r>
            <a:endParaRPr lang="ru-RU" sz="1200" dirty="0" smtClean="0"/>
          </a:p>
        </p:txBody>
      </p:sp>
      <p:sp>
        <p:nvSpPr>
          <p:cNvPr id="28" name="Subtitle 2"/>
          <p:cNvSpPr txBox="1">
            <a:spLocks/>
          </p:cNvSpPr>
          <p:nvPr/>
        </p:nvSpPr>
        <p:spPr bwMode="auto">
          <a:xfrm>
            <a:off x="4639731" y="2776505"/>
            <a:ext cx="5952066" cy="127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4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1087438" indent="-285750" defTabSz="10874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2174875" indent="-228600" defTabSz="10874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3262313" indent="-228600" defTabSz="10874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4349750" indent="-228600" defTabSz="10874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48069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52641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57213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61785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ctr">
              <a:buNone/>
            </a:pPr>
            <a:r>
              <a:rPr lang="ru-RU" sz="1400" i="1" dirty="0" smtClean="0"/>
              <a:t> 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«Разлитый Ольгиной рукою,</a:t>
            </a: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чашкам темною струею</a:t>
            </a: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Уже душистый чай бежал</a:t>
            </a: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сливки мальчик подавал…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200" b="1" dirty="0" smtClean="0">
              <a:solidFill>
                <a:schemeClr val="bg1"/>
              </a:solidFill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 bwMode="auto">
          <a:xfrm>
            <a:off x="2904068" y="4055533"/>
            <a:ext cx="9183987" cy="121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4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1087438" indent="-285750" defTabSz="10874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2174875" indent="-228600" defTabSz="10874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3262313" indent="-228600" defTabSz="10874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4349750" indent="-228600" defTabSz="10874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48069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52641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57213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61785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Пушкин использует эпитет «душистый». Всего чай упоминается пять раз, например, еще после бессонной ночи, когда Татьяна писала Онегину о своей любви:</a:t>
            </a:r>
          </a:p>
          <a:p>
            <a:pPr>
              <a:buNone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buNone/>
            </a:pPr>
            <a:endParaRPr lang="ru-RU" sz="1200" dirty="0" smtClean="0"/>
          </a:p>
        </p:txBody>
      </p:sp>
      <p:sp>
        <p:nvSpPr>
          <p:cNvPr id="32" name="Subtitle 2"/>
          <p:cNvSpPr txBox="1">
            <a:spLocks/>
          </p:cNvSpPr>
          <p:nvPr/>
        </p:nvSpPr>
        <p:spPr bwMode="auto">
          <a:xfrm>
            <a:off x="4108678" y="4665133"/>
            <a:ext cx="6857999" cy="98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4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1087438" indent="-285750" defTabSz="10874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2174875" indent="-228600" defTabSz="10874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3262313" indent="-228600" defTabSz="10874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4349750" indent="-228600" defTabSz="10874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48069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52641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57213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61785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ctr">
              <a:buNone/>
            </a:pP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«…Уж ей </a:t>
            </a:r>
            <a:r>
              <a:rPr lang="ru-RU" sz="1600" b="1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Филипьевна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седая</a:t>
            </a: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Приносит на подносе чай.</a:t>
            </a:r>
            <a:endParaRPr lang="ru-RU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Пора, дитя мое, вставай…».</a:t>
            </a:r>
            <a:endParaRPr lang="ru-RU" sz="1600" b="1" dirty="0" smtClean="0">
              <a:solidFill>
                <a:schemeClr val="bg1"/>
              </a:solidFill>
            </a:endParaRPr>
          </a:p>
        </p:txBody>
      </p:sp>
      <p:sp>
        <p:nvSpPr>
          <p:cNvPr id="36" name="Subtitle 2"/>
          <p:cNvSpPr txBox="1">
            <a:spLocks/>
          </p:cNvSpPr>
          <p:nvPr/>
        </p:nvSpPr>
        <p:spPr bwMode="auto">
          <a:xfrm>
            <a:off x="2904068" y="5603594"/>
            <a:ext cx="9183987" cy="125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993" tIns="72497" rIns="144993" bIns="72497">
            <a:spAutoFit/>
          </a:bodyPr>
          <a:lstStyle>
            <a:lvl1pPr defTabSz="10874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0"/>
              </a:defRPr>
            </a:lvl1pPr>
            <a:lvl2pPr marL="1087438" indent="-285750" defTabSz="1087438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2174875" indent="-228600" defTabSz="1087438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3262313" indent="-228600" defTabSz="108743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4349750" indent="-228600" defTabSz="1087438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48069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52641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57213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617855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algn="ctr">
              <a:buNone/>
            </a:pPr>
            <a:r>
              <a:rPr lang="ru-RU" sz="1800" dirty="0" smtClean="0"/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пятый раз в «Евгении Онегине» Пушкин упоминает чай, когда с иронией рассказывает о нравах высшего света и упоминает «сердитого господина», любителя критиковать все и всех подряд, в том числе и «чай хозяйки слишком сладкий». Напитки вносили атмосферу постоянного праздника –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праздника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мысли, жизни, любви.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 descr="C:\Users\Ольга\Desktop\1651200173_76-vsegda-pomnim-com-p-kisel-iz-yagod-foto-79.jpg"/>
          <p:cNvPicPr>
            <a:picLocks noChangeAspect="1" noChangeArrowheads="1"/>
          </p:cNvPicPr>
          <p:nvPr/>
        </p:nvPicPr>
        <p:blipFill>
          <a:blip r:embed="rId3"/>
          <a:srcRect l="10623" r="22344"/>
          <a:stretch>
            <a:fillRect/>
          </a:stretch>
        </p:blipFill>
        <p:spPr bwMode="auto">
          <a:xfrm>
            <a:off x="0" y="0"/>
            <a:ext cx="290406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2173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5400000" flipV="1">
            <a:off x="1602826" y="0"/>
            <a:ext cx="3508588" cy="3508588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 rot="16200000">
            <a:off x="8183431" y="2846595"/>
            <a:ext cx="3974380" cy="4042758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682851" y="279400"/>
            <a:ext cx="6584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endParaRPr lang="zh-CN" altLang="en-US" sz="4800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7" name="矩形 18"/>
          <p:cNvSpPr/>
          <p:nvPr/>
        </p:nvSpPr>
        <p:spPr>
          <a:xfrm>
            <a:off x="4392341" y="1311123"/>
            <a:ext cx="75138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Много строк Александр Сергеевич Пушкин отводит в своих произведениях «иностранной», т.е. западноевропейской, средиземноморской кухням. </a:t>
            </a:r>
          </a:p>
          <a:p>
            <a:pPr algn="ctr"/>
            <a:endParaRPr lang="zh-CN" altLang="en-US" sz="2400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9" name="矩形 18"/>
          <p:cNvSpPr/>
          <p:nvPr/>
        </p:nvSpPr>
        <p:spPr>
          <a:xfrm>
            <a:off x="5111414" y="2531533"/>
            <a:ext cx="64879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 именно русской, причем усадебной, простой деревенской, помещичьей кухне у Пушкина посвящено гораздо больше строк, о ней он вспоминает по разным поводам и неоднократно, к ней он относится с большим уважением как к элементу национальной культуры. </a:t>
            </a:r>
          </a:p>
          <a:p>
            <a:pPr algn="ctr"/>
            <a:endParaRPr lang="zh-CN" altLang="en-US" sz="2400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8434" name="Picture 2" descr="C:\Users\Ольга\Desktop\71ccd8ds-19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880484" cy="6838950"/>
          </a:xfrm>
          <a:prstGeom prst="rtTriangle">
            <a:avLst/>
          </a:prstGeom>
          <a:noFill/>
        </p:spPr>
      </p:pic>
      <p:sp>
        <p:nvSpPr>
          <p:cNvPr id="12" name="Rectangle 31"/>
          <p:cNvSpPr/>
          <p:nvPr/>
        </p:nvSpPr>
        <p:spPr>
          <a:xfrm>
            <a:off x="0" y="-41535"/>
            <a:ext cx="6880484" cy="6880485"/>
          </a:xfrm>
          <a:prstGeom prst="rtTriangle">
            <a:avLst/>
          </a:prstGeom>
          <a:solidFill>
            <a:schemeClr val="accent6">
              <a:lumMod val="75000"/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xmlns="" val="436532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Ольга\AppData\Local\Packages\Microsoft.Windows.Photos_8wekyb3d8bbwe\TempState\ShareServiceTempFolder\d9761ad6a9d7bf7c1e6bcb6539e5d57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25401" cy="6858000"/>
          </a:xfrm>
          <a:prstGeom prst="rect">
            <a:avLst/>
          </a:prstGeom>
          <a:noFill/>
        </p:spPr>
      </p:pic>
      <p:sp>
        <p:nvSpPr>
          <p:cNvPr id="3" name="任意多边形: 形状 31"/>
          <p:cNvSpPr/>
          <p:nvPr/>
        </p:nvSpPr>
        <p:spPr>
          <a:xfrm flipH="1" flipV="1">
            <a:off x="-1" y="-1"/>
            <a:ext cx="12725400" cy="6858000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76"/>
          <p:cNvSpPr txBox="1"/>
          <p:nvPr/>
        </p:nvSpPr>
        <p:spPr>
          <a:xfrm>
            <a:off x="0" y="36458"/>
            <a:ext cx="12454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опроса школьников на тему: «Еда в русской литературе»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6959600" y="621233"/>
          <a:ext cx="5232400" cy="3451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7298267" y="3750733"/>
          <a:ext cx="4893733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67733" y="3429000"/>
          <a:ext cx="6350000" cy="3217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Диаграмма 11"/>
          <p:cNvGraphicFramePr/>
          <p:nvPr/>
        </p:nvGraphicFramePr>
        <p:xfrm>
          <a:off x="194733" y="621233"/>
          <a:ext cx="6223000" cy="28077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3">
            <a:extLst>
              <a:ext uri="{FF2B5EF4-FFF2-40B4-BE49-F238E27FC236}">
                <a16:creationId xmlns="" xmlns:a16="http://schemas.microsoft.com/office/drawing/2014/main" id="{A6A84C81-4B0E-4171-A893-FA9E6B8EB6DE}"/>
              </a:ext>
            </a:extLst>
          </p:cNvPr>
          <p:cNvSpPr/>
          <p:nvPr/>
        </p:nvSpPr>
        <p:spPr>
          <a:xfrm>
            <a:off x="135467" y="745068"/>
            <a:ext cx="5909733" cy="3936582"/>
          </a:xfrm>
          <a:prstGeom prst="roundRect">
            <a:avLst>
              <a:gd name="adj" fmla="val 775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: фигура 4">
            <a:extLst>
              <a:ext uri="{FF2B5EF4-FFF2-40B4-BE49-F238E27FC236}">
                <a16:creationId xmlns="" xmlns:a16="http://schemas.microsoft.com/office/drawing/2014/main" id="{700D308C-E39B-4836-BB6B-2B309BBA1EE5}"/>
              </a:ext>
            </a:extLst>
          </p:cNvPr>
          <p:cNvSpPr/>
          <p:nvPr/>
        </p:nvSpPr>
        <p:spPr>
          <a:xfrm>
            <a:off x="135467" y="4224449"/>
            <a:ext cx="442912" cy="457201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" name="TextBox 76"/>
          <p:cNvSpPr txBox="1"/>
          <p:nvPr/>
        </p:nvSpPr>
        <p:spPr>
          <a:xfrm>
            <a:off x="289411" y="9622"/>
            <a:ext cx="11259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Составление буклета- меню  из произведения Пушкина А.С. «Евгений Онегин»</a:t>
            </a:r>
          </a:p>
        </p:txBody>
      </p:sp>
      <p:sp>
        <p:nvSpPr>
          <p:cNvPr id="17" name="Прямоугольник: скругленные углы 3">
            <a:extLst>
              <a:ext uri="{FF2B5EF4-FFF2-40B4-BE49-F238E27FC236}">
                <a16:creationId xmlns="" xmlns:a16="http://schemas.microsoft.com/office/drawing/2014/main" id="{A6A84C81-4B0E-4171-A893-FA9E6B8EB6DE}"/>
              </a:ext>
            </a:extLst>
          </p:cNvPr>
          <p:cNvSpPr/>
          <p:nvPr/>
        </p:nvSpPr>
        <p:spPr>
          <a:xfrm>
            <a:off x="6189134" y="745066"/>
            <a:ext cx="5901266" cy="5731933"/>
          </a:xfrm>
          <a:prstGeom prst="roundRect">
            <a:avLst>
              <a:gd name="adj" fmla="val 775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A524ECB1-A4F9-4777-820D-B655AF6A4519}"/>
              </a:ext>
            </a:extLst>
          </p:cNvPr>
          <p:cNvSpPr txBox="1"/>
          <p:nvPr/>
        </p:nvSpPr>
        <p:spPr>
          <a:xfrm>
            <a:off x="420688" y="841808"/>
            <a:ext cx="5294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Ростбиф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(6 порций)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50C6624-EB12-4014-8DB1-80B65F78247A}"/>
              </a:ext>
            </a:extLst>
          </p:cNvPr>
          <p:cNvSpPr txBox="1"/>
          <p:nvPr/>
        </p:nvSpPr>
        <p:spPr>
          <a:xfrm>
            <a:off x="543627" y="1103418"/>
            <a:ext cx="533224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/>
              <a:t> 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Что нужно: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 кг говяжьей вырезки одним куском, 0,5 л молока, 3 ст. л. оливкового масла, 0,5 стакана белого сухого вина, 50 г сливочного масла, 300 г молодого картофеля, 100 г соленых огурцов, 50 г листьев зеленого салата.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Что делать:</a:t>
            </a: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Вырезку посолить, поперчить. Залить молоком и вымачивать 3 ч. Вынуть, обсушить. В сковороде разогреть оливковое масло, обжаривать мясо по 3 мин. с каждой стороны, до образования румяной корочки. Влить в сковороду с мясом вино, готовить еще 15 мин. Вынуть мясо, остудить. Нарезать ломтиками толщиной 1–1,5 см. Картофель очистить, варить целиком в подсоленной воде 15 мин., воду слить. Духовку разогреть до 220 °С. Подрумянить картофель на противне в сливочном масле. Выложить ломтики ростбифа на сервировочное блюдо. Гарнировать молодым картофелем, листьями салата и солеными огурцами.</a:t>
            </a:r>
          </a:p>
          <a:p>
            <a:pPr algn="just"/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直角三角形 19"/>
          <p:cNvSpPr/>
          <p:nvPr/>
        </p:nvSpPr>
        <p:spPr>
          <a:xfrm flipH="1" flipV="1">
            <a:off x="11548532" y="9622"/>
            <a:ext cx="643467" cy="832186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A524ECB1-A4F9-4777-820D-B655AF6A4519}"/>
              </a:ext>
            </a:extLst>
          </p:cNvPr>
          <p:cNvSpPr txBox="1"/>
          <p:nvPr/>
        </p:nvSpPr>
        <p:spPr>
          <a:xfrm>
            <a:off x="610392" y="441688"/>
            <a:ext cx="47251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«За ним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roast-beef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окровавленный…»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F50C6624-EB12-4014-8DB1-80B65F78247A}"/>
              </a:ext>
            </a:extLst>
          </p:cNvPr>
          <p:cNvSpPr txBox="1"/>
          <p:nvPr/>
        </p:nvSpPr>
        <p:spPr>
          <a:xfrm>
            <a:off x="6548169" y="1441968"/>
            <a:ext cx="539829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 smtClean="0"/>
              <a:t>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Что нужно: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600 г слоеного теста. Для начинки: 800 г печени любой птицы, 400 г мякоти телятины, 250 г копченой грудинки, 450 г вареного куриного филе, 50 г молотых грецких орехов, 50 г белого хлеба без корки, 200 г шампиньонов, 4 яйца, 130 мл молока, 50 мл красного сухого вина, мускатный орех, 50 г сливочного масла, 1 желток, 0,5 ч. л. Шафрана.</a:t>
            </a: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Что делать: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Тесто завернуть в пищевую пленку и оставить на холоде на 2 часа. Для первого слоя начинки печень поварить10 мин., а нарезанную кусочками телятину обжаривать в сливочном масле 20 мин. Пропустить через мясорубку печень, телятину и грудинку, перемешать, добавить хлеб, замоченный в молоке. Из яиц приготовить омлет, мелко порубить и вместе с орехами добавить к фаршу. Приправить солью, перцем, тертым мускатным орехом. Для второго вида начинки грибы порезать, сбрызнуть вином. Для третьего слоя начинки порубить и приправить куриное филе. Тесто разделить на 2 части, раскатать. Форму застелить бумагой для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запекания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выложить в нее половину теста. Сверху поместить начинки: мясную, грибную и куриную. Накрыть второй половиной теста, защипать. Выпекать 30 мин. в духовке при 200 °С. За 10 мин. до конца смазать желтком, смешанным с шафраном. Подать с квасом.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200" dirty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олилиния: фигура 4">
            <a:extLst>
              <a:ext uri="{FF2B5EF4-FFF2-40B4-BE49-F238E27FC236}">
                <a16:creationId xmlns="" xmlns:a16="http://schemas.microsoft.com/office/drawing/2014/main" id="{700D308C-E39B-4836-BB6B-2B309BBA1EE5}"/>
              </a:ext>
            </a:extLst>
          </p:cNvPr>
          <p:cNvSpPr/>
          <p:nvPr/>
        </p:nvSpPr>
        <p:spPr>
          <a:xfrm>
            <a:off x="6189134" y="6019798"/>
            <a:ext cx="442912" cy="457201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7" name="Полилиния: фигура 5">
            <a:extLst>
              <a:ext uri="{FF2B5EF4-FFF2-40B4-BE49-F238E27FC236}">
                <a16:creationId xmlns="" xmlns:a16="http://schemas.microsoft.com/office/drawing/2014/main" id="{D8B728C4-6143-4D77-A74C-13D34475532F}"/>
              </a:ext>
            </a:extLst>
          </p:cNvPr>
          <p:cNvSpPr/>
          <p:nvPr/>
        </p:nvSpPr>
        <p:spPr>
          <a:xfrm rot="10800000">
            <a:off x="11380746" y="703299"/>
            <a:ext cx="709654" cy="738670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74" name="Полилиния: фигура 5">
            <a:extLst>
              <a:ext uri="{FF2B5EF4-FFF2-40B4-BE49-F238E27FC236}">
                <a16:creationId xmlns="" xmlns:a16="http://schemas.microsoft.com/office/drawing/2014/main" id="{D8B728C4-6143-4D77-A74C-13D34475532F}"/>
              </a:ext>
            </a:extLst>
          </p:cNvPr>
          <p:cNvSpPr/>
          <p:nvPr/>
        </p:nvSpPr>
        <p:spPr>
          <a:xfrm rot="10800000">
            <a:off x="5335546" y="703299"/>
            <a:ext cx="709654" cy="738670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524ECB1-A4F9-4777-820D-B655AF6A4519}"/>
              </a:ext>
            </a:extLst>
          </p:cNvPr>
          <p:cNvSpPr txBox="1"/>
          <p:nvPr/>
        </p:nvSpPr>
        <p:spPr>
          <a:xfrm>
            <a:off x="6632046" y="1057251"/>
            <a:ext cx="3465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Страсбургский пирог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Phot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62867" y="4827514"/>
            <a:ext cx="2413000" cy="181587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Phot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688" y="4827515"/>
            <a:ext cx="2844008" cy="1815877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6409695" y="471287"/>
            <a:ext cx="31312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«И Страсбурга пирог нетленный…»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6"/>
          <p:cNvSpPr txBox="1"/>
          <p:nvPr/>
        </p:nvSpPr>
        <p:spPr>
          <a:xfrm>
            <a:off x="289411" y="9622"/>
            <a:ext cx="11259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Составление буклета- меню  из произведения Пушкина А.С. «Евгений Онегин»</a:t>
            </a:r>
          </a:p>
        </p:txBody>
      </p:sp>
      <p:sp>
        <p:nvSpPr>
          <p:cNvPr id="17" name="Прямоугольник: скругленные углы 3">
            <a:extLst>
              <a:ext uri="{FF2B5EF4-FFF2-40B4-BE49-F238E27FC236}">
                <a16:creationId xmlns="" xmlns:a16="http://schemas.microsoft.com/office/drawing/2014/main" id="{A6A84C81-4B0E-4171-A893-FA9E6B8EB6DE}"/>
              </a:ext>
            </a:extLst>
          </p:cNvPr>
          <p:cNvSpPr/>
          <p:nvPr/>
        </p:nvSpPr>
        <p:spPr>
          <a:xfrm>
            <a:off x="6189134" y="745066"/>
            <a:ext cx="5901266" cy="5731933"/>
          </a:xfrm>
          <a:prstGeom prst="roundRect">
            <a:avLst>
              <a:gd name="adj" fmla="val 7755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50C6624-EB12-4014-8DB1-80B65F78247A}"/>
              </a:ext>
            </a:extLst>
          </p:cNvPr>
          <p:cNvSpPr txBox="1"/>
          <p:nvPr/>
        </p:nvSpPr>
        <p:spPr>
          <a:xfrm>
            <a:off x="543627" y="703299"/>
            <a:ext cx="533224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« 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Москва Онегина встречает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Своей спесивой суетой,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Своими девами прельщает,</a:t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Стерляжьей потчует ухой…»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直角三角形 19"/>
          <p:cNvSpPr/>
          <p:nvPr/>
        </p:nvSpPr>
        <p:spPr>
          <a:xfrm flipH="1" flipV="1">
            <a:off x="11548532" y="9622"/>
            <a:ext cx="643467" cy="832186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F50C6624-EB12-4014-8DB1-80B65F78247A}"/>
              </a:ext>
            </a:extLst>
          </p:cNvPr>
          <p:cNvSpPr txBox="1"/>
          <p:nvPr/>
        </p:nvSpPr>
        <p:spPr>
          <a:xfrm>
            <a:off x="6548169" y="1441968"/>
            <a:ext cx="539829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Что нужно: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 кг свежей стерляди, 1 курица весом 1 кг, 0,5 кг рыбной мелочи, 1 луковица, 1 морковь, 1 корень сельдерея, 100 г картофеля, 2 ст. л. растительного масла, 0,3 стакана водки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Что делать: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Стерлядь почистить, выпотрошить. Курицу залить 2,5 л воды, довести до кипения, варить 30 мин. Рыбную мелочь, не очищая, завернуть в марлю, добавить в бульон с курицей и варить все вместе еще 10 мин. Удалить курицу и рыбу, бульон процедить, посолить. Овощи очистить, мелко нарезать. Масло разогреть в сковороде, обжаривать овощи 3 мин. и добавить в бульон. Стерлядь порезать на порционные куски, опустить в готовый бульон и варить 5 мин. Перед окончанием влить в бульон водку. Разложить кусочки стерляди по тарелкам, залить бульоном.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олилиния: фигура 4">
            <a:extLst>
              <a:ext uri="{FF2B5EF4-FFF2-40B4-BE49-F238E27FC236}">
                <a16:creationId xmlns="" xmlns:a16="http://schemas.microsoft.com/office/drawing/2014/main" id="{700D308C-E39B-4836-BB6B-2B309BBA1EE5}"/>
              </a:ext>
            </a:extLst>
          </p:cNvPr>
          <p:cNvSpPr/>
          <p:nvPr/>
        </p:nvSpPr>
        <p:spPr>
          <a:xfrm>
            <a:off x="6189134" y="6019798"/>
            <a:ext cx="442912" cy="457201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57" name="Полилиния: фигура 5">
            <a:extLst>
              <a:ext uri="{FF2B5EF4-FFF2-40B4-BE49-F238E27FC236}">
                <a16:creationId xmlns="" xmlns:a16="http://schemas.microsoft.com/office/drawing/2014/main" id="{D8B728C4-6143-4D77-A74C-13D34475532F}"/>
              </a:ext>
            </a:extLst>
          </p:cNvPr>
          <p:cNvSpPr/>
          <p:nvPr/>
        </p:nvSpPr>
        <p:spPr>
          <a:xfrm rot="10800000">
            <a:off x="11380746" y="703299"/>
            <a:ext cx="709654" cy="738670"/>
          </a:xfrm>
          <a:custGeom>
            <a:avLst/>
            <a:gdLst>
              <a:gd name="connsiteX0" fmla="*/ 182563 w 1184282"/>
              <a:gd name="connsiteY0" fmla="*/ 0 h 1194176"/>
              <a:gd name="connsiteX1" fmla="*/ 365126 w 1184282"/>
              <a:gd name="connsiteY1" fmla="*/ 182563 h 1194176"/>
              <a:gd name="connsiteX2" fmla="*/ 365126 w 1184282"/>
              <a:gd name="connsiteY2" fmla="*/ 829050 h 1194176"/>
              <a:gd name="connsiteX3" fmla="*/ 990000 w 1184282"/>
              <a:gd name="connsiteY3" fmla="*/ 829050 h 1194176"/>
              <a:gd name="connsiteX4" fmla="*/ 990000 w 1184282"/>
              <a:gd name="connsiteY4" fmla="*/ 829857 h 1194176"/>
              <a:gd name="connsiteX5" fmla="*/ 1001719 w 1184282"/>
              <a:gd name="connsiteY5" fmla="*/ 828675 h 1194176"/>
              <a:gd name="connsiteX6" fmla="*/ 1184282 w 1184282"/>
              <a:gd name="connsiteY6" fmla="*/ 1011238 h 1194176"/>
              <a:gd name="connsiteX7" fmla="*/ 1001719 w 1184282"/>
              <a:gd name="connsiteY7" fmla="*/ 1193801 h 1194176"/>
              <a:gd name="connsiteX8" fmla="*/ 990000 w 1184282"/>
              <a:gd name="connsiteY8" fmla="*/ 1192620 h 1194176"/>
              <a:gd name="connsiteX9" fmla="*/ 990000 w 1184282"/>
              <a:gd name="connsiteY9" fmla="*/ 1194176 h 1194176"/>
              <a:gd name="connsiteX10" fmla="*/ 180000 w 1184282"/>
              <a:gd name="connsiteY10" fmla="*/ 1194176 h 1194176"/>
              <a:gd name="connsiteX11" fmla="*/ 180000 w 1184282"/>
              <a:gd name="connsiteY11" fmla="*/ 1193543 h 1194176"/>
              <a:gd name="connsiteX12" fmla="*/ 145770 w 1184282"/>
              <a:gd name="connsiteY12" fmla="*/ 1190092 h 1194176"/>
              <a:gd name="connsiteX13" fmla="*/ 0 w 1184282"/>
              <a:gd name="connsiteY13" fmla="*/ 1011238 h 1194176"/>
              <a:gd name="connsiteX14" fmla="*/ 1882 w 1184282"/>
              <a:gd name="connsiteY14" fmla="*/ 992563 h 1194176"/>
              <a:gd name="connsiteX15" fmla="*/ 0 w 1184282"/>
              <a:gd name="connsiteY15" fmla="*/ 992563 h 1194176"/>
              <a:gd name="connsiteX16" fmla="*/ 0 w 1184282"/>
              <a:gd name="connsiteY16" fmla="*/ 182563 h 1194176"/>
              <a:gd name="connsiteX17" fmla="*/ 182563 w 1184282"/>
              <a:gd name="connsiteY17" fmla="*/ 0 h 119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84282" h="1194176">
                <a:moveTo>
                  <a:pt x="182563" y="0"/>
                </a:moveTo>
                <a:cubicBezTo>
                  <a:pt x="283390" y="0"/>
                  <a:pt x="365126" y="81736"/>
                  <a:pt x="365126" y="182563"/>
                </a:cubicBezTo>
                <a:lnTo>
                  <a:pt x="365126" y="829050"/>
                </a:lnTo>
                <a:lnTo>
                  <a:pt x="990000" y="829050"/>
                </a:lnTo>
                <a:lnTo>
                  <a:pt x="990000" y="829857"/>
                </a:lnTo>
                <a:lnTo>
                  <a:pt x="1001719" y="828675"/>
                </a:lnTo>
                <a:cubicBezTo>
                  <a:pt x="1102546" y="828675"/>
                  <a:pt x="1184282" y="910411"/>
                  <a:pt x="1184282" y="1011238"/>
                </a:cubicBezTo>
                <a:cubicBezTo>
                  <a:pt x="1184282" y="1112065"/>
                  <a:pt x="1102546" y="1193801"/>
                  <a:pt x="1001719" y="1193801"/>
                </a:cubicBezTo>
                <a:lnTo>
                  <a:pt x="990000" y="1192620"/>
                </a:lnTo>
                <a:lnTo>
                  <a:pt x="990000" y="1194176"/>
                </a:lnTo>
                <a:lnTo>
                  <a:pt x="180000" y="1194176"/>
                </a:lnTo>
                <a:lnTo>
                  <a:pt x="180000" y="1193543"/>
                </a:lnTo>
                <a:lnTo>
                  <a:pt x="145770" y="1190092"/>
                </a:lnTo>
                <a:cubicBezTo>
                  <a:pt x="62579" y="1173069"/>
                  <a:pt x="0" y="1099462"/>
                  <a:pt x="0" y="1011238"/>
                </a:cubicBezTo>
                <a:lnTo>
                  <a:pt x="1882" y="992563"/>
                </a:lnTo>
                <a:lnTo>
                  <a:pt x="0" y="992563"/>
                </a:lnTo>
                <a:lnTo>
                  <a:pt x="0" y="182563"/>
                </a:lnTo>
                <a:cubicBezTo>
                  <a:pt x="0" y="81736"/>
                  <a:pt x="81736" y="0"/>
                  <a:pt x="182563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 extrusionH="76200" prstMaterial="metal">
            <a:bevelT w="69850" h="38100" prst="coolSlant"/>
            <a:extrusionClr>
              <a:schemeClr val="accent1">
                <a:lumMod val="75000"/>
              </a:schemeClr>
            </a:extrusionClr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524ECB1-A4F9-4777-820D-B655AF6A4519}"/>
              </a:ext>
            </a:extLst>
          </p:cNvPr>
          <p:cNvSpPr txBox="1"/>
          <p:nvPr/>
        </p:nvSpPr>
        <p:spPr>
          <a:xfrm>
            <a:off x="6409695" y="887971"/>
            <a:ext cx="34653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Стерляжья уха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(6 порций)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Phot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9160" y="1837267"/>
            <a:ext cx="4841173" cy="450223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Ольга\Desktop\d94c20979e72ed70609e394e6edc29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3168" y="0"/>
            <a:ext cx="6328832" cy="6858000"/>
          </a:xfrm>
          <a:prstGeom prst="rect">
            <a:avLst/>
          </a:prstGeom>
          <a:noFill/>
        </p:spPr>
      </p:pic>
      <p:sp>
        <p:nvSpPr>
          <p:cNvPr id="3" name="任意多边形: 形状 31"/>
          <p:cNvSpPr/>
          <p:nvPr/>
        </p:nvSpPr>
        <p:spPr>
          <a:xfrm flipH="1" flipV="1">
            <a:off x="5863168" y="-1"/>
            <a:ext cx="6328832" cy="6858000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8"/>
          <p:cNvSpPr/>
          <p:nvPr/>
        </p:nvSpPr>
        <p:spPr>
          <a:xfrm>
            <a:off x="550333" y="2396067"/>
            <a:ext cx="5312835" cy="4461931"/>
          </a:xfrm>
          <a:custGeom>
            <a:avLst/>
            <a:gdLst/>
            <a:ahLst/>
            <a:cxnLst/>
            <a:rect l="l" t="t" r="r" b="b"/>
            <a:pathLst>
              <a:path w="1736622" h="1662840">
                <a:moveTo>
                  <a:pt x="0" y="0"/>
                </a:moveTo>
                <a:lnTo>
                  <a:pt x="1736622" y="0"/>
                </a:lnTo>
                <a:lnTo>
                  <a:pt x="1736622" y="1662840"/>
                </a:lnTo>
                <a:lnTo>
                  <a:pt x="0" y="166284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</p:sp>
      <p:grpSp>
        <p:nvGrpSpPr>
          <p:cNvPr id="5" name="Group 10"/>
          <p:cNvGrpSpPr/>
          <p:nvPr/>
        </p:nvGrpSpPr>
        <p:grpSpPr>
          <a:xfrm>
            <a:off x="896885" y="2709333"/>
            <a:ext cx="9381647" cy="4155157"/>
            <a:chOff x="0" y="-241102"/>
            <a:chExt cx="10411694" cy="4942524"/>
          </a:xfrm>
        </p:grpSpPr>
        <p:grpSp>
          <p:nvGrpSpPr>
            <p:cNvPr id="6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11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2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7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9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</p:spPr>
          </p:sp>
          <p:sp>
            <p:nvSpPr>
              <p:cNvPr id="10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8" name="TextBox 17"/>
            <p:cNvSpPr txBox="1"/>
            <p:nvPr/>
          </p:nvSpPr>
          <p:spPr>
            <a:xfrm>
              <a:off x="385891" y="344861"/>
              <a:ext cx="9875464" cy="43565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Данное исследование позволило определить, что еда в произведениях используется не просто так, а имеет определенный смысл. В результате анализа выявлено, что образ еды- важнейший прием в произведениях Пушкина А.С. Автор относится к этому достаточно серьезно, еда в произведениях является способом обрисовки того времени, героя, его привычках, пристрастиях и образа жизни. </a:t>
              </a:r>
            </a:p>
            <a:p>
              <a:pPr algn="just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Проведенный опрос школьников показал, что большинство из них не обращают внимание описание блюд в русской литературе, никогда не готовили блюда, описанные в произведениях, но имеют такое желание.</a:t>
              </a:r>
            </a:p>
            <a:p>
              <a:pPr algn="just"/>
              <a:r>
                <a:rPr lang="ru-RU" dirty="0" smtClean="0">
                  <a:latin typeface="Times New Roman" pitchFamily="18" charset="0"/>
                  <a:cs typeface="Times New Roman" pitchFamily="18" charset="0"/>
                </a:rPr>
                <a:t>Итоговым продуктом исследования стал буклет: «Блюда со страниц произведения Пушкина А.С. «Евгений Онегин». Благодаря данным рецептам, можно проникнуться атмосферой Пушкинских времен и попробовать их на вкус.</a:t>
              </a:r>
            </a:p>
            <a:p>
              <a:pPr algn="ctr"/>
              <a:endParaRPr lang="ru-RU" sz="1600" dirty="0" smtClean="0"/>
            </a:p>
            <a:p>
              <a:pPr lvl="0" algn="ctr"/>
              <a:endParaRPr lang="en-US" sz="2400" u="none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0"/>
          <p:cNvSpPr txBox="1"/>
          <p:nvPr/>
        </p:nvSpPr>
        <p:spPr>
          <a:xfrm>
            <a:off x="827628" y="500030"/>
            <a:ext cx="4005844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en-US" sz="4400" b="1" u="none" dirty="0">
              <a:solidFill>
                <a:srgbClr val="18BBC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/>
          <p:cNvSpPr/>
          <p:nvPr/>
        </p:nvSpPr>
        <p:spPr>
          <a:xfrm>
            <a:off x="1" y="0"/>
            <a:ext cx="10016066" cy="6858000"/>
          </a:xfrm>
          <a:custGeom>
            <a:avLst/>
            <a:gdLst/>
            <a:ahLst/>
            <a:cxnLst/>
            <a:rect l="l" t="t" r="r" b="b"/>
            <a:pathLst>
              <a:path w="3555719" h="1535765">
                <a:moveTo>
                  <a:pt x="0" y="0"/>
                </a:moveTo>
                <a:lnTo>
                  <a:pt x="3555719" y="0"/>
                </a:lnTo>
                <a:lnTo>
                  <a:pt x="3555719" y="1535765"/>
                </a:lnTo>
                <a:lnTo>
                  <a:pt x="0" y="1535765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</p:sp>
      <p:grpSp>
        <p:nvGrpSpPr>
          <p:cNvPr id="3" name="Group 10"/>
          <p:cNvGrpSpPr/>
          <p:nvPr/>
        </p:nvGrpSpPr>
        <p:grpSpPr>
          <a:xfrm>
            <a:off x="357126" y="915529"/>
            <a:ext cx="9269474" cy="5267893"/>
            <a:chOff x="0" y="-241102"/>
            <a:chExt cx="10411694" cy="7023854"/>
          </a:xfrm>
        </p:grpSpPr>
        <p:grpSp>
          <p:nvGrpSpPr>
            <p:cNvPr id="4" name="Group 11"/>
            <p:cNvGrpSpPr/>
            <p:nvPr/>
          </p:nvGrpSpPr>
          <p:grpSpPr>
            <a:xfrm>
              <a:off x="0" y="-241102"/>
              <a:ext cx="8958682" cy="4355906"/>
              <a:chOff x="0" y="-47625"/>
              <a:chExt cx="1769616" cy="860425"/>
            </a:xfrm>
          </p:grpSpPr>
          <p:sp>
            <p:nvSpPr>
              <p:cNvPr id="9" name="Freeform 12"/>
              <p:cNvSpPr/>
              <p:nvPr/>
            </p:nvSpPr>
            <p:spPr>
              <a:xfrm>
                <a:off x="0" y="0"/>
                <a:ext cx="1769616" cy="459081"/>
              </a:xfrm>
              <a:custGeom>
                <a:avLst/>
                <a:gdLst/>
                <a:ahLst/>
                <a:cxnLst/>
                <a:rect l="l" t="t" r="r" b="b"/>
                <a:pathLst>
                  <a:path w="1769616" h="459081">
                    <a:moveTo>
                      <a:pt x="0" y="0"/>
                    </a:moveTo>
                    <a:lnTo>
                      <a:pt x="1769616" y="0"/>
                    </a:lnTo>
                    <a:lnTo>
                      <a:pt x="1769616" y="459081"/>
                    </a:lnTo>
                    <a:lnTo>
                      <a:pt x="0" y="45908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0" name="TextBox 1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5" name="Group 14"/>
            <p:cNvGrpSpPr/>
            <p:nvPr/>
          </p:nvGrpSpPr>
          <p:grpSpPr>
            <a:xfrm>
              <a:off x="254000" y="25598"/>
              <a:ext cx="10157694" cy="4355902"/>
              <a:chOff x="0" y="-47625"/>
              <a:chExt cx="2006458" cy="860425"/>
            </a:xfrm>
          </p:grpSpPr>
          <p:sp>
            <p:nvSpPr>
              <p:cNvPr id="7" name="Freeform 15"/>
              <p:cNvSpPr/>
              <p:nvPr/>
            </p:nvSpPr>
            <p:spPr>
              <a:xfrm>
                <a:off x="0" y="0"/>
                <a:ext cx="2006458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2006458" h="812800">
                    <a:moveTo>
                      <a:pt x="0" y="0"/>
                    </a:moveTo>
                    <a:lnTo>
                      <a:pt x="2006458" y="0"/>
                    </a:lnTo>
                    <a:lnTo>
                      <a:pt x="2006458" y="812800"/>
                    </a:lnTo>
                    <a:lnTo>
                      <a:pt x="0" y="812800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</p:spPr>
          </p:sp>
          <p:sp>
            <p:nvSpPr>
              <p:cNvPr id="8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sp>
          <p:nvSpPr>
            <p:cNvPr id="6" name="TextBox 17"/>
            <p:cNvSpPr txBox="1"/>
            <p:nvPr/>
          </p:nvSpPr>
          <p:spPr>
            <a:xfrm>
              <a:off x="285752" y="381003"/>
              <a:ext cx="10125942" cy="64017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Застолье с Онегиным[Электронная версия][Ресурс: https://kuking.net/10_629.htm];</a:t>
              </a:r>
            </a:p>
            <a:p>
              <a:pPr fontAlgn="base"/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 Исследование | Меню русской литературы[Электронная версия][Ресурс:  https://callmedata9.wixsite.com/classicfood];</a:t>
              </a:r>
            </a:p>
            <a:p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 Кулинария в литературных произведениях[Электронная версия][Ресурс: https://obuchonok.ru/node/3982];</a:t>
              </a:r>
            </a:p>
            <a:p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 Описание еды и образы «</a:t>
              </a:r>
              <a:r>
                <a:rPr lang="ru-RU" sz="2400" dirty="0" err="1" smtClean="0">
                  <a:latin typeface="Times New Roman" pitchFamily="18" charset="0"/>
                  <a:cs typeface="Times New Roman" pitchFamily="18" charset="0"/>
                </a:rPr>
                <a:t>Обжор</a:t>
              </a:r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» в русской литературе[Электронная версия][Ресурс: https://cgon.rospotrebnadzor.ru/naseleniyu/zdorovyy-obraz-zhizni/opisanie-edy-i-obrazy-obzhor-v-russkoy-literature/?ysclid=lrmfmiphgd983472493];</a:t>
              </a:r>
              <a:r>
                <a:rPr lang="ru-RU" sz="2400" dirty="0" smtClean="0"/>
                <a:t> </a:t>
              </a:r>
            </a:p>
            <a:p>
              <a:r>
                <a:rPr lang="ru-RU" sz="2400" dirty="0" smtClean="0">
                  <a:latin typeface="Times New Roman" pitchFamily="18" charset="0"/>
                  <a:cs typeface="Times New Roman" pitchFamily="18" charset="0"/>
                </a:rPr>
                <a:t>Пушкин А.С. «Евгений Онегин» [https://</a:t>
              </a:r>
              <a:r>
                <a:rPr lang="ru-RU" sz="2400" smtClean="0">
                  <a:latin typeface="Times New Roman" pitchFamily="18" charset="0"/>
                  <a:cs typeface="Times New Roman" pitchFamily="18" charset="0"/>
                </a:rPr>
                <a:t>ilibrary.ru/text/436/p.2/index.html?ysclid=ls24nea5j1466012299].</a:t>
              </a:r>
              <a:endParaRPr lang="en-US" sz="16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" y="84532"/>
            <a:ext cx="9914466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en-US" sz="54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 descr="C:\Users\Ольга\Desktop\ocr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23542" y="187736"/>
            <a:ext cx="1968458" cy="2217287"/>
          </a:xfrm>
          <a:prstGeom prst="rect">
            <a:avLst/>
          </a:prstGeom>
          <a:noFill/>
        </p:spPr>
      </p:pic>
      <p:pic>
        <p:nvPicPr>
          <p:cNvPr id="57348" name="Picture 4" descr="C:\Users\Ольга\Desktop\tn300x300-a-tolstoy-2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42" y="2405023"/>
            <a:ext cx="1968458" cy="2152657"/>
          </a:xfrm>
          <a:prstGeom prst="rect">
            <a:avLst/>
          </a:prstGeom>
          <a:noFill/>
        </p:spPr>
      </p:pic>
      <p:pic>
        <p:nvPicPr>
          <p:cNvPr id="57350" name="Picture 6" descr="C:\Users\Ольга\AppData\Local\Packages\Microsoft.Windows.Photos_8wekyb3d8bbwe\TempState\ShareServiceTempFolder\1647590311_18-amiel-club-p-kartinki-gogolya-19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296623" y="4580468"/>
            <a:ext cx="1895377" cy="2208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8"/>
          <p:cNvSpPr/>
          <p:nvPr/>
        </p:nvSpPr>
        <p:spPr>
          <a:xfrm>
            <a:off x="1" y="0"/>
            <a:ext cx="12192000" cy="2252131"/>
          </a:xfrm>
          <a:custGeom>
            <a:avLst/>
            <a:gdLst/>
            <a:ahLst/>
            <a:cxnLst/>
            <a:rect l="l" t="t" r="r" b="b"/>
            <a:pathLst>
              <a:path w="1736622" h="1662840">
                <a:moveTo>
                  <a:pt x="0" y="0"/>
                </a:moveTo>
                <a:lnTo>
                  <a:pt x="1736622" y="0"/>
                </a:lnTo>
                <a:lnTo>
                  <a:pt x="1736622" y="1662840"/>
                </a:lnTo>
                <a:lnTo>
                  <a:pt x="0" y="166284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</p:sp>
      <p:sp>
        <p:nvSpPr>
          <p:cNvPr id="3" name="Freeform 8"/>
          <p:cNvSpPr/>
          <p:nvPr/>
        </p:nvSpPr>
        <p:spPr>
          <a:xfrm>
            <a:off x="1" y="6570133"/>
            <a:ext cx="12192000" cy="287867"/>
          </a:xfrm>
          <a:custGeom>
            <a:avLst/>
            <a:gdLst/>
            <a:ahLst/>
            <a:cxnLst/>
            <a:rect l="l" t="t" r="r" b="b"/>
            <a:pathLst>
              <a:path w="1736622" h="1662840">
                <a:moveTo>
                  <a:pt x="0" y="0"/>
                </a:moveTo>
                <a:lnTo>
                  <a:pt x="1736622" y="0"/>
                </a:lnTo>
                <a:lnTo>
                  <a:pt x="1736622" y="1662840"/>
                </a:lnTo>
                <a:lnTo>
                  <a:pt x="0" y="166284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</p:sp>
      <p:sp>
        <p:nvSpPr>
          <p:cNvPr id="4" name="TextBox 10"/>
          <p:cNvSpPr txBox="1"/>
          <p:nvPr/>
        </p:nvSpPr>
        <p:spPr>
          <a:xfrm>
            <a:off x="1132427" y="304800"/>
            <a:ext cx="10339905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7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en-US" sz="7200" b="1" u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Ольга\Desktop\1632737735_36-mykaleidoscope-ru-p-chai-s-blinami-krasivo-foto-43.jpg"/>
          <p:cNvPicPr/>
          <p:nvPr/>
        </p:nvPicPr>
        <p:blipFill>
          <a:blip r:embed="rId2"/>
          <a:srcRect t="35214"/>
          <a:stretch>
            <a:fillRect/>
          </a:stretch>
        </p:blipFill>
        <p:spPr bwMode="auto">
          <a:xfrm>
            <a:off x="2" y="1608027"/>
            <a:ext cx="12192000" cy="4962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Ольга\Desktop\main.jpg"/>
          <p:cNvPicPr>
            <a:picLocks noChangeAspect="1" noChangeArrowheads="1"/>
          </p:cNvPicPr>
          <p:nvPr/>
        </p:nvPicPr>
        <p:blipFill>
          <a:blip r:embed="rId2"/>
          <a:srcRect l="9389"/>
          <a:stretch>
            <a:fillRect/>
          </a:stretch>
        </p:blipFill>
        <p:spPr bwMode="auto">
          <a:xfrm>
            <a:off x="3285067" y="0"/>
            <a:ext cx="8906932" cy="6858000"/>
          </a:xfrm>
          <a:prstGeom prst="rect">
            <a:avLst/>
          </a:prstGeom>
          <a:noFill/>
        </p:spPr>
      </p:pic>
      <p:sp>
        <p:nvSpPr>
          <p:cNvPr id="5" name="任意多边形 21"/>
          <p:cNvSpPr>
            <a:spLocks noChangeArrowheads="1"/>
          </p:cNvSpPr>
          <p:nvPr/>
        </p:nvSpPr>
        <p:spPr bwMode="auto">
          <a:xfrm>
            <a:off x="3060308" y="0"/>
            <a:ext cx="3995928" cy="6858000"/>
          </a:xfrm>
          <a:custGeom>
            <a:avLst/>
            <a:gdLst>
              <a:gd name="connsiteX0" fmla="*/ 0 w 5660136"/>
              <a:gd name="connsiteY0" fmla="*/ 6858000 h 6858000"/>
              <a:gd name="connsiteX1" fmla="*/ 0 w 5660136"/>
              <a:gd name="connsiteY1" fmla="*/ 0 h 6858000"/>
              <a:gd name="connsiteX2" fmla="*/ 5660136 w 5660136"/>
              <a:gd name="connsiteY2" fmla="*/ 6858000 h 6858000"/>
              <a:gd name="connsiteX3" fmla="*/ 0 w 56601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60136" h="6858000">
                <a:moveTo>
                  <a:pt x="0" y="6858000"/>
                </a:moveTo>
                <a:lnTo>
                  <a:pt x="0" y="0"/>
                </a:lnTo>
                <a:lnTo>
                  <a:pt x="566013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6" name="任意多边形 23"/>
          <p:cNvSpPr>
            <a:spLocks noChangeArrowheads="1"/>
          </p:cNvSpPr>
          <p:nvPr/>
        </p:nvSpPr>
        <p:spPr bwMode="auto">
          <a:xfrm rot="1800000" flipV="1">
            <a:off x="3798381" y="3508376"/>
            <a:ext cx="2027237" cy="4133850"/>
          </a:xfrm>
          <a:custGeom>
            <a:avLst/>
            <a:gdLst>
              <a:gd name="T0" fmla="*/ 0 w 2026880"/>
              <a:gd name="T1" fmla="*/ 4133590 h 4133980"/>
              <a:gd name="T2" fmla="*/ 2027951 w 2026880"/>
              <a:gd name="T3" fmla="*/ 2963481 h 4133980"/>
              <a:gd name="T4" fmla="*/ 2027951 w 2026880"/>
              <a:gd name="T5" fmla="*/ 1170109 h 4133980"/>
              <a:gd name="T6" fmla="*/ 0 w 2026880"/>
              <a:gd name="T7" fmla="*/ 0 h 4133980"/>
              <a:gd name="T8" fmla="*/ 0 60000 65536"/>
              <a:gd name="T9" fmla="*/ 0 60000 65536"/>
              <a:gd name="T10" fmla="*/ 0 60000 65536"/>
              <a:gd name="T11" fmla="*/ 0 60000 65536"/>
              <a:gd name="T12" fmla="*/ 0 w 2026880"/>
              <a:gd name="T13" fmla="*/ 0 h 4133980"/>
              <a:gd name="T14" fmla="*/ 2026880 w 2026880"/>
              <a:gd name="T15" fmla="*/ 4133980 h 41339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6880" h="4133980">
                <a:moveTo>
                  <a:pt x="0" y="4133980"/>
                </a:moveTo>
                <a:lnTo>
                  <a:pt x="2026880" y="2963760"/>
                </a:lnTo>
                <a:lnTo>
                  <a:pt x="2026880" y="1170220"/>
                </a:lnTo>
                <a:lnTo>
                  <a:pt x="0" y="0"/>
                </a:lnTo>
                <a:lnTo>
                  <a:pt x="0" y="413398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" name="任意多边形 21"/>
          <p:cNvSpPr>
            <a:spLocks noChangeArrowheads="1"/>
          </p:cNvSpPr>
          <p:nvPr/>
        </p:nvSpPr>
        <p:spPr bwMode="auto">
          <a:xfrm rot="-1800000">
            <a:off x="4524313" y="-953327"/>
            <a:ext cx="2027237" cy="6399213"/>
          </a:xfrm>
          <a:custGeom>
            <a:avLst/>
            <a:gdLst>
              <a:gd name="T0" fmla="*/ 0 w 2026880"/>
              <a:gd name="T1" fmla="*/ 0 h 6399694"/>
              <a:gd name="T2" fmla="*/ 2027951 w 2026880"/>
              <a:gd name="T3" fmla="*/ 1169957 h 6399694"/>
              <a:gd name="T4" fmla="*/ 2027951 w 2026880"/>
              <a:gd name="T5" fmla="*/ 5228297 h 6399694"/>
              <a:gd name="T6" fmla="*/ 0 w 2026880"/>
              <a:gd name="T7" fmla="*/ 6398253 h 6399694"/>
              <a:gd name="T8" fmla="*/ 0 60000 65536"/>
              <a:gd name="T9" fmla="*/ 0 60000 65536"/>
              <a:gd name="T10" fmla="*/ 0 60000 65536"/>
              <a:gd name="T11" fmla="*/ 0 60000 65536"/>
              <a:gd name="T12" fmla="*/ 0 w 2026880"/>
              <a:gd name="T13" fmla="*/ 0 h 6399694"/>
              <a:gd name="T14" fmla="*/ 2026880 w 2026880"/>
              <a:gd name="T15" fmla="*/ 6399694 h 63996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026880" h="6399694">
                <a:moveTo>
                  <a:pt x="0" y="0"/>
                </a:moveTo>
                <a:lnTo>
                  <a:pt x="2026880" y="1170220"/>
                </a:lnTo>
                <a:lnTo>
                  <a:pt x="2026880" y="5229474"/>
                </a:lnTo>
                <a:lnTo>
                  <a:pt x="0" y="63996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12700">
            <a:noFill/>
            <a:bevel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157831" y="103517"/>
            <a:ext cx="5216426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ОБРАЗОВАТЕЛЬНОЕ УЧРЕЖДЕНИЕ ЛИЦЕЙ №1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368786" y="1270320"/>
            <a:ext cx="5500297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Конкурс исследовательских работ</a:t>
            </a:r>
          </a:p>
        </p:txBody>
      </p:sp>
      <p:sp>
        <p:nvSpPr>
          <p:cNvPr id="10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106391" y="3979654"/>
            <a:ext cx="5224734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Выполнил:__________________________________________________________________________________________________________________________</a:t>
            </a:r>
          </a:p>
          <a:p>
            <a:pPr marL="0" indent="0">
              <a:buNone/>
            </a:pP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163903" y="4937185"/>
            <a:ext cx="5210354" cy="4917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Проверил:__________________________________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___________________________________________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___________________________________________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0D675984-A5CA-426D-B50F-CED2A23A2ABB}"/>
              </a:ext>
            </a:extLst>
          </p:cNvPr>
          <p:cNvSpPr txBox="1">
            <a:spLocks/>
          </p:cNvSpPr>
          <p:nvPr/>
        </p:nvSpPr>
        <p:spPr>
          <a:xfrm>
            <a:off x="0" y="2514600"/>
            <a:ext cx="6794362" cy="12113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Тема:«Символика еды в русской литературе»</a:t>
            </a:r>
          </a:p>
        </p:txBody>
      </p:sp>
      <p:sp>
        <p:nvSpPr>
          <p:cNvPr id="13" name="文本框 1"/>
          <p:cNvSpPr txBox="1"/>
          <p:nvPr/>
        </p:nvSpPr>
        <p:spPr>
          <a:xfrm>
            <a:off x="5869083" y="6354258"/>
            <a:ext cx="7674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1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2024 г.</a:t>
            </a:r>
            <a:endParaRPr lang="zh-CN" altLang="en-US" sz="16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9"/>
          <p:cNvSpPr/>
          <p:nvPr/>
        </p:nvSpPr>
        <p:spPr>
          <a:xfrm flipH="1" flipV="1">
            <a:off x="9093200" y="9622"/>
            <a:ext cx="3098796" cy="684837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76"/>
          <p:cNvSpPr txBox="1"/>
          <p:nvPr/>
        </p:nvSpPr>
        <p:spPr>
          <a:xfrm>
            <a:off x="2987672" y="36458"/>
            <a:ext cx="35796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zh-CN" sz="4800" b="1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Содержание</a:t>
            </a:r>
            <a:endParaRPr lang="zh-CN" altLang="en-US" sz="48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4" name="矩形 29"/>
          <p:cNvSpPr>
            <a:spLocks noChangeArrowheads="1"/>
          </p:cNvSpPr>
          <p:nvPr/>
        </p:nvSpPr>
        <p:spPr bwMode="auto">
          <a:xfrm>
            <a:off x="313267" y="1041400"/>
            <a:ext cx="8991600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.Введение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.Основная часть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2.1.Кулинария в литературных произведениях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2.2.Анализ терминов еды, встречающихся в произведениях русских авторов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2.3.Символика еды в романе «Евгений Онегин» А.С. Пушкина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2.4.Мясные блюда и устрицы в кулинарии «Евгения Онегина»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2.5.Русские блины и пироги в кулинарии «Евгения Онегина»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2.6.Десерты в творчестве писателя Пушкина А.С.в произведении «Евгений Онегин»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2.7.Напитки в творчестве писателя Пушкина А.С.в произведении «Евгений Онегин»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2.8.Вывод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2.9.Анализ опроса школьников на тему: Еда в русской литературе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2.10.Составление буклета- меню из произведения Пушкина А.С. «Евгений Онегин»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.Заключение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.Список литературы </a:t>
            </a:r>
            <a:endParaRPr lang="en-US" altLang="zh-CN" sz="20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charset="0"/>
            </a:endParaRPr>
          </a:p>
        </p:txBody>
      </p:sp>
      <p:sp>
        <p:nvSpPr>
          <p:cNvPr id="5" name="矩形 11"/>
          <p:cNvSpPr>
            <a:spLocks noChangeArrowheads="1"/>
          </p:cNvSpPr>
          <p:nvPr/>
        </p:nvSpPr>
        <p:spPr bwMode="auto">
          <a:xfrm>
            <a:off x="9194800" y="1041400"/>
            <a:ext cx="2887133" cy="3182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«Они хранили в жизни мирной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Привычки милой старины;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них на масленице жирной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Водились русские блины..»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А.С. Пушкин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«Евгений Онегин»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endParaRPr lang="ru-RU" altLang="zh-CN" sz="3200" b="1" dirty="0" smtClean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charset="0"/>
            </a:endParaRPr>
          </a:p>
        </p:txBody>
      </p:sp>
      <p:pic>
        <p:nvPicPr>
          <p:cNvPr id="36866" name="Picture 2" descr="C:\Users\Ольга\Desktop\60399262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9970" y="36458"/>
            <a:ext cx="1911551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8"/>
          <p:cNvSpPr/>
          <p:nvPr/>
        </p:nvSpPr>
        <p:spPr>
          <a:xfrm>
            <a:off x="-12095" y="-1"/>
            <a:ext cx="6889531" cy="6889531"/>
          </a:xfrm>
          <a:custGeom>
            <a:avLst/>
            <a:gdLst>
              <a:gd name="connsiteX0" fmla="*/ 0 w 5896303"/>
              <a:gd name="connsiteY0" fmla="*/ 0 h 5896303"/>
              <a:gd name="connsiteX1" fmla="*/ 5896303 w 5896303"/>
              <a:gd name="connsiteY1" fmla="*/ 5896303 h 5896303"/>
              <a:gd name="connsiteX2" fmla="*/ 5579364 w 5896303"/>
              <a:gd name="connsiteY2" fmla="*/ 5896303 h 5896303"/>
              <a:gd name="connsiteX3" fmla="*/ 0 w 5896303"/>
              <a:gd name="connsiteY3" fmla="*/ 316939 h 5896303"/>
              <a:gd name="connsiteX4" fmla="*/ 0 w 5896303"/>
              <a:gd name="connsiteY4" fmla="*/ 0 h 589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6303" h="5896303">
                <a:moveTo>
                  <a:pt x="0" y="0"/>
                </a:moveTo>
                <a:lnTo>
                  <a:pt x="5896303" y="5896303"/>
                </a:lnTo>
                <a:lnTo>
                  <a:pt x="5579364" y="5896303"/>
                </a:lnTo>
                <a:lnTo>
                  <a:pt x="0" y="31693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等腰三角形 5"/>
          <p:cNvSpPr/>
          <p:nvPr/>
        </p:nvSpPr>
        <p:spPr>
          <a:xfrm flipV="1">
            <a:off x="1016874" y="425667"/>
            <a:ext cx="3942961" cy="1924021"/>
          </a:xfrm>
          <a:prstGeom prst="triangle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等腰三角形 4"/>
          <p:cNvSpPr/>
          <p:nvPr/>
        </p:nvSpPr>
        <p:spPr>
          <a:xfrm flipV="1">
            <a:off x="1016874" y="-1"/>
            <a:ext cx="3942961" cy="1924021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32"/>
          <p:cNvSpPr txBox="1">
            <a:spLocks noChangeArrowheads="1"/>
          </p:cNvSpPr>
          <p:nvPr/>
        </p:nvSpPr>
        <p:spPr bwMode="auto">
          <a:xfrm>
            <a:off x="5928618" y="5115550"/>
            <a:ext cx="1182013" cy="1161633"/>
          </a:xfrm>
          <a:prstGeom prst="diamond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2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2" name="TextBox 32"/>
          <p:cNvSpPr txBox="1">
            <a:spLocks noChangeArrowheads="1"/>
          </p:cNvSpPr>
          <p:nvPr/>
        </p:nvSpPr>
        <p:spPr bwMode="auto">
          <a:xfrm>
            <a:off x="5337612" y="4534734"/>
            <a:ext cx="1182013" cy="1161633"/>
          </a:xfrm>
          <a:prstGeom prst="diamond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1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959835" y="1225307"/>
            <a:ext cx="6647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2800" dirty="0" smtClean="0"/>
              <a:t> </a:t>
            </a:r>
            <a:endParaRPr kumimoji="1" lang="zh-CN" altLang="en-US" sz="16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5080000" y="118533"/>
            <a:ext cx="6944927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Еда- не просто еда, а хорошая, очень вкусная, богатая еда- один из компонентов жизни, не признавать которого было бы непростительным лицемерием»,- пишет В.В.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Похлёбкин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книге «Кушать подано». Этот компонент жизни признавали значимым многие русские писатели, не только уделяя на страницах своих романов внимание вопросам кулинарии, но и характеризуя с их помощью героев, исторический период, рисуя картины жизни разных слоёв общества. Описание пристрастий к еде удачно используется авторами для характеристики отдельных персонажей, а также для погружения читателей в культуру и быт того времени. </a:t>
            </a: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3310468" y="2419628"/>
            <a:ext cx="871446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выбранной темы обусловлена тем, что современный человек имеет весьма неясное представление о различных видах кухни, в том числе и русскую кухню, а, читая литературные произведения и встречая в них названия блюд, редко желает познакомиться поближе с ее традициями. 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  <a:sym typeface="Arial" charset="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903133" y="3404513"/>
            <a:ext cx="8121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исследовать роль кулинарных страниц в произведениях классиков русской литературы, способствовать выработке умения замечать и ценить детали в художественных произведениях, воспитанию филологической грамотности читателя. </a:t>
            </a:r>
            <a:endParaRPr kumimoji="1" lang="zh-CN" altLang="en-US" sz="16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171267" y="4226957"/>
            <a:ext cx="32931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1430574" y="10168"/>
            <a:ext cx="33449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ru-RU" altLang="zh-CN" sz="44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Введение</a:t>
            </a:r>
            <a:endParaRPr kumimoji="1" lang="en-US" altLang="zh-CN" sz="44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6" name="TextBox 32"/>
          <p:cNvSpPr txBox="1">
            <a:spLocks noChangeArrowheads="1"/>
          </p:cNvSpPr>
          <p:nvPr/>
        </p:nvSpPr>
        <p:spPr bwMode="auto">
          <a:xfrm>
            <a:off x="6519625" y="5696367"/>
            <a:ext cx="1182013" cy="1161633"/>
          </a:xfrm>
          <a:prstGeom prst="diamond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0</a:t>
            </a:r>
            <a:r>
              <a:rPr lang="ru-RU" altLang="zh-CN" sz="3200" b="1" dirty="0" smtClean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3</a:t>
            </a:r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8" name="文本框 30"/>
          <p:cNvSpPr txBox="1"/>
          <p:nvPr/>
        </p:nvSpPr>
        <p:spPr>
          <a:xfrm>
            <a:off x="5928618" y="4526817"/>
            <a:ext cx="6096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Проанализировать произведение Пушкина А.С. «Евгений Онегин» на предмет символики еды;</a:t>
            </a:r>
            <a:endParaRPr kumimoji="1" lang="zh-CN" altLang="en-US" sz="16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9" name="文本框 30"/>
          <p:cNvSpPr txBox="1"/>
          <p:nvPr/>
        </p:nvSpPr>
        <p:spPr>
          <a:xfrm>
            <a:off x="6606421" y="5111592"/>
            <a:ext cx="5418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Провести опрос и узнать, знакомы ли учащиеся школы с блюдами из литературных произведений.</a:t>
            </a:r>
            <a:endParaRPr kumimoji="1" lang="zh-CN" altLang="en-US" sz="16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20" name="文本框 30"/>
          <p:cNvSpPr txBox="1"/>
          <p:nvPr/>
        </p:nvSpPr>
        <p:spPr>
          <a:xfrm>
            <a:off x="7171267" y="5696367"/>
            <a:ext cx="4853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Составить литературно-кулинарный сборник(буклет) по исследованному произведению.</a:t>
            </a:r>
            <a:endParaRPr kumimoji="1" lang="zh-CN" altLang="en-US" sz="1600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41986" name="Picture 2" descr="C:\Users\Ольга\Desktop\522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095" y="743064"/>
            <a:ext cx="6176599" cy="6146466"/>
          </a:xfrm>
          <a:prstGeom prst="rtTriangle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3424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/>
          <p:cNvSpPr/>
          <p:nvPr/>
        </p:nvSpPr>
        <p:spPr>
          <a:xfrm>
            <a:off x="0" y="0"/>
            <a:ext cx="2480733" cy="6858000"/>
          </a:xfrm>
          <a:custGeom>
            <a:avLst/>
            <a:gdLst/>
            <a:ahLst/>
            <a:cxnLst/>
            <a:rect l="l" t="t" r="r" b="b"/>
            <a:pathLst>
              <a:path w="1293379" h="2709333">
                <a:moveTo>
                  <a:pt x="0" y="0"/>
                </a:moveTo>
                <a:lnTo>
                  <a:pt x="1293379" y="0"/>
                </a:lnTo>
                <a:lnTo>
                  <a:pt x="1293379" y="2709333"/>
                </a:lnTo>
                <a:lnTo>
                  <a:pt x="0" y="2709333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</p:sp>
      <p:sp>
        <p:nvSpPr>
          <p:cNvPr id="3" name="Freeform 7"/>
          <p:cNvSpPr/>
          <p:nvPr/>
        </p:nvSpPr>
        <p:spPr>
          <a:xfrm rot="16200000">
            <a:off x="460215" y="2339814"/>
            <a:ext cx="4800599" cy="120970"/>
          </a:xfrm>
          <a:custGeom>
            <a:avLst/>
            <a:gdLst/>
            <a:ahLst/>
            <a:cxnLst/>
            <a:rect l="l" t="t" r="r" b="b"/>
            <a:pathLst>
              <a:path w="1247730" h="14187">
                <a:moveTo>
                  <a:pt x="0" y="0"/>
                </a:moveTo>
                <a:lnTo>
                  <a:pt x="1247730" y="0"/>
                </a:lnTo>
                <a:lnTo>
                  <a:pt x="1247730" y="14187"/>
                </a:lnTo>
                <a:lnTo>
                  <a:pt x="0" y="1418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38100">
            <a:noFill/>
          </a:ln>
        </p:spPr>
      </p:sp>
      <p:sp>
        <p:nvSpPr>
          <p:cNvPr id="4" name="Freeform 4"/>
          <p:cNvSpPr/>
          <p:nvPr/>
        </p:nvSpPr>
        <p:spPr>
          <a:xfrm>
            <a:off x="1161729" y="1769534"/>
            <a:ext cx="3276600" cy="3158066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</p:sp>
      <p:sp>
        <p:nvSpPr>
          <p:cNvPr id="5" name="TextBox 33"/>
          <p:cNvSpPr txBox="1"/>
          <p:nvPr/>
        </p:nvSpPr>
        <p:spPr>
          <a:xfrm>
            <a:off x="3300628" y="181183"/>
            <a:ext cx="859366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Объект и предмет исследования</a:t>
            </a:r>
            <a:endParaRPr lang="en-US" sz="4000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reeform 7"/>
          <p:cNvSpPr/>
          <p:nvPr/>
        </p:nvSpPr>
        <p:spPr>
          <a:xfrm>
            <a:off x="6405559" y="796736"/>
            <a:ext cx="5786441" cy="120968"/>
          </a:xfrm>
          <a:custGeom>
            <a:avLst/>
            <a:gdLst/>
            <a:ahLst/>
            <a:cxnLst/>
            <a:rect l="l" t="t" r="r" b="b"/>
            <a:pathLst>
              <a:path w="1247730" h="14187">
                <a:moveTo>
                  <a:pt x="0" y="0"/>
                </a:moveTo>
                <a:lnTo>
                  <a:pt x="1247730" y="0"/>
                </a:lnTo>
                <a:lnTo>
                  <a:pt x="1247730" y="14187"/>
                </a:lnTo>
                <a:lnTo>
                  <a:pt x="0" y="14187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38100">
            <a:noFill/>
          </a:ln>
        </p:spPr>
      </p:sp>
      <p:sp>
        <p:nvSpPr>
          <p:cNvPr id="7" name="TextBox 33"/>
          <p:cNvSpPr txBox="1"/>
          <p:nvPr/>
        </p:nvSpPr>
        <p:spPr>
          <a:xfrm>
            <a:off x="3462867" y="1153981"/>
            <a:ext cx="798406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-учащиеся 10-х классов школы.</a:t>
            </a:r>
            <a:endParaRPr lang="en-US" sz="2400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33"/>
          <p:cNvSpPr txBox="1"/>
          <p:nvPr/>
        </p:nvSpPr>
        <p:spPr>
          <a:xfrm>
            <a:off x="4226662" y="2015067"/>
            <a:ext cx="766763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кулинарные пристрастия русских писателей,  символика еды в произведении Пушкина А.С. «Евгений Онегин». </a:t>
            </a:r>
            <a:endParaRPr lang="en-US" sz="2400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33"/>
          <p:cNvSpPr txBox="1"/>
          <p:nvPr/>
        </p:nvSpPr>
        <p:spPr>
          <a:xfrm>
            <a:off x="4438329" y="3361267"/>
            <a:ext cx="7455965" cy="984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Методы исследования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изучение литературы, опрос, анкетирование, анализ.</a:t>
            </a:r>
            <a:endParaRPr lang="en-US" sz="2400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33"/>
          <p:cNvSpPr txBox="1"/>
          <p:nvPr/>
        </p:nvSpPr>
        <p:spPr>
          <a:xfrm>
            <a:off x="3191933" y="4457343"/>
            <a:ext cx="8702361" cy="24006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4000" b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Гипотеза исследования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Изображение кулинарных особенностей, тонкостей эпохи, кулинарных пристрастий литературных героев - важнейший приём в романах классиков русской литературы, средство раскрытия характеров, описания общества и образа жизни определённой поры.</a:t>
            </a:r>
          </a:p>
          <a:p>
            <a:pPr algn="ctr">
              <a:spcBef>
                <a:spcPct val="0"/>
              </a:spcBef>
            </a:pPr>
            <a:endParaRPr lang="en-US" sz="2000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33"/>
          <p:cNvSpPr txBox="1"/>
          <p:nvPr/>
        </p:nvSpPr>
        <p:spPr>
          <a:xfrm>
            <a:off x="238863" y="181183"/>
            <a:ext cx="2082800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Желудок просвещенного человека имеет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лучшие качества доброго сердца: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чувствительность и благодарность.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А.С.Пушкин</a:t>
            </a:r>
          </a:p>
          <a:p>
            <a:pPr algn="ctr">
              <a:spcBef>
                <a:spcPct val="0"/>
              </a:spcBef>
            </a:pPr>
            <a:endParaRPr lang="en-US" sz="2400" dirty="0">
              <a:solidFill>
                <a:srgbClr val="54B64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C:\Users\Ольга\Desktop\1653690424_8-celes-club-p-yevgenii-onegin-fon-krasivie-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1" y="1913467"/>
            <a:ext cx="3039532" cy="288713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角三角形 19"/>
          <p:cNvSpPr/>
          <p:nvPr/>
        </p:nvSpPr>
        <p:spPr>
          <a:xfrm flipH="1" flipV="1">
            <a:off x="0" y="0"/>
            <a:ext cx="12191996" cy="102446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4" name="直接连接符 5"/>
          <p:cNvCxnSpPr/>
          <p:nvPr/>
        </p:nvCxnSpPr>
        <p:spPr>
          <a:xfrm>
            <a:off x="6020103" y="1363638"/>
            <a:ext cx="0" cy="1455737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5"/>
          <p:cNvCxnSpPr/>
          <p:nvPr/>
        </p:nvCxnSpPr>
        <p:spPr>
          <a:xfrm>
            <a:off x="6049585" y="4691038"/>
            <a:ext cx="0" cy="1455737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oogle Shape;810;p48"/>
          <p:cNvGrpSpPr/>
          <p:nvPr/>
        </p:nvGrpSpPr>
        <p:grpSpPr>
          <a:xfrm>
            <a:off x="5267594" y="2989661"/>
            <a:ext cx="1455255" cy="1250038"/>
            <a:chOff x="1926350" y="995225"/>
            <a:chExt cx="428650" cy="356600"/>
          </a:xfrm>
          <a:solidFill>
            <a:schemeClr val="accent6">
              <a:lumMod val="75000"/>
            </a:schemeClr>
          </a:solidFill>
        </p:grpSpPr>
        <p:sp>
          <p:nvSpPr>
            <p:cNvPr id="7" name="Google Shape;811;p48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12;p48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813;p48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814;p48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TextBox 76"/>
          <p:cNvSpPr txBox="1"/>
          <p:nvPr/>
        </p:nvSpPr>
        <p:spPr>
          <a:xfrm>
            <a:off x="406400" y="36458"/>
            <a:ext cx="114300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Кулинария в литературных произведениях </a:t>
            </a:r>
            <a:endParaRPr lang="zh-CN" altLang="en-US" sz="44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12" name="文本框 10"/>
          <p:cNvSpPr txBox="1"/>
          <p:nvPr/>
        </p:nvSpPr>
        <p:spPr>
          <a:xfrm>
            <a:off x="118533" y="1236133"/>
            <a:ext cx="5655734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Основное достоинство русской кухни - умение вбирать в себя и творчески дорабатывать, совершенствовать лучшие блюда всех народов, с которыми приходилось общаться русским людям на долгом историческом пути.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文本框 10"/>
          <p:cNvSpPr txBox="1"/>
          <p:nvPr/>
        </p:nvSpPr>
        <p:spPr>
          <a:xfrm>
            <a:off x="279400" y="3995678"/>
            <a:ext cx="53339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Сколько вкуснейших блюд приготовили для нас такие мастера русской прозы, как Александр Пушкин, Николай Гоголь, Андрей Мельников-Печерский, Иван Гончаров и многие-многие другие «великие повара» русской литературы. Еда Державина воспринимается глазами, еда Гоголя - душой, еда Гончарова - только желудком, а у Чехова – языком. 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文本框 10"/>
          <p:cNvSpPr txBox="1"/>
          <p:nvPr/>
        </p:nvSpPr>
        <p:spPr>
          <a:xfrm>
            <a:off x="6400800" y="1236133"/>
            <a:ext cx="55870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Хочется надеяться, что в перспективе возродится русская кухня, и любимыми блюдами станут не гамбургер и суши, а варенье из сосновых шишек или одуванчиков, настоящий «пушкинский варенец» и ушное из телячьих щечек, студень из белых грибов, бараний бок с кашей, судак и красные блины.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文本框 10"/>
          <p:cNvSpPr txBox="1"/>
          <p:nvPr/>
        </p:nvSpPr>
        <p:spPr>
          <a:xfrm>
            <a:off x="6400800" y="4154079"/>
            <a:ext cx="558709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Гастрономическое искусство, как и театральное, мимолетно: оно оставляет следы лишь в нашей памяти. Вот эти воспоминания о волнующих и радостных событиях, пережитых за столом, и составляют сюжеты кулинарной прозы. Не зря так прекрасны описания еды в классической литературе, в том числе и русской.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直接连接符 5"/>
          <p:cNvCxnSpPr/>
          <p:nvPr/>
        </p:nvCxnSpPr>
        <p:spPr>
          <a:xfrm>
            <a:off x="8348134" y="3656012"/>
            <a:ext cx="2057703" cy="158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5"/>
          <p:cNvCxnSpPr/>
          <p:nvPr/>
        </p:nvCxnSpPr>
        <p:spPr>
          <a:xfrm>
            <a:off x="1981201" y="3654424"/>
            <a:ext cx="2057703" cy="158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9"/>
          <p:cNvSpPr/>
          <p:nvPr/>
        </p:nvSpPr>
        <p:spPr>
          <a:xfrm flipH="1" flipV="1">
            <a:off x="0" y="1483008"/>
            <a:ext cx="12191996" cy="53749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76"/>
          <p:cNvSpPr txBox="1"/>
          <p:nvPr/>
        </p:nvSpPr>
        <p:spPr>
          <a:xfrm>
            <a:off x="406400" y="36458"/>
            <a:ext cx="114300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Анализ терминов еды, встречающихся в произведениях русских авторов</a:t>
            </a:r>
            <a:endParaRPr lang="zh-CN" altLang="en-US" sz="4400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354667"/>
          <a:ext cx="7162800" cy="516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6231467" y="1483007"/>
          <a:ext cx="5960533" cy="5163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矩形 11"/>
          <p:cNvSpPr>
            <a:spLocks noChangeArrowheads="1"/>
          </p:cNvSpPr>
          <p:nvPr/>
        </p:nvSpPr>
        <p:spPr bwMode="auto">
          <a:xfrm>
            <a:off x="406400" y="6646332"/>
            <a:ext cx="818726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1pPr>
            <a:lvl2pPr marL="742950" indent="-285750"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2pPr>
            <a:lvl3pPr marL="1143000" indent="-228600"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3pPr>
            <a:lvl4pPr marL="1600200" indent="-228600"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4pPr>
            <a:lvl5pPr marL="2057400" indent="-228600" defTabSz="1216025"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宋体" charset="0"/>
              </a:defRPr>
            </a:lvl9pPr>
          </a:lstStyle>
          <a:p>
            <a:pPr algn="ctr"/>
            <a:r>
              <a:rPr lang="ru-RU" altLang="zh-CN" sz="1200" dirty="0" smtClean="0"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  <a:sym typeface="Arial" charset="0"/>
              </a:rPr>
              <a:t>Источник: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Исследование | Меню русской литературы[ https://callmedata9.wixsite.com/classicfood]</a:t>
            </a:r>
            <a:endParaRPr lang="ru-RU" altLang="zh-CN" sz="3200" b="1" dirty="0" smtClean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  <a:sym typeface="Arial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Ольга\Desktop\ocr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0733" y="-2"/>
            <a:ext cx="6942667" cy="6858001"/>
          </a:xfrm>
          <a:prstGeom prst="rect">
            <a:avLst/>
          </a:prstGeom>
          <a:noFill/>
        </p:spPr>
      </p:pic>
      <p:sp>
        <p:nvSpPr>
          <p:cNvPr id="3" name="任意多边形: 形状 31"/>
          <p:cNvSpPr/>
          <p:nvPr/>
        </p:nvSpPr>
        <p:spPr>
          <a:xfrm flipH="1" flipV="1">
            <a:off x="-4" y="-1"/>
            <a:ext cx="12192003" cy="6858000"/>
          </a:xfrm>
          <a:prstGeom prst="rect">
            <a:avLst/>
          </a:prstGeom>
          <a:solidFill>
            <a:schemeClr val="accent6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76"/>
          <p:cNvSpPr txBox="1"/>
          <p:nvPr/>
        </p:nvSpPr>
        <p:spPr>
          <a:xfrm>
            <a:off x="0" y="36458"/>
            <a:ext cx="12031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Символика еды в романе «Евгений Онегин»  А.С. Пушкина</a:t>
            </a:r>
            <a:endParaRPr lang="zh-CN" altLang="en-US" sz="3200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5" name="文本框 15"/>
          <p:cNvSpPr txBox="1"/>
          <p:nvPr/>
        </p:nvSpPr>
        <p:spPr>
          <a:xfrm>
            <a:off x="5223933" y="612858"/>
            <a:ext cx="6807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Александр Сергеевич Пушкин был известным ценителем изысканных закусок и напитков. В своем романе «Евгений Онегин» в стихах поэт упомянул более 30 разных блюд, многие из которых мог позволить себе даже не каждый аристократ:</a:t>
            </a:r>
            <a:endParaRPr kumimoji="1" lang="zh-CN" altLang="en-US" sz="16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6" name="文本框 15"/>
          <p:cNvSpPr txBox="1"/>
          <p:nvPr/>
        </p:nvSpPr>
        <p:spPr>
          <a:xfrm>
            <a:off x="7476066" y="1690076"/>
            <a:ext cx="471593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«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Бывало, он еще в постели: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 нему записочки несут.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Что? Приглашенья? В самом деле,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Три дома на вечер зовут: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Там будет бал, там детский праздник.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Куда ж поскачет мой проказник?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Вошел: и пробка в потолок,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Вина кометы брызнул ток,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Пред ним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roast-beef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окровавленный,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трюфли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, роскошь юных лет,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Французской кухни лучший цвет,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Стразбурга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пирог нетленный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Меж сыром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Лимбургским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живым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И ананасом золотым»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«(…) Еще бокалов жажда просит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Залить горячий жир котлет,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Но звон брегета им доносит,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Что новый начался балет».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kumimoji="1" lang="zh-CN" altLang="en-US" sz="1600" b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7" name="文本框 9"/>
          <p:cNvSpPr txBox="1"/>
          <p:nvPr/>
        </p:nvSpPr>
        <p:spPr>
          <a:xfrm>
            <a:off x="-4" y="1320800"/>
            <a:ext cx="43095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ru-RU" sz="2800" dirty="0" smtClean="0"/>
              <a:t> 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Согласно А. С. Пушкину, пища аристократа Евгения Онегина включала в себя французские вина, «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roast-beef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 окровавленный, «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трюфли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», «Страсбурга пирог нетленный меж сыром </a:t>
            </a:r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лимбургским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живым и ананасом золотым». Как видим, в произведении «Евгений Онегин», упоминается французская кухня с некоторыми английскими мотивами. Однако, не мало строк Пушкин А.С. посвящал именно русской еде: блины, пироги, десерты, напитки и другое:</a:t>
            </a:r>
          </a:p>
          <a:p>
            <a:pPr marL="457200" indent="-457200"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ctr"/>
            <a:endParaRPr kumimoji="1" lang="zh-CN" altLang="en-US" sz="1400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8" name="文本框 15"/>
          <p:cNvSpPr txBox="1"/>
          <p:nvPr/>
        </p:nvSpPr>
        <p:spPr>
          <a:xfrm>
            <a:off x="313267" y="5012267"/>
            <a:ext cx="3767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Они хранили в жизни мирной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Привычки милой старины;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У них на масленице жирной</a:t>
            </a:r>
            <a:b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Водились русские блины» </a:t>
            </a:r>
            <a:endParaRPr kumimoji="1" lang="zh-CN" altLang="en-US" sz="1600" b="1" i="1" dirty="0"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5"/>
          <p:cNvSpPr/>
          <p:nvPr/>
        </p:nvSpPr>
        <p:spPr>
          <a:xfrm>
            <a:off x="0" y="0"/>
            <a:ext cx="12192000" cy="81712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9"/>
          <p:cNvSpPr/>
          <p:nvPr/>
        </p:nvSpPr>
        <p:spPr>
          <a:xfrm>
            <a:off x="-1" y="1582615"/>
            <a:ext cx="6519333" cy="2540652"/>
          </a:xfrm>
          <a:custGeom>
            <a:avLst/>
            <a:gdLst>
              <a:gd name="connsiteX0" fmla="*/ 2501705 w 6288258"/>
              <a:gd name="connsiteY0" fmla="*/ 0 h 2356338"/>
              <a:gd name="connsiteX1" fmla="*/ 3577566 w 6288258"/>
              <a:gd name="connsiteY1" fmla="*/ 713128 h 2356338"/>
              <a:gd name="connsiteX2" fmla="*/ 3642227 w 6288258"/>
              <a:gd name="connsiteY2" fmla="*/ 921433 h 2356338"/>
              <a:gd name="connsiteX3" fmla="*/ 3986668 w 6288258"/>
              <a:gd name="connsiteY3" fmla="*/ 921433 h 2356338"/>
              <a:gd name="connsiteX4" fmla="*/ 4044779 w 6288258"/>
              <a:gd name="connsiteY4" fmla="*/ 734230 h 2356338"/>
              <a:gd name="connsiteX5" fmla="*/ 5120640 w 6288258"/>
              <a:gd name="connsiteY5" fmla="*/ 21102 h 2356338"/>
              <a:gd name="connsiteX6" fmla="*/ 6288258 w 6288258"/>
              <a:gd name="connsiteY6" fmla="*/ 1188720 h 2356338"/>
              <a:gd name="connsiteX7" fmla="*/ 5120640 w 6288258"/>
              <a:gd name="connsiteY7" fmla="*/ 2356338 h 2356338"/>
              <a:gd name="connsiteX8" fmla="*/ 3976744 w 6288258"/>
              <a:gd name="connsiteY8" fmla="*/ 1424036 h 2356338"/>
              <a:gd name="connsiteX9" fmla="*/ 3975712 w 6288258"/>
              <a:gd name="connsiteY9" fmla="*/ 1413802 h 2356338"/>
              <a:gd name="connsiteX10" fmla="*/ 3642228 w 6288258"/>
              <a:gd name="connsiteY10" fmla="*/ 1413802 h 2356338"/>
              <a:gd name="connsiteX11" fmla="*/ 3577566 w 6288258"/>
              <a:gd name="connsiteY11" fmla="*/ 1622108 h 2356338"/>
              <a:gd name="connsiteX12" fmla="*/ 2501705 w 6288258"/>
              <a:gd name="connsiteY12" fmla="*/ 2335236 h 2356338"/>
              <a:gd name="connsiteX13" fmla="*/ 1425844 w 6288258"/>
              <a:gd name="connsiteY13" fmla="*/ 1622108 h 2356338"/>
              <a:gd name="connsiteX14" fmla="*/ 1361183 w 6288258"/>
              <a:gd name="connsiteY14" fmla="*/ 1413802 h 2356338"/>
              <a:gd name="connsiteX15" fmla="*/ 0 w 6288258"/>
              <a:gd name="connsiteY15" fmla="*/ 1413802 h 2356338"/>
              <a:gd name="connsiteX16" fmla="*/ 0 w 6288258"/>
              <a:gd name="connsiteY16" fmla="*/ 921433 h 2356338"/>
              <a:gd name="connsiteX17" fmla="*/ 1361183 w 6288258"/>
              <a:gd name="connsiteY17" fmla="*/ 921433 h 2356338"/>
              <a:gd name="connsiteX18" fmla="*/ 1425844 w 6288258"/>
              <a:gd name="connsiteY18" fmla="*/ 713128 h 2356338"/>
              <a:gd name="connsiteX19" fmla="*/ 2501705 w 6288258"/>
              <a:gd name="connsiteY19" fmla="*/ 0 h 2356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88258" h="2356338">
                <a:moveTo>
                  <a:pt x="2501705" y="0"/>
                </a:moveTo>
                <a:cubicBezTo>
                  <a:pt x="2985349" y="0"/>
                  <a:pt x="3400312" y="294053"/>
                  <a:pt x="3577566" y="713128"/>
                </a:cubicBezTo>
                <a:lnTo>
                  <a:pt x="3642227" y="921433"/>
                </a:lnTo>
                <a:lnTo>
                  <a:pt x="3986668" y="921433"/>
                </a:lnTo>
                <a:lnTo>
                  <a:pt x="4044779" y="734230"/>
                </a:lnTo>
                <a:cubicBezTo>
                  <a:pt x="4222033" y="315155"/>
                  <a:pt x="4636997" y="21102"/>
                  <a:pt x="5120640" y="21102"/>
                </a:cubicBezTo>
                <a:cubicBezTo>
                  <a:pt x="5765498" y="21102"/>
                  <a:pt x="6288258" y="543862"/>
                  <a:pt x="6288258" y="1188720"/>
                </a:cubicBezTo>
                <a:cubicBezTo>
                  <a:pt x="6288258" y="1833578"/>
                  <a:pt x="5765498" y="2356338"/>
                  <a:pt x="5120640" y="2356338"/>
                </a:cubicBezTo>
                <a:cubicBezTo>
                  <a:pt x="4556389" y="2356338"/>
                  <a:pt x="4085620" y="1956100"/>
                  <a:pt x="3976744" y="1424036"/>
                </a:cubicBezTo>
                <a:lnTo>
                  <a:pt x="3975712" y="1413802"/>
                </a:lnTo>
                <a:lnTo>
                  <a:pt x="3642228" y="1413802"/>
                </a:lnTo>
                <a:lnTo>
                  <a:pt x="3577566" y="1622108"/>
                </a:lnTo>
                <a:cubicBezTo>
                  <a:pt x="3400312" y="2041184"/>
                  <a:pt x="2985349" y="2335236"/>
                  <a:pt x="2501705" y="2335236"/>
                </a:cubicBezTo>
                <a:cubicBezTo>
                  <a:pt x="2018062" y="2335236"/>
                  <a:pt x="1603098" y="2041184"/>
                  <a:pt x="1425844" y="1622108"/>
                </a:cubicBezTo>
                <a:lnTo>
                  <a:pt x="1361183" y="1413802"/>
                </a:lnTo>
                <a:lnTo>
                  <a:pt x="0" y="1413802"/>
                </a:lnTo>
                <a:lnTo>
                  <a:pt x="0" y="921433"/>
                </a:lnTo>
                <a:lnTo>
                  <a:pt x="1361183" y="921433"/>
                </a:lnTo>
                <a:lnTo>
                  <a:pt x="1425844" y="713128"/>
                </a:lnTo>
                <a:cubicBezTo>
                  <a:pt x="1603098" y="294053"/>
                  <a:pt x="2018062" y="0"/>
                  <a:pt x="2501705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8"/>
          <p:cNvSpPr txBox="1"/>
          <p:nvPr/>
        </p:nvSpPr>
        <p:spPr>
          <a:xfrm>
            <a:off x="6320717" y="1092846"/>
            <a:ext cx="41549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</a:t>
            </a:r>
            <a:r>
              <a:rPr lang="ru-RU" altLang="zh-CN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lang="zh-CN" altLang="en-US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文本框 38"/>
          <p:cNvSpPr txBox="1"/>
          <p:nvPr/>
        </p:nvSpPr>
        <p:spPr>
          <a:xfrm>
            <a:off x="546450" y="4607467"/>
            <a:ext cx="41549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</a:t>
            </a:r>
            <a:r>
              <a:rPr lang="ru-RU" altLang="zh-CN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endParaRPr lang="zh-CN" altLang="en-US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文本框 38"/>
          <p:cNvSpPr txBox="1"/>
          <p:nvPr/>
        </p:nvSpPr>
        <p:spPr>
          <a:xfrm>
            <a:off x="6382117" y="4792133"/>
            <a:ext cx="41549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0</a:t>
            </a:r>
            <a:r>
              <a:rPr lang="ru-RU" altLang="zh-CN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endParaRPr lang="zh-CN" altLang="en-US" b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矩形 36"/>
          <p:cNvSpPr/>
          <p:nvPr/>
        </p:nvSpPr>
        <p:spPr>
          <a:xfrm>
            <a:off x="379562" y="0"/>
            <a:ext cx="112146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Мясные блюда и устрицы в кулинарии «Евгения Онегина» </a:t>
            </a:r>
          </a:p>
          <a:p>
            <a:pPr algn="ctr"/>
            <a:endParaRPr lang="zh-CN" alt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矩形 30"/>
          <p:cNvSpPr/>
          <p:nvPr/>
        </p:nvSpPr>
        <p:spPr>
          <a:xfrm>
            <a:off x="6797616" y="817123"/>
            <a:ext cx="5212347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Пушкина в произведении также упомянуты устрицы: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Но мы, ребята без печали,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Среди заботливых купцов,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Мы только устриц ожидали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От цареградских берегов.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Что устрицы? Пришли! О радость!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Летит обжорливая младость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Глотать из раковин морских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Затворниц жирных и живых,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Слегка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обрызгнутых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лимоном.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lvl="1" algn="just"/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矩形 30"/>
          <p:cNvSpPr/>
          <p:nvPr/>
        </p:nvSpPr>
        <p:spPr>
          <a:xfrm>
            <a:off x="6797617" y="4607467"/>
            <a:ext cx="521234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Пушкин отмечает, что данный деликатес попадал в желудок вместе с обрызганным лимоном. Во время своего путешествия Евгений Онегин отведал в модном одесском ресторане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фирменное блюдо заведения - устрицы.</a:t>
            </a:r>
          </a:p>
          <a:p>
            <a:pPr marL="0" lvl="1" algn="just"/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矩形 30"/>
          <p:cNvSpPr/>
          <p:nvPr/>
        </p:nvSpPr>
        <p:spPr>
          <a:xfrm>
            <a:off x="961949" y="4607467"/>
            <a:ext cx="530342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кулинарии «Евгения Онегина» присутствуют два мясных горячих блюда, пришедшие в Россию из Англии: ростбиф и бифштекс. В 1819-1820 годах в Российскую империю пришла мода на английское блюдо ростбиф. Его готовили из хорошей бычьей вырезки.</a:t>
            </a:r>
          </a:p>
          <a:p>
            <a:pPr marL="0" lvl="1"/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Phot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9268" y="1582615"/>
            <a:ext cx="2531532" cy="254065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Users\Ольга\Desktop\3a743f4b-4d80-49e3-99f2-3dba4944ae3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6267" y="1582615"/>
            <a:ext cx="2624665" cy="254065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35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436533" y="228600"/>
            <a:ext cx="74337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Русские блины и пироги в кулинарии «Евгения Онегина»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1" lang="zh-CN" altLang="en-US" sz="2800" b="1" dirty="0">
              <a:latin typeface="Times New Roman" pitchFamily="18" charset="0"/>
              <a:ea typeface="微软雅黑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63533" y="1320800"/>
            <a:ext cx="730673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Хоть дворяне и любили накрывать стол европейской роскошью, деликатесами, однако на столе могли присутствовать и пироги, которыми славилась Россия.  Точные характеристики обычаев помещичьего быта той эпохи находим мы опять-таки в «Евгении Онегине». Тут и брусничная вода, и русские блины, и именинные пироги:</a:t>
            </a:r>
          </a:p>
          <a:p>
            <a:pPr algn="ctr">
              <a:spcBef>
                <a:spcPts val="0"/>
              </a:spcBef>
              <a:buNone/>
            </a:pPr>
            <a:endParaRPr lang="zh-CN" altLang="en-US" b="1" dirty="0">
              <a:latin typeface="Times New Roman" pitchFamily="18" charset="0"/>
              <a:ea typeface="微软雅黑" charset="0"/>
              <a:cs typeface="Times New Roman" pitchFamily="18" charset="0"/>
              <a:sym typeface="时尚中黑简体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95697" y="3352125"/>
            <a:ext cx="3618298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Конечно, не один Евгений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Смятенье Тани видеть мог;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Но целью взоров и суждений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 то время жирный был пирог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endParaRPr lang="zh-CN" altLang="en-US" sz="2000" b="1" dirty="0">
              <a:latin typeface="Times New Roman" pitchFamily="18" charset="0"/>
              <a:ea typeface="微软雅黑" charset="0"/>
              <a:cs typeface="Times New Roman" pitchFamily="18" charset="0"/>
              <a:sym typeface="时尚中黑简体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42932" y="4919133"/>
            <a:ext cx="7027333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Пирог в старину был главным и обязательным блюдом именинного стола. Например: «Без пирога нет именин», – гласит русская пословица. Даже сам пирог называли «именинником». Пироги служили непременным угощением для гостей. </a:t>
            </a:r>
          </a:p>
          <a:p>
            <a:pPr algn="ctr">
              <a:spcBef>
                <a:spcPts val="0"/>
              </a:spcBef>
              <a:buNone/>
            </a:pPr>
            <a:endParaRPr lang="zh-CN" altLang="en-US" b="1" dirty="0">
              <a:latin typeface="Times New Roman" pitchFamily="18" charset="0"/>
              <a:ea typeface="微软雅黑" charset="0"/>
              <a:cs typeface="Times New Roman" pitchFamily="18" charset="0"/>
              <a:sym typeface="时尚中黑简体" charset="0"/>
            </a:endParaRPr>
          </a:p>
        </p:txBody>
      </p:sp>
      <p:pic>
        <p:nvPicPr>
          <p:cNvPr id="23" name="Рисунок 22" descr="1632737735_36-mykaleidoscope-ru-p-chai-s-blinami-krasivo-foto-43.jpg"/>
          <p:cNvPicPr>
            <a:picLocks noGrp="1" noChangeAspect="1"/>
          </p:cNvPicPr>
          <p:nvPr>
            <p:ph type="pic" sz="quarter" idx="50"/>
          </p:nvPr>
        </p:nvPicPr>
        <p:blipFill>
          <a:blip r:embed="rId2"/>
          <a:srcRect l="26641" r="26641"/>
          <a:stretch>
            <a:fillRect/>
          </a:stretch>
        </p:blipFill>
        <p:spPr/>
      </p:pic>
      <p:sp>
        <p:nvSpPr>
          <p:cNvPr id="24" name="矩形 35"/>
          <p:cNvSpPr/>
          <p:nvPr/>
        </p:nvSpPr>
        <p:spPr>
          <a:xfrm>
            <a:off x="12048066" y="0"/>
            <a:ext cx="143933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1639</Words>
  <Application>Microsoft Office PowerPoint</Application>
  <PresentationFormat>Произвольный</PresentationFormat>
  <Paragraphs>161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主题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http://www.ypppt.com/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Ольга</dc:creator>
  <cp:keywords>http:/www.ypppt.com</cp:keywords>
  <dc:description>http://www.ypppt.com/</dc:description>
  <cp:lastModifiedBy>Ольга</cp:lastModifiedBy>
  <cp:revision>247</cp:revision>
  <dcterms:created xsi:type="dcterms:W3CDTF">2017-04-07T13:26:05Z</dcterms:created>
  <dcterms:modified xsi:type="dcterms:W3CDTF">2024-07-17T09:50:03Z</dcterms:modified>
</cp:coreProperties>
</file>