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53" r:id="rId1"/>
    <p:sldMasterId id="2147483677" r:id="rId2"/>
  </p:sldMasterIdLst>
  <p:notesMasterIdLst>
    <p:notesMasterId r:id="rId23"/>
  </p:notesMasterIdLst>
  <p:handoutMasterIdLst>
    <p:handoutMasterId r:id="rId24"/>
  </p:handoutMasterIdLst>
  <p:sldIdLst>
    <p:sldId id="349" r:id="rId3"/>
    <p:sldId id="486" r:id="rId4"/>
    <p:sldId id="495" r:id="rId5"/>
    <p:sldId id="491" r:id="rId6"/>
    <p:sldId id="492" r:id="rId7"/>
    <p:sldId id="504" r:id="rId8"/>
    <p:sldId id="403" r:id="rId9"/>
    <p:sldId id="505" r:id="rId10"/>
    <p:sldId id="493" r:id="rId11"/>
    <p:sldId id="496" r:id="rId12"/>
    <p:sldId id="483" r:id="rId13"/>
    <p:sldId id="465" r:id="rId14"/>
    <p:sldId id="497" r:id="rId15"/>
    <p:sldId id="499" r:id="rId16"/>
    <p:sldId id="500" r:id="rId17"/>
    <p:sldId id="498" r:id="rId18"/>
    <p:sldId id="502" r:id="rId19"/>
    <p:sldId id="501" r:id="rId20"/>
    <p:sldId id="503" r:id="rId21"/>
    <p:sldId id="490" r:id="rId22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rgbClr val="727272"/>
        </a:solidFill>
        <a:latin typeface="Futura"/>
        <a:ea typeface="+mn-ea"/>
        <a:cs typeface="+mn-cs"/>
        <a:sym typeface="Futura"/>
      </a:defRPr>
    </a:lvl1pPr>
    <a:lvl2pPr marL="336550" indent="120650" algn="l" rtl="0" fontAlgn="base">
      <a:spcBef>
        <a:spcPct val="0"/>
      </a:spcBef>
      <a:spcAft>
        <a:spcPct val="0"/>
      </a:spcAft>
      <a:defRPr sz="2900" kern="1200">
        <a:solidFill>
          <a:srgbClr val="727272"/>
        </a:solidFill>
        <a:latin typeface="Futura"/>
        <a:ea typeface="+mn-ea"/>
        <a:cs typeface="+mn-cs"/>
        <a:sym typeface="Futura"/>
      </a:defRPr>
    </a:lvl2pPr>
    <a:lvl3pPr marL="673100" indent="241300" algn="l" rtl="0" fontAlgn="base">
      <a:spcBef>
        <a:spcPct val="0"/>
      </a:spcBef>
      <a:spcAft>
        <a:spcPct val="0"/>
      </a:spcAft>
      <a:defRPr sz="2900" kern="1200">
        <a:solidFill>
          <a:srgbClr val="727272"/>
        </a:solidFill>
        <a:latin typeface="Futura"/>
        <a:ea typeface="+mn-ea"/>
        <a:cs typeface="+mn-cs"/>
        <a:sym typeface="Futura"/>
      </a:defRPr>
    </a:lvl3pPr>
    <a:lvl4pPr marL="1009650" indent="361950" algn="l" rtl="0" fontAlgn="base">
      <a:spcBef>
        <a:spcPct val="0"/>
      </a:spcBef>
      <a:spcAft>
        <a:spcPct val="0"/>
      </a:spcAft>
      <a:defRPr sz="2900" kern="1200">
        <a:solidFill>
          <a:srgbClr val="727272"/>
        </a:solidFill>
        <a:latin typeface="Futura"/>
        <a:ea typeface="+mn-ea"/>
        <a:cs typeface="+mn-cs"/>
        <a:sym typeface="Futura"/>
      </a:defRPr>
    </a:lvl4pPr>
    <a:lvl5pPr marL="1346200" indent="482600" algn="l" rtl="0" fontAlgn="base">
      <a:spcBef>
        <a:spcPct val="0"/>
      </a:spcBef>
      <a:spcAft>
        <a:spcPct val="0"/>
      </a:spcAft>
      <a:defRPr sz="2900" kern="1200">
        <a:solidFill>
          <a:srgbClr val="727272"/>
        </a:solidFill>
        <a:latin typeface="Futura"/>
        <a:ea typeface="+mn-ea"/>
        <a:cs typeface="+mn-cs"/>
        <a:sym typeface="Futura"/>
      </a:defRPr>
    </a:lvl5pPr>
    <a:lvl6pPr marL="2286000" algn="l" defTabSz="914400" rtl="0" eaLnBrk="1" latinLnBrk="0" hangingPunct="1">
      <a:defRPr sz="2900" kern="1200">
        <a:solidFill>
          <a:srgbClr val="727272"/>
        </a:solidFill>
        <a:latin typeface="Futura"/>
        <a:ea typeface="+mn-ea"/>
        <a:cs typeface="+mn-cs"/>
        <a:sym typeface="Futura"/>
      </a:defRPr>
    </a:lvl6pPr>
    <a:lvl7pPr marL="2743200" algn="l" defTabSz="914400" rtl="0" eaLnBrk="1" latinLnBrk="0" hangingPunct="1">
      <a:defRPr sz="2900" kern="1200">
        <a:solidFill>
          <a:srgbClr val="727272"/>
        </a:solidFill>
        <a:latin typeface="Futura"/>
        <a:ea typeface="+mn-ea"/>
        <a:cs typeface="+mn-cs"/>
        <a:sym typeface="Futura"/>
      </a:defRPr>
    </a:lvl7pPr>
    <a:lvl8pPr marL="3200400" algn="l" defTabSz="914400" rtl="0" eaLnBrk="1" latinLnBrk="0" hangingPunct="1">
      <a:defRPr sz="2900" kern="1200">
        <a:solidFill>
          <a:srgbClr val="727272"/>
        </a:solidFill>
        <a:latin typeface="Futura"/>
        <a:ea typeface="+mn-ea"/>
        <a:cs typeface="+mn-cs"/>
        <a:sym typeface="Futura"/>
      </a:defRPr>
    </a:lvl8pPr>
    <a:lvl9pPr marL="3657600" algn="l" defTabSz="914400" rtl="0" eaLnBrk="1" latinLnBrk="0" hangingPunct="1">
      <a:defRPr sz="2900" kern="1200">
        <a:solidFill>
          <a:srgbClr val="727272"/>
        </a:solidFill>
        <a:latin typeface="Futura"/>
        <a:ea typeface="+mn-ea"/>
        <a:cs typeface="+mn-cs"/>
        <a:sym typeface="Futur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5701"/>
    <a:srgbClr val="2F7301"/>
    <a:srgbClr val="3D9501"/>
    <a:srgbClr val="B45926"/>
    <a:srgbClr val="89AAF5"/>
    <a:srgbClr val="C85312"/>
    <a:srgbClr val="7AB51D"/>
    <a:srgbClr val="999999"/>
    <a:srgbClr val="CDC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645" autoAdjust="0"/>
    <p:restoredTop sz="90937" autoAdjust="0"/>
  </p:normalViewPr>
  <p:slideViewPr>
    <p:cSldViewPr>
      <p:cViewPr varScale="1">
        <p:scale>
          <a:sx n="88" d="100"/>
          <a:sy n="88" d="100"/>
        </p:scale>
        <p:origin x="-888" y="-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8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Futura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Futura" charset="0"/>
                <a:sym typeface="Futura" charset="0"/>
              </a:defRPr>
            </a:lvl1pPr>
          </a:lstStyle>
          <a:p>
            <a:pPr>
              <a:defRPr/>
            </a:pPr>
            <a:fld id="{D128FA7C-AB0E-42FF-89F7-DABB662D29BE}" type="datetimeFigureOut">
              <a:rPr lang="en-US"/>
              <a:pPr>
                <a:defRPr/>
              </a:pPr>
              <a:t>7/21/2024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Futura" charset="0"/>
                <a:sym typeface="Futur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Futura" charset="0"/>
                <a:sym typeface="Futura" charset="0"/>
              </a:defRPr>
            </a:lvl1pPr>
          </a:lstStyle>
          <a:p>
            <a:pPr>
              <a:defRPr/>
            </a:pPr>
            <a:fld id="{80013795-BED9-4B51-8C46-38AF109BCA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890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" charset="0"/>
                <a:sym typeface="Futura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" charset="0"/>
                <a:sym typeface="Futura" charset="0"/>
              </a:defRPr>
            </a:lvl1pPr>
          </a:lstStyle>
          <a:p>
            <a:pPr>
              <a:defRPr/>
            </a:pPr>
            <a:fld id="{8002CFC4-6F53-436A-8E42-7C5C201480AE}" type="datetimeFigureOut">
              <a:rPr lang="nl-NL"/>
              <a:pPr>
                <a:defRPr/>
              </a:pPr>
              <a:t>21-7-2024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585"/>
            <a:ext cx="5438140" cy="446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" charset="0"/>
                <a:sym typeface="Futura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9779"/>
            <a:ext cx="2945659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" charset="0"/>
                <a:sym typeface="Futura" charset="0"/>
              </a:defRPr>
            </a:lvl1pPr>
          </a:lstStyle>
          <a:p>
            <a:pPr>
              <a:defRPr/>
            </a:pPr>
            <a:fld id="{DEDA6033-AA33-446E-8D1F-8CD6C9DDF21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85577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365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731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096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462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83868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20641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7415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94188" algn="l" defTabSz="67354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-11113" y="-26988"/>
            <a:ext cx="9928226" cy="349251"/>
          </a:xfrm>
          <a:prstGeom prst="rect">
            <a:avLst/>
          </a:prstGeom>
          <a:solidFill>
            <a:srgbClr val="7AB51D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latin typeface="Futura" charset="0"/>
              <a:sym typeface="Futura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0" y="322263"/>
            <a:ext cx="9847263" cy="18669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latin typeface="Futura" charset="0"/>
              <a:sym typeface="Futura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0" y="6508627"/>
            <a:ext cx="9935021" cy="3493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b="-61494"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Futura" charset="0"/>
              <a:sym typeface="Futura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2150"/>
            <a:ext cx="9906000" cy="2355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83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09117" y="3911203"/>
            <a:ext cx="6907113" cy="1714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8258" y="2303859"/>
            <a:ext cx="9344918" cy="112514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BD45-27AF-4B7F-877E-AF88919482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F1BD-59C5-4870-A63C-572ED2D3114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2723" y="394023"/>
            <a:ext cx="2251583" cy="56603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4344" y="394023"/>
            <a:ext cx="6642293" cy="56603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1168-0974-49EC-A1DC-E754F4FEC7D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1241E-B4F2-447C-9CC7-BBB3F1F30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77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569C-3301-4D51-A9B6-7247AB1477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13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5CCF-A2EC-4295-9487-45190A5F27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958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3E804-0913-4F3B-B4A3-6506CD6127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67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5238-06BF-4733-B5BF-1A1D27A490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08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38DF-0802-42C2-BFA5-43FC4E3BC1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67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2E80B-0F9E-4993-A366-298C04EBBF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265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1241E-B4F2-447C-9CC7-BBB3F1F30E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13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C56B-240C-41D2-ADAE-EB997195AA5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F969C-80BB-479C-958A-4FAC72AFC2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82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66C01-B769-4372-980F-A179AA751E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818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5F9D-BB4A-450C-8DB2-223692A9EB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97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048D-E0FC-4312-9CFE-AC5FDB6B2F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50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/>
          <a:lstStyle>
            <a:lvl1pPr algn="l">
              <a:defRPr sz="2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65FD-876F-4B03-BF69-8F877DE1AC2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27832"/>
            <a:ext cx="4440287" cy="482649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717" y="1227832"/>
            <a:ext cx="4440287" cy="482649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3159E-4D48-4919-8034-5391482C349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15BA-3EBA-401F-BBA1-D9962B4550C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ABD-32BF-4A19-B621-00D377FC161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80AD-BB32-49DD-BA3B-FA5C98BF8C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CD05-6DC6-453B-9FCA-99249180163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DEA3-B309-4BE7-8410-4E59905FC9F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227138"/>
            <a:ext cx="8996362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347" tIns="33674" rIns="67347" bIns="33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-11113" y="-26988"/>
            <a:ext cx="9928226" cy="349251"/>
          </a:xfrm>
          <a:prstGeom prst="rect">
            <a:avLst/>
          </a:prstGeom>
          <a:solidFill>
            <a:srgbClr val="7AB51D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latin typeface="Futura" charset="0"/>
              <a:sym typeface="Futura" charset="0"/>
            </a:endParaRPr>
          </a:p>
        </p:txBody>
      </p:sp>
      <p:sp>
        <p:nvSpPr>
          <p:cNvPr id="26632" name="Rectangle 8"/>
          <p:cNvSpPr>
            <a:spLocks/>
          </p:cNvSpPr>
          <p:nvPr/>
        </p:nvSpPr>
        <p:spPr bwMode="auto">
          <a:xfrm>
            <a:off x="0" y="6508627"/>
            <a:ext cx="9935021" cy="349374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 b="-61494"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dirty="0">
              <a:latin typeface="Futura" charset="0"/>
              <a:sym typeface="Futura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393700"/>
            <a:ext cx="9009062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7406" tIns="37406" rIns="37406" bIns="37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</a:t>
            </a: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0" y="6054725"/>
            <a:ext cx="2544763" cy="452438"/>
          </a:xfrm>
          <a:prstGeom prst="rect">
            <a:avLst/>
          </a:prstGeom>
          <a:blipFill dpi="0" rotWithShape="0">
            <a:blip r:embed="rId16" cstate="print"/>
            <a:srcRect/>
            <a:stretch>
              <a:fillRect/>
            </a:stretch>
          </a:blip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latin typeface="Futura" charset="0"/>
              <a:sym typeface="Futura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67355" tIns="33677" rIns="67355" bIns="3367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Futura" charset="0"/>
                <a:sym typeface="Futura" charset="0"/>
              </a:defRPr>
            </a:lvl1pPr>
          </a:lstStyle>
          <a:p>
            <a:pPr>
              <a:defRPr/>
            </a:pPr>
            <a:fld id="{DCC02C5D-A1B7-4390-9334-36864E37429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9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900">
          <a:solidFill>
            <a:srgbClr val="7AB51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rgbClr val="7AB51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rgbClr val="7AB51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rgbClr val="7AB51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rgbClr val="7AB51D"/>
          </a:solidFill>
          <a:latin typeface="Arial" charset="0"/>
        </a:defRPr>
      </a:lvl5pPr>
      <a:lvl6pPr marL="336774" algn="l" rtl="0" eaLnBrk="1" fontAlgn="base" hangingPunct="1">
        <a:spcBef>
          <a:spcPct val="0"/>
        </a:spcBef>
        <a:spcAft>
          <a:spcPct val="0"/>
        </a:spcAft>
        <a:defRPr sz="4900">
          <a:solidFill>
            <a:srgbClr val="7AB51D"/>
          </a:solidFill>
          <a:latin typeface="Arial" charset="0"/>
        </a:defRPr>
      </a:lvl6pPr>
      <a:lvl7pPr marL="673547" algn="l" rtl="0" eaLnBrk="1" fontAlgn="base" hangingPunct="1">
        <a:spcBef>
          <a:spcPct val="0"/>
        </a:spcBef>
        <a:spcAft>
          <a:spcPct val="0"/>
        </a:spcAft>
        <a:defRPr sz="4900">
          <a:solidFill>
            <a:srgbClr val="7AB51D"/>
          </a:solidFill>
          <a:latin typeface="Arial" charset="0"/>
        </a:defRPr>
      </a:lvl7pPr>
      <a:lvl8pPr marL="1010321" algn="l" rtl="0" eaLnBrk="1" fontAlgn="base" hangingPunct="1">
        <a:spcBef>
          <a:spcPct val="0"/>
        </a:spcBef>
        <a:spcAft>
          <a:spcPct val="0"/>
        </a:spcAft>
        <a:defRPr sz="4900">
          <a:solidFill>
            <a:srgbClr val="7AB51D"/>
          </a:solidFill>
          <a:latin typeface="Arial" charset="0"/>
        </a:defRPr>
      </a:lvl8pPr>
      <a:lvl9pPr marL="1347094" algn="l" rtl="0" eaLnBrk="1" fontAlgn="base" hangingPunct="1">
        <a:spcBef>
          <a:spcPct val="0"/>
        </a:spcBef>
        <a:spcAft>
          <a:spcPct val="0"/>
        </a:spcAft>
        <a:defRPr sz="4900">
          <a:solidFill>
            <a:srgbClr val="7AB51D"/>
          </a:solidFill>
          <a:latin typeface="Arial" charset="0"/>
        </a:defRPr>
      </a:lvl9pPr>
    </p:titleStyle>
    <p:bodyStyle>
      <a:lvl1pPr marL="252413" indent="-252413" algn="l" rtl="0" fontAlgn="base">
        <a:spcBef>
          <a:spcPct val="20000"/>
        </a:spcBef>
        <a:spcAft>
          <a:spcPct val="0"/>
        </a:spcAft>
        <a:buClr>
          <a:srgbClr val="7AB51D"/>
        </a:buClr>
        <a:buSzPct val="150000"/>
        <a:buChar char="•"/>
        <a:defRPr sz="2700">
          <a:solidFill>
            <a:srgbClr val="999999"/>
          </a:solidFill>
          <a:latin typeface="+mn-lt"/>
          <a:ea typeface="+mn-ea"/>
          <a:cs typeface="+mn-cs"/>
        </a:defRPr>
      </a:lvl1pPr>
      <a:lvl2pPr marL="546100" indent="-211138" algn="l" rtl="0" fontAlgn="base">
        <a:spcBef>
          <a:spcPct val="20000"/>
        </a:spcBef>
        <a:spcAft>
          <a:spcPct val="0"/>
        </a:spcAft>
        <a:buChar char="–"/>
        <a:defRPr sz="2100">
          <a:solidFill>
            <a:srgbClr val="999999"/>
          </a:solidFill>
          <a:latin typeface="+mn-lt"/>
        </a:defRPr>
      </a:lvl2pPr>
      <a:lvl3pPr marL="841375" indent="-168275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77925" indent="-168275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14475" indent="-16827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52254" indent="-168387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9028" indent="-168387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5801" indent="-168387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62575" indent="-168387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67354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F27348-B5E9-438F-8DE1-D20C72557317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2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obotec.ru/upload/iblock/6aa/qeg52vru85r16g5r10nrmcvv0p94q16s.png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530" y="1071546"/>
            <a:ext cx="9358378" cy="147002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работа: Стратегическое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рисками и страхование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перевозок (на примере ООО «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ТрансПарк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u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6338" y="5072074"/>
            <a:ext cx="1143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310058" y="3357562"/>
            <a:ext cx="5715040" cy="7143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Выполнил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____________________________________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10058" y="4286256"/>
            <a:ext cx="5715040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Проверил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:___________________________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____________________________________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38356" y="5786454"/>
            <a:ext cx="5715040" cy="50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2024 год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0BAFDC-F98E-427A-9C5D-683C076F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92" y="785794"/>
            <a:ext cx="9282236" cy="454372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галстук-бабочка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24372" y="3214686"/>
            <a:ext cx="150019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прибыли и рентабельности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1430" y="1285860"/>
            <a:ext cx="271464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Опасность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2934" y="2214554"/>
            <a:ext cx="157163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Финансовый риск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6140" y="5786454"/>
            <a:ext cx="264320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9530" y="1428736"/>
            <a:ext cx="3000396" cy="4643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96140" y="1357298"/>
            <a:ext cx="2643206" cy="4429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53330" y="1571612"/>
            <a:ext cx="214314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Уменьшение прибыли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53330" y="4214818"/>
            <a:ext cx="214314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конкурентоспособности предприятия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0968" y="3714752"/>
            <a:ext cx="257176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Низкое качество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0968" y="4429132"/>
            <a:ext cx="257176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Недостаточный ассортимент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52736" y="3786190"/>
            <a:ext cx="107157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Услуга хуже, чем у конкурентов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9530" y="5643578"/>
            <a:ext cx="300039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52736" y="1857364"/>
            <a:ext cx="107157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Клиенты плохо знают об услугах компании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0968" y="1643050"/>
            <a:ext cx="257176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Неэффективная реклама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0968" y="2357430"/>
            <a:ext cx="257176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Слабое информирование потребителей о новых услугах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53330" y="3286124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расходов на рекламу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81760" y="4429132"/>
            <a:ext cx="114300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Репутацион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ущерб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53330" y="2143116"/>
            <a:ext cx="214314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Замедление развития предприятия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53330" y="2714620"/>
            <a:ext cx="214314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сроков оплаты по кредитам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53330" y="4929198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доли рынка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53330" y="5286388"/>
            <a:ext cx="214314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финансового капитала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81760" y="1857364"/>
            <a:ext cx="121444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выручки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4524372" y="1714488"/>
            <a:ext cx="142876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738686" y="2857496"/>
            <a:ext cx="107157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3238488" y="3214686"/>
            <a:ext cx="200026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4024306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51" idx="1"/>
          </p:cNvCxnSpPr>
          <p:nvPr/>
        </p:nvCxnSpPr>
        <p:spPr>
          <a:xfrm rot="5400000">
            <a:off x="4953794" y="3500438"/>
            <a:ext cx="242809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трелка вправо 49"/>
          <p:cNvSpPr/>
          <p:nvPr/>
        </p:nvSpPr>
        <p:spPr>
          <a:xfrm>
            <a:off x="6167446" y="2214554"/>
            <a:ext cx="35719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6167446" y="4500570"/>
            <a:ext cx="35719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лево 51"/>
          <p:cNvSpPr/>
          <p:nvPr/>
        </p:nvSpPr>
        <p:spPr>
          <a:xfrm>
            <a:off x="3952868" y="4071942"/>
            <a:ext cx="28575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лево 52"/>
          <p:cNvSpPr/>
          <p:nvPr/>
        </p:nvSpPr>
        <p:spPr>
          <a:xfrm>
            <a:off x="3952868" y="2143116"/>
            <a:ext cx="28575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238620" y="3500438"/>
            <a:ext cx="428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953132" y="3500438"/>
            <a:ext cx="21431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979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6EFF1A-07F6-A9F7-60DC-C5D52C5C632F}"/>
              </a:ext>
            </a:extLst>
          </p:cNvPr>
          <p:cNvSpPr txBox="1"/>
          <p:nvPr/>
        </p:nvSpPr>
        <p:spPr>
          <a:xfrm>
            <a:off x="128464" y="836712"/>
            <a:ext cx="9649072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24570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 способов работы с рисками: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рисков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работа по прописанному плану действий, когда событие наступило;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резервирование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создание материальных, финансовых, учетных и временных резервов;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рисков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страхование и передача рисков контрагентам через договоры;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хеджирование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сделки на одном рынке для компенсации риска на другом рынке; (валютные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форвары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опционы)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постоянное отслеживание критичных для предприятия рисков;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избегание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отказ от обязательств или активностей, которые несут риск;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диверсификация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разделение бизнеса на независимые части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3938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8CD7CE-B3D4-4CAF-3C9F-BFDB695602BB}"/>
              </a:ext>
            </a:extLst>
          </p:cNvPr>
          <p:cNvSpPr txBox="1"/>
          <p:nvPr/>
        </p:nvSpPr>
        <p:spPr>
          <a:xfrm>
            <a:off x="56456" y="620688"/>
            <a:ext cx="98495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Задание: План действий для подготовки к негативному событию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подготовиться к негативному событию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 событие-триггер;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 до 10 понятных пунктов с порядком действий при наступлении события;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команде отработайте схему действий в кризисной ситуации и проведите разбор, что сработало хорошо или плохо;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обновите план с учетом узких мест.</a:t>
            </a:r>
          </a:p>
        </p:txBody>
      </p:sp>
    </p:spTree>
    <p:extLst>
      <p:ext uri="{BB962C8B-B14F-4D97-AF65-F5344CB8AC3E}">
        <p14:creationId xmlns:p14="http://schemas.microsoft.com/office/powerpoint/2010/main" xmlns="" val="377924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8CD7CE-B3D4-4CAF-3C9F-BFDB695602BB}"/>
              </a:ext>
            </a:extLst>
          </p:cNvPr>
          <p:cNvSpPr txBox="1"/>
          <p:nvPr/>
        </p:nvSpPr>
        <p:spPr>
          <a:xfrm>
            <a:off x="56456" y="620689"/>
            <a:ext cx="9849544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 подготовки к негативному событию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Триггер в проекте - это событие, которое сигнализирует о том, что риск наступил или может наступить в ближайшее время.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анализируемом предприятии –событие триггер-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падение объемов продаж услуг 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компании.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действий при наступлении события: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1.Внедрение чат -бота на сайте для улучшения информирования клиентов;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Расширение ассортимента услуг: оказывать услуги по доставке грузов для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интернет-магазинов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Повышение качества услуг по складированию грузов: внедрение роботов укладчиков;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Повышение качества услуг по перемещению грузов на складах: внедрение роботов –транспортировщиков;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Повышение качества услуг по хранению грузов: внедрение автоматизированных складов;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Сокращение затрат на персонал: снижение численности за счет внедрения роботизации;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7.Внедрение голосового робота для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обзвона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потенциальных клиентов с целью привлечения для сотрудничества;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8.Сокращение затрат на продвижение сайта через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яндекс.директ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 счет внедрения голосового робота;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исследования и планирования на предприятии: внедрение вакансии специалист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Scientist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10.Повышение лояльности потребителей: скидки постоянным клиентам, скидки в период падения спроса.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24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9530" y="1142984"/>
          <a:ext cx="9429814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702"/>
                <a:gridCol w="2706008"/>
                <a:gridCol w="621510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п/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Преимущества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Круглосуточный доступ для пользователя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Чат-бот способен работать 24/7 и решать вопросы в моменте, поэтому клиенту не нужно звонить в офис компании и ждать на линии.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Самообслуживание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Клиент работает с ботом без общения с реальным человеком - быстро, удобно, подходит для интровертов, упрощает процессы.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Экономия расходов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Бизнесу не нужно нанимать дополнительных сотрудников для общения с клиентами и обработки их запросов.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Сбор клиентских данных и отслеживание потребностей аудитории</a:t>
                      </a:r>
                      <a:b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Через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чат-боты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компания может изучать свою аудиторию, анализировать отзывы и поднимать продажи.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Чат-боты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допускают меньше ошибок при сборе данных и обрабатывают информацию быстрее, чем человек. Это позволяет сократить время контакта между первичным обращением клиента и получением услуги.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Эффективный инструмент продаж и вовлечения клиентов</a:t>
                      </a:r>
                      <a:b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Чат-боты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дают клиенту точную информацию, упакованную под его потребности. Клиент чувствует, что его не перегружают информацией и не пытаются навязать много всего сразу. Он остаётся заинтересован в работе с компанией, получая в ответ бережное отношение к себе и рассылку с неагрессивной воронкой продаж.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Возможность подключения к чат-боту иностранных языков 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лояльности к бренду и расширение своего присутствия на рынке через работу с клиентами за пределами страны.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D10A6B8-C079-4541-80B9-5F1935D0CCD0}"/>
              </a:ext>
            </a:extLst>
          </p:cNvPr>
          <p:cNvSpPr txBox="1">
            <a:spLocks/>
          </p:cNvSpPr>
          <p:nvPr/>
        </p:nvSpPr>
        <p:spPr>
          <a:xfrm>
            <a:off x="256928" y="500042"/>
            <a:ext cx="9649072" cy="648072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чат-ботов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9528" y="1227666"/>
          <a:ext cx="9358379" cy="491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005"/>
                <a:gridCol w="3844914"/>
                <a:gridCol w="31194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Автоответчик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Умный голосовой робот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Восприятие речи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Реагирует на речь, как на сигнал к началу диалога. Отвечает заученными фразами, не может взаимодействовать с собеседником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Воспринимает живую речь человека и способен реагировать на нее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Синхронизация с другими сервисами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Может обратиться к ЦРМ-системе, отправить информацию в системы аналитики, найти данные по базе клиентов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Ведение диалога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Диалог строится на жестких командах, которые требуют ответов «да», «нет» или ключевых слов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Робот ведет осмысленный диалог и понимает даже нестандартные фразы вроде «Да нет, наверное»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Взаимодействие с человеком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 может взаимодействовать с клиентом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Выдает информацию в зависимости от запроса клиента, может записать на услугу и выслать материалы в 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мессенджере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 собеседника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Массовый обзвон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Анализирует речь собеседника и подстраивается под диалог - так получается индивидуальный разговор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Обучаемость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D10A6B8-C079-4541-80B9-5F1935D0CCD0}"/>
              </a:ext>
            </a:extLst>
          </p:cNvPr>
          <p:cNvSpPr txBox="1">
            <a:spLocks/>
          </p:cNvSpPr>
          <p:nvPr/>
        </p:nvSpPr>
        <p:spPr>
          <a:xfrm>
            <a:off x="256928" y="500042"/>
            <a:ext cx="9649072" cy="648072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Отличия умного робота от обычного голосового бота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0968" y="1000108"/>
          <a:ext cx="9358378" cy="2784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365"/>
                <a:gridCol w="1596002"/>
                <a:gridCol w="2684186"/>
                <a:gridCol w="449782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работ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 внедряемого оборудования, роботизации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Функции оборудования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Складирование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Робот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Паллетайзер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(укладчик)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Робот укладчик складывает предметы разного объема и веса на паллеты (поддоны).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Перемещение грузов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Робот -транспортировщик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Автоматизация перемещения грузов внутри склада.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Робот имеет высокую грузоподъемность, что позволяет перевозить и перемещать тяжелые грузы с легкостью.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Хранение грузов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Автоматизированнные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склады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Автоматизированный склад представляет из себя закрытую конструкцию, внутри которой расположены полки с товаром. По команде оператора (с панели управления) склад выдает полку с необходимым товаром в зону выдачи.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D10A6B8-C079-4541-80B9-5F1935D0CCD0}"/>
              </a:ext>
            </a:extLst>
          </p:cNvPr>
          <p:cNvSpPr txBox="1">
            <a:spLocks/>
          </p:cNvSpPr>
          <p:nvPr/>
        </p:nvSpPr>
        <p:spPr>
          <a:xfrm>
            <a:off x="256928" y="500042"/>
            <a:ext cx="964907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Функции роботов для внедрения на </a:t>
            </a:r>
            <a:r>
              <a:rPr lang="ru-RU" sz="2400" b="1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логистическом</a:t>
            </a:r>
            <a:r>
              <a:rPr lang="ru-RU" sz="2400" b="1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предприятии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https://robotec.ru/upload/iblock/6aa/qeg52vru85r16g5r10nrmcvv0p94q16s.png">
            <a:hlinkClick r:id="rId2"/>
          </p:cNvPr>
          <p:cNvPicPr/>
          <p:nvPr/>
        </p:nvPicPr>
        <p:blipFill>
          <a:blip r:embed="rId3" cstate="print"/>
          <a:srcRect b="17570"/>
          <a:stretch>
            <a:fillRect/>
          </a:stretch>
        </p:blipFill>
        <p:spPr bwMode="auto">
          <a:xfrm>
            <a:off x="309530" y="3929066"/>
            <a:ext cx="1928826" cy="226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robotec.ru/upload/iblock/1fa/zr84orrq2dnuvoxtkm3c0648cf2gy67e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72" y="3786190"/>
            <a:ext cx="1664020" cy="214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66" y="4500570"/>
            <a:ext cx="3286964" cy="152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1628" y="4000504"/>
            <a:ext cx="2337435" cy="207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10A6B8-C079-4541-80B9-5F1935D0CCD0}"/>
              </a:ext>
            </a:extLst>
          </p:cNvPr>
          <p:cNvSpPr txBox="1">
            <a:spLocks/>
          </p:cNvSpPr>
          <p:nvPr/>
        </p:nvSpPr>
        <p:spPr>
          <a:xfrm>
            <a:off x="256928" y="642918"/>
            <a:ext cx="9649072" cy="648072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lang="ru-RU" sz="2400" b="1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Сущность вакансии: Специалист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Scientist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Дата-сайентист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D10A6B8-C079-4541-80B9-5F1935D0CCD0}"/>
              </a:ext>
            </a:extLst>
          </p:cNvPr>
          <p:cNvSpPr txBox="1">
            <a:spLocks/>
          </p:cNvSpPr>
          <p:nvPr/>
        </p:nvSpPr>
        <p:spPr>
          <a:xfrm>
            <a:off x="309530" y="1142984"/>
            <a:ext cx="9286940" cy="648072"/>
          </a:xfrm>
          <a:prstGeom prst="rect">
            <a:avLst/>
          </a:prstGeom>
        </p:spPr>
        <p:txBody>
          <a:bodyPr/>
          <a:lstStyle/>
          <a:p>
            <a:pPr algn="just" eaLnBrk="0" hangingPunct="0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Дата-сайентист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работает с большими объёмами данных, а на их основе специалист находит закономерности и прогнозирует развитие событий с помощью моделей машинного обучения.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Scientist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 помощью данных находит верные решения для бизнеса. Анализ данных - неотъемлемая часть маркетинга.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Scientist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собирает и обрабатывает большие объемы данных из различных источников. Данные анализируются для выявления скрытых закономерностей, трендов и взаимосвязей, оптимизации процессов и построения прогнозов.</a:t>
            </a:r>
          </a:p>
          <a:p>
            <a:pPr lvl="0" algn="ctr" eaLnBrk="0" hangingPunct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4096" r="3797" b="16386"/>
          <a:stretch>
            <a:fillRect/>
          </a:stretch>
        </p:blipFill>
        <p:spPr bwMode="auto">
          <a:xfrm>
            <a:off x="166654" y="2786058"/>
            <a:ext cx="63579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Ольга\Desktop\ocr (5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74" y="2857496"/>
            <a:ext cx="3143272" cy="3143272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10A6B8-C079-4541-80B9-5F1935D0CCD0}"/>
              </a:ext>
            </a:extLst>
          </p:cNvPr>
          <p:cNvSpPr txBox="1">
            <a:spLocks/>
          </p:cNvSpPr>
          <p:nvPr/>
        </p:nvSpPr>
        <p:spPr>
          <a:xfrm>
            <a:off x="256928" y="642918"/>
            <a:ext cx="9649072" cy="505196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и рентабельность умного робота с ИИ для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обзвона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t="4110" r="3203" b="4566"/>
          <a:stretch>
            <a:fillRect/>
          </a:stretch>
        </p:blipFill>
        <p:spPr bwMode="auto">
          <a:xfrm>
            <a:off x="666720" y="1142984"/>
            <a:ext cx="89297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D10A6B8-C079-4541-80B9-5F1935D0CCD0}"/>
              </a:ext>
            </a:extLst>
          </p:cNvPr>
          <p:cNvSpPr txBox="1">
            <a:spLocks/>
          </p:cNvSpPr>
          <p:nvPr/>
        </p:nvSpPr>
        <p:spPr>
          <a:xfrm>
            <a:off x="256928" y="5786454"/>
            <a:ext cx="9649072" cy="505196"/>
          </a:xfrm>
          <a:prstGeom prst="rect">
            <a:avLst/>
          </a:prstGeom>
        </p:spPr>
        <p:txBody>
          <a:bodyPr/>
          <a:lstStyle/>
          <a:p>
            <a:pPr lvl="0" algn="ctr" eaLnBrk="0" hangingPunct="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Источник: Стоимость рентабельности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Робозвона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[Электронный ресурс] –Режим доступа:  https://робозвон.рф/?ysclid=lw3scmk1uy477398277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10A6B8-C079-4541-80B9-5F1935D0CCD0}"/>
              </a:ext>
            </a:extLst>
          </p:cNvPr>
          <p:cNvSpPr txBox="1">
            <a:spLocks/>
          </p:cNvSpPr>
          <p:nvPr/>
        </p:nvSpPr>
        <p:spPr>
          <a:xfrm>
            <a:off x="256928" y="500042"/>
            <a:ext cx="9649072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D10A6B8-C079-4541-80B9-5F1935D0CCD0}"/>
              </a:ext>
            </a:extLst>
          </p:cNvPr>
          <p:cNvSpPr txBox="1">
            <a:spLocks/>
          </p:cNvSpPr>
          <p:nvPr/>
        </p:nvSpPr>
        <p:spPr>
          <a:xfrm>
            <a:off x="95216" y="1071546"/>
            <a:ext cx="9572692" cy="648072"/>
          </a:xfrm>
          <a:prstGeom prst="rect">
            <a:avLst/>
          </a:prstGeom>
        </p:spPr>
        <p:txBody>
          <a:bodyPr/>
          <a:lstStyle/>
          <a:p>
            <a:pPr algn="just" eaLnBrk="0" hangingPunct="0"/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управления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финансовыми рисками на </a:t>
            </a: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предприятии ООО «</a:t>
            </a:r>
            <a:r>
              <a:rPr lang="ru-RU" sz="20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Транспарк</a:t>
            </a: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 eaLnBrk="0" hangingPunct="0"/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снижение продаж услуг компании, был применен способ работы с рисками-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принятие рисков 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 по прописанному плану действий, когда событие наступило.</a:t>
            </a:r>
            <a:endParaRPr kumimoji="0" lang="ru-RU" sz="200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 eaLnBrk="0" hangingPunct="0"/>
            <a:r>
              <a:rPr lang="ru-RU" sz="20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результате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было предложено несколько мероприятий: внедрение </a:t>
            </a:r>
            <a:r>
              <a:rPr kumimoji="0" lang="ru-RU" sz="200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чат-бота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 сайте компании, роботизация на складах для хранения и перемещения грузов, внедрение вакансии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Дата-сайентист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разработка программы лояльности (скидки, акции), расширение ассортимента услуг (оказывать услуги по доставке грузов 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маркетплесов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интернет-магазинов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другое.</a:t>
            </a:r>
          </a:p>
          <a:p>
            <a:pPr lvl="0" algn="just" eaLnBrk="0" hangingPunct="0"/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рамках данного проекта сложно оценить эффективность всех выше перечисленных мероприятий, однако, одно мероприятие- внедрение голосового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чат-бота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для </a:t>
            </a:r>
            <a:r>
              <a:rPr kumimoji="0" lang="ru-RU" sz="20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обзвона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клиентов, показало, что эффективность является достаточно высокой, происходит также экономия на </a:t>
            </a: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рекламу в </a:t>
            </a:r>
            <a:r>
              <a:rPr lang="ru-RU" sz="2000" kern="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Яндекс</a:t>
            </a: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000" kern="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Директ</a:t>
            </a: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 algn="just" eaLnBrk="0" hangingPunct="0"/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 остальные мероприятия, также будут иметь не малую эффективность и будут способствовать повышению качества услуг, роста объема продаж, прибыли и рентабельности. </a:t>
            </a:r>
          </a:p>
          <a:p>
            <a:pPr algn="just" eaLnBrk="0" hangingPunct="0"/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Таким образом, компания сможет решить проблему возникновения финансовых рисков.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10A6B8-C079-4541-80B9-5F1935D0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4" y="764704"/>
            <a:ext cx="9649072" cy="648072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Проектная работа на тему: управление рисками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DD9007-C5EA-481A-B33D-E963553D4495}"/>
              </a:ext>
            </a:extLst>
          </p:cNvPr>
          <p:cNvSpPr/>
          <p:nvPr/>
        </p:nvSpPr>
        <p:spPr>
          <a:xfrm>
            <a:off x="238092" y="1714488"/>
            <a:ext cx="9505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1.Составить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 неблагоприятных событий, произошедших за последний год.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.Расписать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риски по видам, используя Модель 7 источников рисков и классификатор рисков.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.Составить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карту рисков, в которой должно быть не менее 3 рисков в каждой зоне.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Взять 2 риска (желательно один внешний, а другой внутренний по отношению к организации) и разложить их по методу галстуку-бабочки, далее, предложить варианты работы с данным риском за счет снижения вероятности либо ущерба. (основываться на 7 способах работы с риском)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Взять один риск из желтой зоны и составить под него план действий в случае его реализации, учитывая требования к составлению плана.</a:t>
            </a:r>
          </a:p>
          <a:p>
            <a:endParaRPr lang="ru-RU" sz="1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4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10A6B8-C079-4541-80B9-5F1935D0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8670"/>
            <a:ext cx="9649072" cy="648072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ьга\Desktop\im-502158866.jpg"/>
          <p:cNvPicPr/>
          <p:nvPr/>
        </p:nvPicPr>
        <p:blipFill>
          <a:blip r:embed="rId2"/>
          <a:srcRect l="42495"/>
          <a:stretch>
            <a:fillRect/>
          </a:stretch>
        </p:blipFill>
        <p:spPr bwMode="auto">
          <a:xfrm>
            <a:off x="3167050" y="1785926"/>
            <a:ext cx="3887567" cy="431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901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66720" y="642918"/>
            <a:ext cx="8572560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Краткая характеристика предприятия ООО «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Транспарк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9530" y="1071546"/>
            <a:ext cx="9286940" cy="714380"/>
          </a:xfrm>
          <a:prstGeom prst="rect">
            <a:avLst/>
          </a:prstGeom>
        </p:spPr>
        <p:txBody>
          <a:bodyPr/>
          <a:lstStyle/>
          <a:p>
            <a:pPr algn="just" eaLnBrk="0" hangingPunct="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Транспортная компания ООО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ТрансПарк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работает под брендом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TransPark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оказывает различные виды услуг: грузоперевозки по Москве; осуществление всех видов переездов:  квартирных, офисных,  дачных; проведение такелажных работ; качественные услуги грузчиков; своевременные услуги грузового такси; подбор оптимального пакета по страхованию грузов; профессиональная охрана грузов; услуги по транспортировке мебели; перевозку сейфов по Москве и области; услуги экспедирования; услуги логистики.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3653" r="3459" b="4566"/>
          <a:stretch>
            <a:fillRect/>
          </a:stretch>
        </p:blipFill>
        <p:spPr bwMode="auto">
          <a:xfrm>
            <a:off x="380968" y="2857496"/>
            <a:ext cx="6786610" cy="340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длиненная база 4 м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16" y="2928934"/>
            <a:ext cx="1575435" cy="92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ычок грузопассажирский 6 ч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7710" y="3857628"/>
            <a:ext cx="1560195" cy="91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рузопассажирская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68" y="5072074"/>
            <a:ext cx="1560195" cy="91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D2D174-14F0-4F44-8681-EFF615A9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72" y="274638"/>
            <a:ext cx="9433048" cy="114300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негативных событий за 2023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AC2ADD-5410-43C1-B2AD-A89F3D534DE5}"/>
              </a:ext>
            </a:extLst>
          </p:cNvPr>
          <p:cNvSpPr txBox="1"/>
          <p:nvPr/>
        </p:nvSpPr>
        <p:spPr>
          <a:xfrm>
            <a:off x="309530" y="1357298"/>
            <a:ext cx="92155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время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11:35 21.05.2023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Негативное событие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Поломка грузового автомобиля во время перевозки.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зафиксировал – начальник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филиала.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сделать в будущем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Необходимо следить за оборудованием и транспортными средствами, своевременно осуществлять ремонты, снизить премию персоналу, который виноват в не своевременном ремонте транспортного средства.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AC2ADD-5410-43C1-B2AD-A89F3D534DE5}"/>
              </a:ext>
            </a:extLst>
          </p:cNvPr>
          <p:cNvSpPr txBox="1"/>
          <p:nvPr/>
        </p:nvSpPr>
        <p:spPr>
          <a:xfrm>
            <a:off x="380968" y="3071810"/>
            <a:ext cx="92155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время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14:20 17.03.2023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Негативное событие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При разгрузке грузов, одна из коробок упала на ногу сотруднику, произошел ушиб.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зафиксировал – начальник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филиала.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сделать в будущем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Необходимо проводить инструктаж по технике безопасности. В последующем заменить ручной труд на роботизированный.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ычок грузопассажирский 6 ч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330" y="4714884"/>
            <a:ext cx="206026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ычок удлиненный 5 м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6" y="4786322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Еврофура Mercedes, Ivec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08" y="4786322"/>
            <a:ext cx="235745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yundai Porter или аналог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68" y="4857760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390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C61501-5FA5-4E8E-8FF0-CBAC091E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6" y="500042"/>
            <a:ext cx="9849544" cy="64294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Задание: Модель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источников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рисков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DA4499-F5B8-4F64-9ACD-A5D7C80CE0BB}"/>
              </a:ext>
            </a:extLst>
          </p:cNvPr>
          <p:cNvSpPr txBox="1"/>
          <p:nvPr/>
        </p:nvSpPr>
        <p:spPr>
          <a:xfrm>
            <a:off x="523844" y="1357298"/>
            <a:ext cx="8915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учитывает следующие источники рисков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клиенты;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конкуренты;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поставщики;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государство;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заменяющие и дополняющие продукты;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бизнес-процессы;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персонал.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Расписать по каждому из источников, какие риски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358371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C61501-5FA5-4E8E-8FF0-CBAC091E6A22}"/>
              </a:ext>
            </a:extLst>
          </p:cNvPr>
          <p:cNvSpPr txBox="1">
            <a:spLocks/>
          </p:cNvSpPr>
          <p:nvPr/>
        </p:nvSpPr>
        <p:spPr>
          <a:xfrm>
            <a:off x="56456" y="642918"/>
            <a:ext cx="9849544" cy="64294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Модель 7 источников рисков на примере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предприятия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2406" y="1214422"/>
          <a:ext cx="928694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2000264"/>
                <a:gridCol w="650085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рисков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Клиенты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Снижение покупательской способности населения, влияет на снижение спроса на услуги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Конкуренты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Большое количество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фирм, которые занимаются грузовыми перевозками, как в Москве, так и в целом по России. Создают угрозу для предприятия.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Поставщики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Поставщики- могут быть как физические , так и юридические лица. Юридические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лица –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маркетплейсы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интернет-магазины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создают дополнительные возможности для сотрудничества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транспортно-логистической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компании.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налоговой системы, послабления для бизнеса- создают благоприятную среду для развития.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Заменяющие и дополняющие продукты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услуг по перевозке для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интернет-магазинов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которые оказываются в других компаниях, снижают рейтинг анализируемого предприятия.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Бизнес-процессы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 роботизации на складах для перемещения и хранения грузов,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чат-ботов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обзвона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клиентов,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чат-ботов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консультации на сайте компаний , которые есть у других организаций, снижают рейтинг анализируемого предприятия.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Персонал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Большое количество персонала- это дополнительные расходы для компании,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также персоналу свойственно болеть, получать травмы на предприятии и т.д.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04"/>
            <a:ext cx="9777536" cy="11430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рисков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BFC64866-1367-487A-B966-EA153C5034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720" y="1988840"/>
            <a:ext cx="4375150" cy="27088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153402-5104-4C4F-8A4F-5854C93386A3}"/>
              </a:ext>
            </a:extLst>
          </p:cNvPr>
          <p:cNvSpPr txBox="1"/>
          <p:nvPr/>
        </p:nvSpPr>
        <p:spPr>
          <a:xfrm>
            <a:off x="4810124" y="1357298"/>
            <a:ext cx="49523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«‎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событие может произойти или скорее не произойдет?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: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«‎Событие вероятно произойдет», вероятность оценивается от 50% до 100%;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«‎Событие скорее не произойдет, но может произойти», то вероятность от 20% до 50%;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«‎Событие маловероятно», вероятность  оценивается до 20%.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свою карту рисков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097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238092" y="642918"/>
            <a:ext cx="9777536" cy="6535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Карта рисков на примере предприятия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095348" y="5786454"/>
            <a:ext cx="8358246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-1012073" y="3679033"/>
            <a:ext cx="4357718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166786" y="4286256"/>
            <a:ext cx="8215370" cy="714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66786" y="2857496"/>
            <a:ext cx="828680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488257" y="3607595"/>
            <a:ext cx="43577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274339" y="3607595"/>
            <a:ext cx="43577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1309662" y="4572008"/>
            <a:ext cx="230979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Изменение налоговой политики государства: рост налогов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6738950" y="1714488"/>
            <a:ext cx="2500330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Финансовые</a:t>
            </a:r>
            <a:r>
              <a:rPr kumimoji="0" lang="ru-RU" sz="1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риски: снижение спроса, снижение выручки, уменьшение прибыли и рентабельности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6953264" y="4643446"/>
            <a:ext cx="230979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Пожар</a:t>
            </a:r>
            <a:r>
              <a:rPr kumimoji="0" lang="ru-RU" sz="1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 предприятии, на складах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3952868" y="1500174"/>
            <a:ext cx="230979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Совершенствование бизнес процессов у компаний-конкурентов, внедрение роботизации, искусственного интеллекта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3881430" y="3143248"/>
            <a:ext cx="230979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сотрудничества с </a:t>
            </a:r>
            <a:r>
              <a:rPr lang="ru-RU" sz="1400" kern="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маркетплейсами</a:t>
            </a:r>
            <a:r>
              <a:rPr lang="ru-RU" sz="14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 интернет магазинами у </a:t>
            </a:r>
            <a:r>
              <a:rPr lang="ru-RU" sz="1400" kern="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логистических</a:t>
            </a:r>
            <a:r>
              <a:rPr lang="ru-RU" sz="14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компаний-конкурентов.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3952868" y="4572008"/>
            <a:ext cx="230979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Травматизм на предприятии, поломка оборудования, транспортных средств, кражи</a:t>
            </a:r>
            <a:r>
              <a:rPr lang="ru-RU" sz="1200" b="1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1166786" y="1714488"/>
            <a:ext cx="230979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Снижение покупательской способности населения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6953264" y="3286124"/>
            <a:ext cx="230979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Уход клиентов и поставщиков в другие компании.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0" y="1214422"/>
            <a:ext cx="3238488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Вероятность появления фактора риска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7596206" y="5429264"/>
            <a:ext cx="230979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Величина возможных потерь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7239016" y="5715016"/>
            <a:ext cx="230979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Опасные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3952868" y="5786454"/>
            <a:ext cx="230979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Допустимые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1309662" y="5786454"/>
            <a:ext cx="230979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Неопасные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0" y="4500570"/>
            <a:ext cx="123822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Маловероятно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0" y="3357562"/>
            <a:ext cx="123822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Вероятно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9E38CE51-B709-4652-B537-C5DE9E242F7B}"/>
              </a:ext>
            </a:extLst>
          </p:cNvPr>
          <p:cNvSpPr txBox="1">
            <a:spLocks/>
          </p:cNvSpPr>
          <p:nvPr/>
        </p:nvSpPr>
        <p:spPr>
          <a:xfrm>
            <a:off x="0" y="1857364"/>
            <a:ext cx="1238224" cy="58213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Весьма вероятно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85730D-E324-4CBE-8617-E84D7EBD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Классификатор рисков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16E75F70-0939-406A-A1BB-853FFD15F6FB}"/>
              </a:ext>
            </a:extLst>
          </p:cNvPr>
          <p:cNvGrpSpPr/>
          <p:nvPr/>
        </p:nvGrpSpPr>
        <p:grpSpPr>
          <a:xfrm>
            <a:off x="4018071" y="1771552"/>
            <a:ext cx="4226560" cy="1718072"/>
            <a:chOff x="2377439" y="214813"/>
            <a:chExt cx="4226560" cy="1718072"/>
          </a:xfrm>
        </p:grpSpPr>
        <p:sp>
          <p:nvSpPr>
            <p:cNvPr id="25" name="Прямоугольник: скругленные верхние углы 24">
              <a:extLst>
                <a:ext uri="{FF2B5EF4-FFF2-40B4-BE49-F238E27FC236}">
                  <a16:creationId xmlns:a16="http://schemas.microsoft.com/office/drawing/2014/main" xmlns="" id="{EFFE8426-EA4F-4BB1-B8A4-2E097A1C28FA}"/>
                </a:ext>
              </a:extLst>
            </p:cNvPr>
            <p:cNvSpPr/>
            <p:nvPr/>
          </p:nvSpPr>
          <p:spPr>
            <a:xfrm rot="5400000">
              <a:off x="3631683" y="-1039431"/>
              <a:ext cx="1718072" cy="4226560"/>
            </a:xfrm>
            <a:prstGeom prst="round2Same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xmlns="" id="{D078C9A7-7B41-4F9D-9E15-AFA6028B63B0}"/>
                </a:ext>
              </a:extLst>
            </p:cNvPr>
            <p:cNvSpPr txBox="1"/>
            <p:nvPr/>
          </p:nvSpPr>
          <p:spPr>
            <a:xfrm>
              <a:off x="2377440" y="298681"/>
              <a:ext cx="4142691" cy="1550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700" kern="1200" dirty="0">
                  <a:latin typeface="Times New Roman" pitchFamily="18" charset="0"/>
                  <a:cs typeface="Times New Roman" pitchFamily="18" charset="0"/>
                </a:rPr>
                <a:t>Управленческая команда и персонал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700" kern="1200" dirty="0">
                  <a:latin typeface="Times New Roman" pitchFamily="18" charset="0"/>
                  <a:cs typeface="Times New Roman" pitchFamily="18" charset="0"/>
                </a:rPr>
                <a:t>Финансирование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700" kern="1200" dirty="0">
                  <a:latin typeface="Times New Roman" pitchFamily="18" charset="0"/>
                  <a:cs typeface="Times New Roman" pitchFamily="18" charset="0"/>
                </a:rPr>
                <a:t>Технология/ИТ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700" kern="1200" dirty="0">
                  <a:latin typeface="Times New Roman" pitchFamily="18" charset="0"/>
                  <a:cs typeface="Times New Roman" pitchFamily="18" charset="0"/>
                </a:rPr>
                <a:t>Исследования/производство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6772500E-F115-4D7B-81F7-22F84F72B941}"/>
              </a:ext>
            </a:extLst>
          </p:cNvPr>
          <p:cNvGrpSpPr/>
          <p:nvPr/>
        </p:nvGrpSpPr>
        <p:grpSpPr>
          <a:xfrm>
            <a:off x="1640632" y="1556792"/>
            <a:ext cx="2377440" cy="2147590"/>
            <a:chOff x="0" y="53"/>
            <a:chExt cx="2377440" cy="214759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xmlns="" id="{9EF25F31-4C4A-4117-98A1-A8AD67BB8F0E}"/>
                </a:ext>
              </a:extLst>
            </p:cNvPr>
            <p:cNvSpPr/>
            <p:nvPr/>
          </p:nvSpPr>
          <p:spPr>
            <a:xfrm>
              <a:off x="0" y="53"/>
              <a:ext cx="2377440" cy="2147590"/>
            </a:xfrm>
            <a:prstGeom prst="roundRect">
              <a:avLst/>
            </a:prstGeom>
            <a:solidFill>
              <a:srgbClr val="C8531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4B913E26-B4D3-4D14-8BE4-4460A181B518}"/>
                </a:ext>
              </a:extLst>
            </p:cNvPr>
            <p:cNvSpPr txBox="1"/>
            <p:nvPr/>
          </p:nvSpPr>
          <p:spPr>
            <a:xfrm>
              <a:off x="104837" y="104890"/>
              <a:ext cx="2167766" cy="1937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5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внутренние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E9D25EF1-7203-413D-A95D-7B72F2E6BC00}"/>
              </a:ext>
            </a:extLst>
          </p:cNvPr>
          <p:cNvGrpSpPr/>
          <p:nvPr/>
        </p:nvGrpSpPr>
        <p:grpSpPr>
          <a:xfrm>
            <a:off x="4018071" y="4026521"/>
            <a:ext cx="4226560" cy="1718072"/>
            <a:chOff x="2377439" y="2469782"/>
            <a:chExt cx="4226560" cy="1718072"/>
          </a:xfrm>
        </p:grpSpPr>
        <p:sp>
          <p:nvSpPr>
            <p:cNvPr id="21" name="Прямоугольник: скругленные верхние углы 20">
              <a:extLst>
                <a:ext uri="{FF2B5EF4-FFF2-40B4-BE49-F238E27FC236}">
                  <a16:creationId xmlns:a16="http://schemas.microsoft.com/office/drawing/2014/main" xmlns="" id="{642219C6-7D31-4B6E-88DB-207781B924C5}"/>
                </a:ext>
              </a:extLst>
            </p:cNvPr>
            <p:cNvSpPr/>
            <p:nvPr/>
          </p:nvSpPr>
          <p:spPr>
            <a:xfrm rot="5400000">
              <a:off x="3631683" y="1215538"/>
              <a:ext cx="1718072" cy="4226560"/>
            </a:xfrm>
            <a:prstGeom prst="round2SameRect">
              <a:avLst/>
            </a:prstGeom>
            <a:solidFill>
              <a:srgbClr val="00B05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xmlns="" id="{1F9AC22A-B8A4-4E8D-B97A-DD8FE41BC302}"/>
                </a:ext>
              </a:extLst>
            </p:cNvPr>
            <p:cNvSpPr txBox="1"/>
            <p:nvPr/>
          </p:nvSpPr>
          <p:spPr>
            <a:xfrm>
              <a:off x="2377440" y="2553651"/>
              <a:ext cx="4142691" cy="15503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700" kern="1200" dirty="0">
                  <a:latin typeface="Times New Roman" pitchFamily="18" charset="0"/>
                  <a:cs typeface="Times New Roman" pitchFamily="18" charset="0"/>
                </a:rPr>
                <a:t>Клиенты, спрос и рынок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700" kern="1200" dirty="0">
                  <a:latin typeface="Times New Roman" pitchFamily="18" charset="0"/>
                  <a:cs typeface="Times New Roman" pitchFamily="18" charset="0"/>
                </a:rPr>
                <a:t>Регулирование/законодательство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700" kern="1200" dirty="0">
                  <a:latin typeface="Times New Roman" pitchFamily="18" charset="0"/>
                  <a:cs typeface="Times New Roman" pitchFamily="18" charset="0"/>
                </a:rPr>
                <a:t>Поставщики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700" kern="1200" dirty="0">
                  <a:latin typeface="Times New Roman" pitchFamily="18" charset="0"/>
                  <a:cs typeface="Times New Roman" pitchFamily="18" charset="0"/>
                </a:rPr>
                <a:t>Конкуренты 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F9C638C7-F5C3-4FD9-8283-A4099681AA06}"/>
              </a:ext>
            </a:extLst>
          </p:cNvPr>
          <p:cNvGrpSpPr/>
          <p:nvPr/>
        </p:nvGrpSpPr>
        <p:grpSpPr>
          <a:xfrm>
            <a:off x="1640632" y="3811762"/>
            <a:ext cx="2377440" cy="2147590"/>
            <a:chOff x="0" y="2255023"/>
            <a:chExt cx="2377440" cy="2147590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CB1DD4DB-6EE4-4449-AC04-345AC0606624}"/>
                </a:ext>
              </a:extLst>
            </p:cNvPr>
            <p:cNvSpPr/>
            <p:nvPr/>
          </p:nvSpPr>
          <p:spPr>
            <a:xfrm>
              <a:off x="0" y="2255023"/>
              <a:ext cx="2377440" cy="2147590"/>
            </a:xfrm>
            <a:prstGeom prst="roundRect">
              <a:avLst/>
            </a:prstGeom>
            <a:solidFill>
              <a:srgbClr val="2F730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D1356F6C-F9D9-4C8B-9C2F-D9F4272CB23F}"/>
                </a:ext>
              </a:extLst>
            </p:cNvPr>
            <p:cNvSpPr txBox="1"/>
            <p:nvPr/>
          </p:nvSpPr>
          <p:spPr>
            <a:xfrm>
              <a:off x="104837" y="2359860"/>
              <a:ext cx="2167766" cy="1937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500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внешние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33898287"/>
      </p:ext>
    </p:extLst>
  </p:cSld>
  <p:clrMapOvr>
    <a:masterClrMapping/>
  </p:clrMapOvr>
</p:sld>
</file>

<file path=ppt/theme/theme1.xml><?xml version="1.0" encoding="utf-8"?>
<a:theme xmlns:a="http://schemas.openxmlformats.org/drawingml/2006/main" name="GN New Logo 20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EC5C36"/>
        </a:solidFill>
        <a:ln w="9525">
          <a:noFill/>
          <a:miter lim="800000"/>
          <a:headEnd/>
          <a:tailEnd/>
        </a:ln>
        <a:effectLst/>
      </a:spPr>
      <a:bodyPr lIns="0" tIns="0" rIns="0" bIns="0" anchor="ctr"/>
      <a:lstStyle>
        <a:defPPr eaLnBrk="0" hangingPunct="0">
          <a:defRPr sz="1000" b="1" dirty="0">
            <a:solidFill>
              <a:schemeClr val="bg1"/>
            </a:solidFill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DD9">
            <a:alpha val="69803"/>
          </a:srgb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727272"/>
            </a:solidFill>
            <a:effectLst/>
            <a:latin typeface="Futura" charset="0"/>
            <a:sym typeface="Futur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GN New Logo 2011</Template>
  <TotalTime>55393</TotalTime>
  <Pages>0</Pages>
  <Words>1634</Words>
  <Characters>0</Characters>
  <Application>Microsoft Office PowerPoint</Application>
  <PresentationFormat>Лист A4 (210x297 мм)</PresentationFormat>
  <Lines>0</Lines>
  <Paragraphs>218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GN New Logo 2011</vt:lpstr>
      <vt:lpstr>Оформление по умолчанию</vt:lpstr>
      <vt:lpstr>Проектная работа: Стратегическое управление рисками и страхование перевозок (на примере ООО «ТрансПарк»)</vt:lpstr>
      <vt:lpstr>Проектная работа на тему: управление рисками</vt:lpstr>
      <vt:lpstr>Слайд 3</vt:lpstr>
      <vt:lpstr>Реестр негативных событий за 2023 год</vt:lpstr>
      <vt:lpstr>Задание: Модель 7 источников рисков</vt:lpstr>
      <vt:lpstr>Слайд 6</vt:lpstr>
      <vt:lpstr>Карта рисков</vt:lpstr>
      <vt:lpstr>Слайд 8</vt:lpstr>
      <vt:lpstr>Классификатор рисков</vt:lpstr>
      <vt:lpstr>Метод галстук-бабочка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Company>Geesinknorba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nleoldij01</dc:creator>
  <cp:lastModifiedBy>Ольга</cp:lastModifiedBy>
  <cp:revision>717</cp:revision>
  <cp:lastPrinted>2015-10-02T16:04:52Z</cp:lastPrinted>
  <dcterms:created xsi:type="dcterms:W3CDTF">2011-04-07T06:53:50Z</dcterms:created>
  <dcterms:modified xsi:type="dcterms:W3CDTF">2024-07-21T16:52:05Z</dcterms:modified>
</cp:coreProperties>
</file>