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0" r:id="rId2"/>
    <p:sldId id="318" r:id="rId3"/>
    <p:sldId id="319" r:id="rId4"/>
    <p:sldId id="316" r:id="rId5"/>
    <p:sldId id="321" r:id="rId6"/>
    <p:sldId id="322" r:id="rId7"/>
    <p:sldId id="323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6" r:id="rId16"/>
    <p:sldId id="337" r:id="rId17"/>
    <p:sldId id="332" r:id="rId18"/>
    <p:sldId id="335" r:id="rId19"/>
    <p:sldId id="317" r:id="rId20"/>
    <p:sldId id="33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F14"/>
    <a:srgbClr val="00997B"/>
    <a:srgbClr val="0E5E47"/>
    <a:srgbClr val="138363"/>
    <a:srgbClr val="1DBD8F"/>
    <a:srgbClr val="FFFFFF"/>
    <a:srgbClr val="37E1B0"/>
    <a:srgbClr val="87EDD0"/>
    <a:srgbClr val="FF9953"/>
    <a:srgbClr val="FE67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5" autoAdjust="0"/>
    <p:restoredTop sz="96731" autoAdjust="0"/>
  </p:normalViewPr>
  <p:slideViewPr>
    <p:cSldViewPr snapToGrid="0">
      <p:cViewPr varScale="1">
        <p:scale>
          <a:sx n="85" d="100"/>
          <a:sy n="85" d="100"/>
        </p:scale>
        <p:origin x="-54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ru-RU" sz="14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Соблюдаете ли Вы правила русского языка при общении в социальных сетях?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Лист1!$F$11</c:f>
              <c:strCache>
                <c:ptCount val="1"/>
                <c:pt idx="0">
                  <c:v>Соблюдаете ли Вы правила русского языка при общении в социальных сетях? 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Лист1!$G$10:$H$10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Лист1!$G$11:$H$11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Используете ли Вы </a:t>
            </a:r>
            <a:r>
              <a:rPr lang="ru-RU" sz="1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смайлы</a:t>
            </a:r>
            <a:r>
              <a:rPr lang="ru-RU" sz="1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графические обозначения в переписке?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Лист1!$F$30</c:f>
              <c:strCache>
                <c:ptCount val="1"/>
                <c:pt idx="0">
                  <c:v>Используете ли Вы смайлы, графические обозначения в переписке? 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Лист1!$G$29:$H$29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Лист1!$G$30:$H$30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4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Используете ли Вы интернет-сленг (искаженные слова, сокращения) в повседневной жизни?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Лист1!$F$56</c:f>
              <c:strCache>
                <c:ptCount val="1"/>
                <c:pt idx="0">
                  <c:v>Используете ли Вы интернет-сленг (искаженные слова, сокращения) в повседневной жизни? 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Лист1!$G$55:$H$55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Лист1!$G$56:$H$56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Вы думаете, влияет ли общение в социальных сетях на Вашу грамотность?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Лист1!$F$76</c:f>
              <c:strCache>
                <c:ptCount val="1"/>
                <c:pt idx="0">
                  <c:v>Как Вы думаете, влияет ли общение в социальных сетях на Вашу грамотность? 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Лист1!$G$75:$H$75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Лист1!$G$76:$H$76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4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Нужны ли социальные сети детям и подросткам?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Лист1!$F$95</c:f>
              <c:strCache>
                <c:ptCount val="1"/>
                <c:pt idx="0">
                  <c:v>Нужны ли социальные сети детям и подросткам? 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Лист1!$G$94:$H$94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Лист1!$G$95:$H$95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5CBDB7BA-FC2D-48F9-8C1C-4453A8FAAC3D}" type="datetimeFigureOut">
              <a:rPr lang="ru-RU" smtClean="0"/>
              <a:pPr/>
              <a:t>16.07.2024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29AADA03-23C1-4B63-865C-D6E4918CB9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419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Отслеживать </a:t>
            </a:r>
            <a:r>
              <a:rPr lang="ru-RU" sz="1200" b="1" dirty="0" smtClean="0">
                <a:effectLst/>
                <a:latin typeface="Calibri Light" panose="020F0302020204030204" pitchFamily="34" charset="0"/>
              </a:rPr>
              <a:t>уровень цен 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у ближайших конкурентов, особенно на дорогостоящие ЛС. Чувствительность к цене начинается от 250 и более рублей за чек.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Отслеживать </a:t>
            </a:r>
            <a:r>
              <a:rPr lang="ru-RU" sz="1200" b="1" dirty="0" smtClean="0">
                <a:effectLst/>
                <a:latin typeface="Calibri Light" panose="020F0302020204030204" pitchFamily="34" charset="0"/>
              </a:rPr>
              <a:t>наличие в ассортименте средних по цене препаратов, по которым определяют уровень цены аптеки.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1" dirty="0" smtClean="0">
                <a:effectLst/>
                <a:latin typeface="Calibri Light" panose="020F0302020204030204" pitchFamily="34" charset="0"/>
              </a:rPr>
              <a:t>Быстрее обслуживать клиентов 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(электронная очередь и зоны ожидания, информационные терминалы, чтобы узнавать информацию о наличии препаратов и не создавать очередь, в час-пик много работающих окон)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sz="1200" b="1" dirty="0" smtClean="0">
                <a:latin typeface="Calibri Light" panose="020F0302020204030204" pitchFamily="34" charset="0"/>
              </a:rPr>
              <a:t>Консультация специалиста должна осуществляться только если клиенту необходимо,</a:t>
            </a:r>
            <a:r>
              <a:rPr lang="ru-RU" sz="1200" dirty="0" smtClean="0">
                <a:latin typeface="Calibri Light" panose="020F0302020204030204" pitchFamily="34" charset="0"/>
              </a:rPr>
              <a:t> в большинстве случаев может быть закрыта наличием информационного терминала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Дополнительно к приборам измерения давления, по возможности, </a:t>
            </a:r>
            <a:r>
              <a:rPr lang="ru-RU" sz="1200" dirty="0" smtClean="0">
                <a:effectLst/>
                <a:latin typeface="Calibri Light" panose="020F0302020204030204" pitchFamily="34" charset="0"/>
              </a:rPr>
              <a:t>разместить</a:t>
            </a:r>
            <a:r>
              <a:rPr lang="ru-RU" sz="1200" b="1" dirty="0" smtClean="0">
                <a:effectLst/>
                <a:latin typeface="Calibri Light" panose="020F0302020204030204" pitchFamily="34" charset="0"/>
              </a:rPr>
              <a:t> </a:t>
            </a:r>
            <a:r>
              <a:rPr lang="ru-RU" sz="1200" b="1" dirty="0" err="1" smtClean="0">
                <a:effectLst/>
                <a:latin typeface="Calibri Light" panose="020F0302020204030204" pitchFamily="34" charset="0"/>
              </a:rPr>
              <a:t>пульсоксиметры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, которые привлекут не только более старшее, но и более молодое население в период пандемии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dirty="0" smtClean="0">
                <a:effectLst/>
                <a:latin typeface="Calibri Light" panose="020F0302020204030204" pitchFamily="34" charset="0"/>
              </a:rPr>
              <a:t>Наладить и </a:t>
            </a:r>
            <a:r>
              <a:rPr lang="ru-RU" sz="1200" dirty="0" err="1" smtClean="0">
                <a:effectLst/>
                <a:latin typeface="Calibri Light" panose="020F0302020204030204" pitchFamily="34" charset="0"/>
              </a:rPr>
              <a:t>отпилотировать</a:t>
            </a:r>
            <a:r>
              <a:rPr lang="ru-RU" sz="1200" dirty="0" smtClean="0">
                <a:effectLst/>
                <a:latin typeface="Calibri Light" panose="020F0302020204030204" pitchFamily="34" charset="0"/>
              </a:rPr>
              <a:t> систему </a:t>
            </a:r>
            <a:r>
              <a:rPr lang="ru-RU" sz="1200" b="1" dirty="0" smtClean="0">
                <a:effectLst/>
                <a:latin typeface="Calibri Light" panose="020F0302020204030204" pitchFamily="34" charset="0"/>
              </a:rPr>
              <a:t>онлайн заказа: 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доставка до квартиры, скорость сборки онлайн-заказов, отдельная очередь в аптеке для онлайн-заказов, скидки на онлайн-заказы.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ru-RU" sz="1200" b="1" dirty="0" smtClean="0">
                <a:effectLst/>
                <a:latin typeface="Calibri Light" panose="020F0302020204030204" pitchFamily="34" charset="0"/>
              </a:rPr>
              <a:t>Дизайн аптек </a:t>
            </a:r>
            <a:r>
              <a:rPr lang="ru-RU" sz="1200" b="0" dirty="0" smtClean="0">
                <a:effectLst/>
                <a:latin typeface="Calibri Light" panose="020F0302020204030204" pitchFamily="34" charset="0"/>
              </a:rPr>
              <a:t>может быть выделен некоторым яркими элементами, а также удобным расположением витрин, чтобы на них были выставлены более дешевые простые препараты, создающие атмосферу доступных цен, допустима более высокая (чтобы дети не могли хватать) открытая витрина для косметики и витаминов</a:t>
            </a:r>
            <a:r>
              <a:rPr lang="ru-RU" sz="1600" b="0" dirty="0" smtClean="0">
                <a:effectLst/>
                <a:latin typeface="Calibri Light" panose="020F030202020403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DA03-23C1-4B63-865C-D6E4918CB9A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552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07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4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9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57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6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0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65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53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0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43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1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4A1998D9-63F0-4A09-A8BB-4C1AC71B621C}" type="datetimeFigureOut">
              <a:rPr lang="ru-RU" smtClean="0"/>
              <a:pPr/>
              <a:t>16.07.2024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7F2EB22-BB83-4CD7-A2EC-2A59CF1A4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950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9" Type="http://schemas.openxmlformats.org/officeDocument/2006/relationships/tags" Target="../tags/tag74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34" Type="http://schemas.openxmlformats.org/officeDocument/2006/relationships/tags" Target="../tags/tag69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tags" Target="../tags/tag73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tags" Target="../tags/tag64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tags" Target="../tags/tag72.xml"/><Relationship Id="rId40" Type="http://schemas.openxmlformats.org/officeDocument/2006/relationships/tags" Target="../tags/tag75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tags" Target="../tags/tag71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tags" Target="../tags/tag66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80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5.jpeg"/><Relationship Id="rId5" Type="http://schemas.openxmlformats.org/officeDocument/2006/relationships/tags" Target="../tags/tag82.xml"/><Relationship Id="rId10" Type="http://schemas.openxmlformats.org/officeDocument/2006/relationships/image" Target="../media/image24.jpeg"/><Relationship Id="rId4" Type="http://schemas.openxmlformats.org/officeDocument/2006/relationships/tags" Target="../tags/tag81.xml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Ольга\AppData\Local\Packages\Microsoft.Windows.Photos_8wekyb3d8bbwe\TempState\ShareServiceTempFolder\0a52adc3156567697204daec3be6247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-26582" y="-92026"/>
            <a:ext cx="7512001" cy="703102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58063" y="2888998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36303" y="2831537"/>
            <a:ext cx="569591" cy="431540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74900" y="-302318"/>
            <a:ext cx="540000" cy="505256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93298" y="103517"/>
            <a:ext cx="661646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ЛИЦЕЙ №1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01923" y="1380228"/>
            <a:ext cx="570206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исследовательских работ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0" y="2403894"/>
            <a:ext cx="626277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Тема:«Влияние социальных сетей на язык»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6391" y="3979654"/>
            <a:ext cx="522473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63903" y="4937185"/>
            <a:ext cx="521035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Проверил:__________________________________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458526" y="6366294"/>
            <a:ext cx="797080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24"/>
          <p:cNvSpPr/>
          <p:nvPr>
            <p:custDataLst>
              <p:tags r:id="rId1"/>
            </p:custDataLst>
          </p:nvPr>
        </p:nvSpPr>
        <p:spPr>
          <a:xfrm>
            <a:off x="974315" y="2858115"/>
            <a:ext cx="10401897" cy="45719"/>
          </a:xfrm>
          <a:prstGeom prst="rect">
            <a:avLst/>
          </a:prstGeom>
          <a:solidFill>
            <a:srgbClr val="005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000">
              <a:solidFill>
                <a:srgbClr val="FFFFFF"/>
              </a:solidFill>
            </a:endParaRPr>
          </a:p>
        </p:txBody>
      </p:sp>
      <p:cxnSp>
        <p:nvCxnSpPr>
          <p:cNvPr id="3" name="PA_直接连接符 23"/>
          <p:cNvCxnSpPr/>
          <p:nvPr>
            <p:custDataLst>
              <p:tags r:id="rId2"/>
            </p:custDataLst>
          </p:nvPr>
        </p:nvCxnSpPr>
        <p:spPr>
          <a:xfrm flipH="1">
            <a:off x="4053502" y="2317410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A_直接连接符 23"/>
          <p:cNvCxnSpPr/>
          <p:nvPr>
            <p:custDataLst>
              <p:tags r:id="rId3"/>
            </p:custDataLst>
          </p:nvPr>
        </p:nvCxnSpPr>
        <p:spPr>
          <a:xfrm flipH="1">
            <a:off x="5371314" y="2864256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23"/>
          <p:cNvCxnSpPr/>
          <p:nvPr>
            <p:custDataLst>
              <p:tags r:id="rId4"/>
            </p:custDataLst>
          </p:nvPr>
        </p:nvCxnSpPr>
        <p:spPr>
          <a:xfrm flipH="1">
            <a:off x="1373054" y="2299480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23"/>
          <p:cNvCxnSpPr/>
          <p:nvPr>
            <p:custDataLst>
              <p:tags r:id="rId5"/>
            </p:custDataLst>
          </p:nvPr>
        </p:nvCxnSpPr>
        <p:spPr>
          <a:xfrm flipH="1">
            <a:off x="2619149" y="2900115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3"/>
          <p:cNvCxnSpPr/>
          <p:nvPr>
            <p:custDataLst>
              <p:tags r:id="rId6"/>
            </p:custDataLst>
          </p:nvPr>
        </p:nvCxnSpPr>
        <p:spPr>
          <a:xfrm flipH="1">
            <a:off x="6527761" y="2308445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3"/>
          <p:cNvCxnSpPr/>
          <p:nvPr>
            <p:custDataLst>
              <p:tags r:id="rId7"/>
            </p:custDataLst>
          </p:nvPr>
        </p:nvCxnSpPr>
        <p:spPr>
          <a:xfrm flipH="1">
            <a:off x="7782820" y="2855291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3"/>
          <p:cNvCxnSpPr/>
          <p:nvPr>
            <p:custDataLst>
              <p:tags r:id="rId8"/>
            </p:custDataLst>
          </p:nvPr>
        </p:nvCxnSpPr>
        <p:spPr>
          <a:xfrm flipH="1">
            <a:off x="9154419" y="2335338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3"/>
          <p:cNvCxnSpPr/>
          <p:nvPr>
            <p:custDataLst>
              <p:tags r:id="rId9"/>
            </p:custDataLst>
          </p:nvPr>
        </p:nvCxnSpPr>
        <p:spPr>
          <a:xfrm flipH="1">
            <a:off x="10355690" y="2873221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椭圆 26"/>
          <p:cNvSpPr/>
          <p:nvPr>
            <p:custDataLst>
              <p:tags r:id="rId10"/>
            </p:custDataLst>
          </p:nvPr>
        </p:nvSpPr>
        <p:spPr>
          <a:xfrm>
            <a:off x="941293" y="1667435"/>
            <a:ext cx="878541" cy="825829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A_椭圆 26"/>
          <p:cNvSpPr/>
          <p:nvPr>
            <p:custDataLst>
              <p:tags r:id="rId11"/>
            </p:custDataLst>
          </p:nvPr>
        </p:nvSpPr>
        <p:spPr>
          <a:xfrm>
            <a:off x="2151529" y="3364359"/>
            <a:ext cx="842683" cy="83112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A_椭圆 26"/>
          <p:cNvSpPr/>
          <p:nvPr>
            <p:custDataLst>
              <p:tags r:id="rId12"/>
            </p:custDataLst>
          </p:nvPr>
        </p:nvSpPr>
        <p:spPr>
          <a:xfrm>
            <a:off x="3621741" y="1658471"/>
            <a:ext cx="851647" cy="772039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A_椭圆 26"/>
          <p:cNvSpPr/>
          <p:nvPr>
            <p:custDataLst>
              <p:tags r:id="rId13"/>
            </p:custDataLst>
          </p:nvPr>
        </p:nvSpPr>
        <p:spPr>
          <a:xfrm>
            <a:off x="4894729" y="3418148"/>
            <a:ext cx="824753" cy="74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A_椭圆 26"/>
          <p:cNvSpPr/>
          <p:nvPr>
            <p:custDataLst>
              <p:tags r:id="rId14"/>
            </p:custDataLst>
          </p:nvPr>
        </p:nvSpPr>
        <p:spPr>
          <a:xfrm>
            <a:off x="6095999" y="1676400"/>
            <a:ext cx="878541" cy="781004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A_椭圆 26"/>
          <p:cNvSpPr/>
          <p:nvPr>
            <p:custDataLst>
              <p:tags r:id="rId15"/>
            </p:custDataLst>
          </p:nvPr>
        </p:nvSpPr>
        <p:spPr>
          <a:xfrm>
            <a:off x="7279341" y="3373324"/>
            <a:ext cx="914400" cy="840087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A_椭圆 26"/>
          <p:cNvSpPr/>
          <p:nvPr>
            <p:custDataLst>
              <p:tags r:id="rId16"/>
            </p:custDataLst>
          </p:nvPr>
        </p:nvSpPr>
        <p:spPr>
          <a:xfrm>
            <a:off x="8686799" y="1622612"/>
            <a:ext cx="860613" cy="81686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A_椭圆 26"/>
          <p:cNvSpPr/>
          <p:nvPr>
            <p:custDataLst>
              <p:tags r:id="rId17"/>
            </p:custDataLst>
          </p:nvPr>
        </p:nvSpPr>
        <p:spPr>
          <a:xfrm>
            <a:off x="9906000" y="3325906"/>
            <a:ext cx="887506" cy="84268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A_文本框 59"/>
          <p:cNvSpPr txBox="1"/>
          <p:nvPr>
            <p:custDataLst>
              <p:tags r:id="rId18"/>
            </p:custDataLst>
          </p:nvPr>
        </p:nvSpPr>
        <p:spPr>
          <a:xfrm>
            <a:off x="2971800" y="1113795"/>
            <a:ext cx="2424546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Парашютист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0" name="PA_文本框 59"/>
          <p:cNvSpPr txBox="1"/>
          <p:nvPr>
            <p:custDataLst>
              <p:tags r:id="rId19"/>
            </p:custDataLst>
          </p:nvPr>
        </p:nvSpPr>
        <p:spPr>
          <a:xfrm>
            <a:off x="1205752" y="4296264"/>
            <a:ext cx="2424546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Антилопа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PA_文本框 59"/>
          <p:cNvSpPr txBox="1"/>
          <p:nvPr>
            <p:custDataLst>
              <p:tags r:id="rId20"/>
            </p:custDataLst>
          </p:nvPr>
        </p:nvSpPr>
        <p:spPr>
          <a:xfrm>
            <a:off x="228600" y="889676"/>
            <a:ext cx="2424546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Боксёр со сломанным носом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2" name="PA_文本框 59"/>
          <p:cNvSpPr txBox="1"/>
          <p:nvPr>
            <p:custDataLst>
              <p:tags r:id="rId21"/>
            </p:custDataLst>
          </p:nvPr>
        </p:nvSpPr>
        <p:spPr>
          <a:xfrm>
            <a:off x="3966882" y="4332124"/>
            <a:ext cx="2424546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Свинья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3" name="PA_文本框 59"/>
          <p:cNvSpPr txBox="1"/>
          <p:nvPr>
            <p:custDataLst>
              <p:tags r:id="rId22"/>
            </p:custDataLst>
          </p:nvPr>
        </p:nvSpPr>
        <p:spPr>
          <a:xfrm>
            <a:off x="5535706" y="1203440"/>
            <a:ext cx="2424546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Викинг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4" name="PA_文本框 59"/>
          <p:cNvSpPr txBox="1"/>
          <p:nvPr>
            <p:custDataLst>
              <p:tags r:id="rId23"/>
            </p:custDataLst>
          </p:nvPr>
        </p:nvSpPr>
        <p:spPr>
          <a:xfrm>
            <a:off x="6485966" y="4314194"/>
            <a:ext cx="2424546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Удивление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5" name="PA_文本框 59"/>
          <p:cNvSpPr txBox="1"/>
          <p:nvPr>
            <p:custDataLst>
              <p:tags r:id="rId24"/>
            </p:custDataLst>
          </p:nvPr>
        </p:nvSpPr>
        <p:spPr>
          <a:xfrm>
            <a:off x="8000999" y="1176546"/>
            <a:ext cx="2424546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Галстук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6" name="PA_文本框 59"/>
          <p:cNvSpPr txBox="1"/>
          <p:nvPr>
            <p:custDataLst>
              <p:tags r:id="rId25"/>
            </p:custDataLst>
          </p:nvPr>
        </p:nvSpPr>
        <p:spPr>
          <a:xfrm>
            <a:off x="9184342" y="4296264"/>
            <a:ext cx="2424546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Грусть 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9" name="Freeform 15"/>
          <p:cNvSpPr/>
          <p:nvPr/>
        </p:nvSpPr>
        <p:spPr>
          <a:xfrm>
            <a:off x="0" y="4975412"/>
            <a:ext cx="12192000" cy="1882588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0" name="PA_文本框 56"/>
          <p:cNvSpPr txBox="1"/>
          <p:nvPr>
            <p:custDataLst>
              <p:tags r:id="rId26"/>
            </p:custDataLst>
          </p:nvPr>
        </p:nvSpPr>
        <p:spPr>
          <a:xfrm>
            <a:off x="161364" y="4942093"/>
            <a:ext cx="11896165" cy="191590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Ещё одна особенность письма в Интернете — это замена букв на цифры. Речь идёт о цифрах 4 и 6, которые соответствуют буквам ч (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Например, в именах Vero4ka, Milo4ка, Ole4ka, Da6ka или фразах вроде деву6ка с прошлым. Часто пользователи Интернета используют и многократно повторяющиеся символы «собачек»: @@@@@. Это означает «держу за тебя кулачки».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помощью значков клавиатуры в Интернете изображают: боксёр со сломанным носом; парашютист; викинг; галстук; антилопа; свинья; удивление; грусть.</a:t>
            </a:r>
            <a:endParaRPr lang="en-AU" sz="16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1" name="PA_文本框 56"/>
          <p:cNvSpPr txBox="1"/>
          <p:nvPr>
            <p:custDataLst>
              <p:tags r:id="rId27"/>
            </p:custDataLst>
          </p:nvPr>
        </p:nvSpPr>
        <p:spPr>
          <a:xfrm>
            <a:off x="1105918" y="1923661"/>
            <a:ext cx="543587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:_) 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2" name="PA_文本框 56"/>
          <p:cNvSpPr txBox="1"/>
          <p:nvPr>
            <p:custDataLst>
              <p:tags r:id="rId28"/>
            </p:custDataLst>
          </p:nvPr>
        </p:nvSpPr>
        <p:spPr>
          <a:xfrm>
            <a:off x="2070847" y="3528344"/>
            <a:ext cx="95922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&gt;:-о 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PA_文本框 56"/>
          <p:cNvSpPr txBox="1"/>
          <p:nvPr>
            <p:custDataLst>
              <p:tags r:id="rId29"/>
            </p:custDataLst>
          </p:nvPr>
        </p:nvSpPr>
        <p:spPr>
          <a:xfrm>
            <a:off x="3532094" y="1869874"/>
            <a:ext cx="1057835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6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(&gt;о&gt;-&lt; 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4" name="PA_文本框 56"/>
          <p:cNvSpPr txBox="1"/>
          <p:nvPr>
            <p:custDataLst>
              <p:tags r:id="rId30"/>
            </p:custDataLst>
          </p:nvPr>
        </p:nvSpPr>
        <p:spPr>
          <a:xfrm>
            <a:off x="4679578" y="3591096"/>
            <a:ext cx="1084728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:@) 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5" name="PA_文本框 56"/>
          <p:cNvSpPr txBox="1"/>
          <p:nvPr>
            <p:custDataLst>
              <p:tags r:id="rId31"/>
            </p:custDataLst>
          </p:nvPr>
        </p:nvSpPr>
        <p:spPr>
          <a:xfrm>
            <a:off x="6158753" y="1896766"/>
            <a:ext cx="690281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3(:-| 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6" name="PA_文本框 56"/>
          <p:cNvSpPr txBox="1"/>
          <p:nvPr>
            <p:custDataLst>
              <p:tags r:id="rId32"/>
            </p:custDataLst>
          </p:nvPr>
        </p:nvSpPr>
        <p:spPr>
          <a:xfrm>
            <a:off x="7216590" y="3564203"/>
            <a:ext cx="950258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о_о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7" name="PA_文本框 56"/>
          <p:cNvSpPr txBox="1"/>
          <p:nvPr>
            <p:custDataLst>
              <p:tags r:id="rId33"/>
            </p:custDataLst>
          </p:nvPr>
        </p:nvSpPr>
        <p:spPr>
          <a:xfrm>
            <a:off x="8690059" y="1842979"/>
            <a:ext cx="812529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:-)К= 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8" name="PA_文本框 56"/>
          <p:cNvSpPr txBox="1"/>
          <p:nvPr>
            <p:custDataLst>
              <p:tags r:id="rId34"/>
            </p:custDataLst>
          </p:nvPr>
        </p:nvSpPr>
        <p:spPr>
          <a:xfrm>
            <a:off x="9798424" y="3555238"/>
            <a:ext cx="1057835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(V_V) 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9" name="Freeform 15"/>
          <p:cNvSpPr/>
          <p:nvPr/>
        </p:nvSpPr>
        <p:spPr>
          <a:xfrm>
            <a:off x="0" y="-1"/>
            <a:ext cx="12192000" cy="179295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40" name="PA_文本框 56"/>
          <p:cNvSpPr txBox="1"/>
          <p:nvPr>
            <p:custDataLst>
              <p:tags r:id="rId35"/>
            </p:custDataLst>
          </p:nvPr>
        </p:nvSpPr>
        <p:spPr>
          <a:xfrm>
            <a:off x="528918" y="197224"/>
            <a:ext cx="11403105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Замена букв на цифры- как особенность письма в социальных сетях</a:t>
            </a:r>
            <a:endParaRPr lang="en-AU" sz="28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9421906" y="0"/>
            <a:ext cx="609600" cy="685800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0578" y="147338"/>
            <a:ext cx="6706065" cy="66888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Мемы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 социальных сетях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3765" y="756937"/>
            <a:ext cx="8973670" cy="66888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считаться любая идея, символ, манера или образ действия. 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сверхъязык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надъязык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суперъязык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язык нового поколения.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способ заменить целую страницу умных и тщательно подобранных слов одной маленькой картинкой.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8178" y="1743056"/>
            <a:ext cx="8970293" cy="6688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Первоисточником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мема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может быть что угодно: горячая новость в СМИ, фраза отдельной личности в ЖЖ, предмет искусства, персонажи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аниме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так далее. Спустя некоторое время «вирус» достигает пика популярности. Многие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мемы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возникли благодаря мультфильмам «Свинка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Пеппа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pony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», «Губка Боб» и другим.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319943" y="3073487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66156" y="4212004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48226" y="5395344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87929" y="312178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16213" y="427823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16213" y="5488465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23968" y="3114655"/>
            <a:ext cx="7993138" cy="6688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Lol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– аббревиатура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Laughing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 («Смеюсь вслух», «Смеюсь в голос») или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Lots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Laughs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 (досл. «много смеха») означает, что пользователю очень смешно. Иногда используется как оскорбление.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06037" y="4280067"/>
            <a:ext cx="7616621" cy="6688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ru-RU" sz="2400" dirty="0" smtClean="0"/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Trollface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мем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который используют для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троллинга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 Интернете. Представляет собой хитрое лицо, имеющее сощуренные глаза и усмешку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43284" y="5293078"/>
            <a:ext cx="8127610" cy="6688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ru-RU" sz="2400" dirty="0" smtClean="0"/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Да ладно?! – используется как сарказм, когда действие было предсказуемо.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Мемы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из той же серии: «Нельзя просто так взять и ...»,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Okay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gay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alone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Poker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Яо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Мин»,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Facepalm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», «Ты несешь мне какую-то дичь», «Джон Сина»… 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3250" name="Picture 2" descr="C:\Users\Ольга\Desktop\clmzrhU0Ff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5006" y="116541"/>
            <a:ext cx="1899769" cy="1721224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12057528" y="0"/>
            <a:ext cx="134471" cy="685800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00B0F0"/>
          </a:solidFill>
        </p:spPr>
      </p:sp>
      <p:pic>
        <p:nvPicPr>
          <p:cNvPr id="53252" name="Picture 4" descr="C:\Users\Ольга\Desktop\1614550152_106-p-memi-na-belom-fone-115.jpg"/>
          <p:cNvPicPr>
            <a:picLocks noChangeAspect="1" noChangeArrowheads="1"/>
          </p:cNvPicPr>
          <p:nvPr/>
        </p:nvPicPr>
        <p:blipFill>
          <a:blip r:embed="rId3" cstate="print"/>
          <a:srcRect l="14167" r="12083"/>
          <a:stretch>
            <a:fillRect/>
          </a:stretch>
        </p:blipFill>
        <p:spPr bwMode="auto">
          <a:xfrm>
            <a:off x="10058400" y="1918447"/>
            <a:ext cx="1891553" cy="1658471"/>
          </a:xfrm>
          <a:prstGeom prst="rect">
            <a:avLst/>
          </a:prstGeom>
          <a:noFill/>
        </p:spPr>
      </p:pic>
      <p:pic>
        <p:nvPicPr>
          <p:cNvPr id="53254" name="Picture 6" descr="C:\Users\Ольга\Desktop\VJwD4CAVd36H--5hYg2Tfah_a8PZnrvk_4iSFX_Y2DiRmMEoQH7gLoBlsbY3Xqw3fRgEjvm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1548" y="3657600"/>
            <a:ext cx="1738406" cy="1541928"/>
          </a:xfrm>
          <a:prstGeom prst="rect">
            <a:avLst/>
          </a:prstGeom>
          <a:noFill/>
        </p:spPr>
      </p:pic>
      <p:pic>
        <p:nvPicPr>
          <p:cNvPr id="53256" name="Picture 8" descr="C:\Users\Ольга\Desktop\1614550194_75-p-memi-na-belom-fone-80.jpg"/>
          <p:cNvPicPr>
            <a:picLocks noChangeAspect="1" noChangeArrowheads="1"/>
          </p:cNvPicPr>
          <p:nvPr/>
        </p:nvPicPr>
        <p:blipFill>
          <a:blip r:embed="rId5" cstate="print"/>
          <a:srcRect b="1606"/>
          <a:stretch>
            <a:fillRect/>
          </a:stretch>
        </p:blipFill>
        <p:spPr bwMode="auto">
          <a:xfrm>
            <a:off x="10183906" y="5325035"/>
            <a:ext cx="1667435" cy="137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9421906" y="0"/>
            <a:ext cx="2770094" cy="685800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6188" y="0"/>
            <a:ext cx="9000565" cy="66888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Ошибки, допускаемые в речи учащимися при общении в социальных сетях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Блок-схема: задержка 1"/>
          <p:cNvSpPr/>
          <p:nvPr/>
        </p:nvSpPr>
        <p:spPr>
          <a:xfrm rot="10800000">
            <a:off x="8892987" y="0"/>
            <a:ext cx="713011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012964" y="106677"/>
            <a:ext cx="508678" cy="4996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9940739" y="211330"/>
            <a:ext cx="194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-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спс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9825319" y="856789"/>
            <a:ext cx="218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Нормально-норм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9663953" y="1412601"/>
            <a:ext cx="2528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 –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9807388" y="2192529"/>
            <a:ext cx="2277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Пожалуйста-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9769249" y="2891776"/>
            <a:ext cx="2422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Информация-инфа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9931774" y="3626882"/>
            <a:ext cx="194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Смеяться-лол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9646025" y="4200624"/>
            <a:ext cx="2333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Пожалуйста-плиз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9886950" y="4864012"/>
            <a:ext cx="194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Извини-сорян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9690848" y="5554294"/>
            <a:ext cx="250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Неактуально-треш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9771530" y="6154930"/>
            <a:ext cx="2250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Смешно-хаха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22728" y="916891"/>
          <a:ext cx="8382002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889"/>
                <a:gridCol w="1896018"/>
                <a:gridCol w="58180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Ошибки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Подражание детской речи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Употребление слова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няшка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вместо «милашка» фонетически придаёт детскость. Так же сокращения такого типа: «Я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»(«Я тебя люблю»). Примером в социальных сетях приветствия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!» является детская игра - прятки. (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я здесь!!!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Кукусики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!!!).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слов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Из-за убыстряющегося темпа общения в социальных сетях появляется необходимость передать большое количество информации за определенное время: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– информация,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– брат,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кэп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– капитан,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- школа.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Влияние английского языка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Написание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прифки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(привет) встречается в разных вариантах: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приФФки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приФки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приFFки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»—и отражает подражание английскому языку. При ответе на вопрос в качестве темы подставляется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тема прошлого письма». Также означает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Respect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- уважение (англ.)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Суффиксация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общении школьников сети заметно стремление к выбору словообразовательных суффиксов, более типичных: «спасибо»-«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спасиб-он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«день»-«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ден-яг-а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Большее количество подростков широко используются уменьшительно-ласкательные суффиксы: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спасибки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сибульки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сибки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пасибки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спасибульки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пусичка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лапулечка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няшистики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Словотворчество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Возникновение некоторых слов (например,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сибо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- «спасибо»,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сириусли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- «серьезно») невозможно объяснить никакими правилами языкового словообразования, это стремление выделиться среди друзей и показать что-то новое.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021928" y="772540"/>
            <a:ext cx="508678" cy="4996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012962" y="1462822"/>
            <a:ext cx="508678" cy="4996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012964" y="2153105"/>
            <a:ext cx="508678" cy="4996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012963" y="2843388"/>
            <a:ext cx="508678" cy="4996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021929" y="3515740"/>
            <a:ext cx="508678" cy="4996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021927" y="4188095"/>
            <a:ext cx="508678" cy="4996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021928" y="4860447"/>
            <a:ext cx="508678" cy="4996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012961" y="5523836"/>
            <a:ext cx="508678" cy="4996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012960" y="6251685"/>
            <a:ext cx="508678" cy="4996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008315" y="12956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044174" y="783992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026245" y="149220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008315" y="2173522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008315" y="283691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035209" y="3545122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035209" y="4235405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026244" y="486293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044174" y="5544251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017279" y="625246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组合 146"/>
          <p:cNvGrpSpPr/>
          <p:nvPr>
            <p:custDataLst>
              <p:tags r:id="rId1"/>
            </p:custDataLst>
          </p:nvPr>
        </p:nvGrpSpPr>
        <p:grpSpPr>
          <a:xfrm>
            <a:off x="795329" y="1890065"/>
            <a:ext cx="813243" cy="862257"/>
            <a:chOff x="1060437" y="2346350"/>
            <a:chExt cx="1084324" cy="1149676"/>
          </a:xfrm>
          <a:solidFill>
            <a:schemeClr val="accent5">
              <a:lumMod val="75000"/>
            </a:schemeClr>
          </a:solidFill>
        </p:grpSpPr>
        <p:grpSp>
          <p:nvGrpSpPr>
            <p:cNvPr id="3" name="Group 147"/>
            <p:cNvGrpSpPr/>
            <p:nvPr/>
          </p:nvGrpSpPr>
          <p:grpSpPr>
            <a:xfrm>
              <a:off x="1117819" y="2346350"/>
              <a:ext cx="1026942" cy="1026941"/>
              <a:chOff x="2366533" y="2332283"/>
              <a:chExt cx="1026942" cy="1026941"/>
            </a:xfrm>
            <a:grpFill/>
          </p:grpSpPr>
          <p:sp>
            <p:nvSpPr>
              <p:cNvPr id="5" name="Block Arc 149"/>
              <p:cNvSpPr/>
              <p:nvPr/>
            </p:nvSpPr>
            <p:spPr>
              <a:xfrm flipH="1">
                <a:off x="236653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  <p:sp>
            <p:nvSpPr>
              <p:cNvPr id="6" name="Rectangle 150"/>
              <p:cNvSpPr/>
              <p:nvPr/>
            </p:nvSpPr>
            <p:spPr>
              <a:xfrm rot="5400000">
                <a:off x="2206966" y="2998522"/>
                <a:ext cx="46185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" name="Oval 148"/>
            <p:cNvSpPr/>
            <p:nvPr/>
          </p:nvSpPr>
          <p:spPr>
            <a:xfrm>
              <a:off x="1060437" y="3239882"/>
              <a:ext cx="256144" cy="256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PA_组合 114"/>
          <p:cNvGrpSpPr/>
          <p:nvPr>
            <p:custDataLst>
              <p:tags r:id="rId2"/>
            </p:custDataLst>
          </p:nvPr>
        </p:nvGrpSpPr>
        <p:grpSpPr>
          <a:xfrm>
            <a:off x="1323608" y="1890066"/>
            <a:ext cx="770207" cy="770206"/>
            <a:chOff x="3013524" y="2332283"/>
            <a:chExt cx="1026942" cy="1026941"/>
          </a:xfrm>
          <a:solidFill>
            <a:schemeClr val="accent5">
              <a:lumMod val="75000"/>
            </a:schemeClr>
          </a:solidFill>
        </p:grpSpPr>
        <p:sp>
          <p:nvSpPr>
            <p:cNvPr id="8" name="Block Arc 115"/>
            <p:cNvSpPr/>
            <p:nvPr/>
          </p:nvSpPr>
          <p:spPr>
            <a:xfrm>
              <a:off x="3013524" y="2332283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262526"/>
                </a:solidFill>
              </a:endParaRPr>
            </a:p>
          </p:txBody>
        </p:sp>
        <p:sp>
          <p:nvSpPr>
            <p:cNvPr id="9" name="Rectangle 116"/>
            <p:cNvSpPr/>
            <p:nvPr/>
          </p:nvSpPr>
          <p:spPr>
            <a:xfrm>
              <a:off x="3276531" y="2332283"/>
              <a:ext cx="255346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10" name="Rectangle 117"/>
            <p:cNvSpPr/>
            <p:nvPr/>
          </p:nvSpPr>
          <p:spPr>
            <a:xfrm rot="5400000">
              <a:off x="3738175" y="2998523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PA_组合 118"/>
          <p:cNvGrpSpPr/>
          <p:nvPr>
            <p:custDataLst>
              <p:tags r:id="rId3"/>
            </p:custDataLst>
          </p:nvPr>
        </p:nvGrpSpPr>
        <p:grpSpPr>
          <a:xfrm rot="10800000">
            <a:off x="1986772" y="2560214"/>
            <a:ext cx="872503" cy="770206"/>
            <a:chOff x="2877129" y="2332283"/>
            <a:chExt cx="1163337" cy="1026941"/>
          </a:xfrm>
          <a:solidFill>
            <a:schemeClr val="accent5">
              <a:lumMod val="75000"/>
            </a:schemeClr>
          </a:solidFill>
        </p:grpSpPr>
        <p:sp>
          <p:nvSpPr>
            <p:cNvPr id="12" name="Block Arc 119"/>
            <p:cNvSpPr/>
            <p:nvPr/>
          </p:nvSpPr>
          <p:spPr>
            <a:xfrm>
              <a:off x="3013524" y="2332283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262526"/>
                </a:solidFill>
              </a:endParaRPr>
            </a:p>
          </p:txBody>
        </p:sp>
        <p:sp>
          <p:nvSpPr>
            <p:cNvPr id="13" name="Rectangle 120"/>
            <p:cNvSpPr/>
            <p:nvPr/>
          </p:nvSpPr>
          <p:spPr>
            <a:xfrm>
              <a:off x="2877129" y="2332283"/>
              <a:ext cx="65474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1"/>
            <p:cNvSpPr/>
            <p:nvPr/>
          </p:nvSpPr>
          <p:spPr>
            <a:xfrm rot="5400000">
              <a:off x="3738175" y="2995359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PA_组合 96"/>
          <p:cNvGrpSpPr/>
          <p:nvPr>
            <p:custDataLst>
              <p:tags r:id="rId4"/>
            </p:custDataLst>
          </p:nvPr>
        </p:nvGrpSpPr>
        <p:grpSpPr>
          <a:xfrm>
            <a:off x="2829983" y="3211336"/>
            <a:ext cx="1643067" cy="782246"/>
            <a:chOff x="5022025" y="4220590"/>
            <a:chExt cx="2190756" cy="1042994"/>
          </a:xfrm>
          <a:solidFill>
            <a:schemeClr val="accent5">
              <a:lumMod val="75000"/>
            </a:schemeClr>
          </a:solidFill>
        </p:grpSpPr>
        <p:grpSp>
          <p:nvGrpSpPr>
            <p:cNvPr id="16" name="Group 97"/>
            <p:cNvGrpSpPr/>
            <p:nvPr/>
          </p:nvGrpSpPr>
          <p:grpSpPr>
            <a:xfrm>
              <a:off x="5022025" y="4236643"/>
              <a:ext cx="1166500" cy="1026941"/>
              <a:chOff x="2873965" y="2332283"/>
              <a:chExt cx="1166500" cy="1026941"/>
            </a:xfrm>
            <a:grpFill/>
          </p:grpSpPr>
          <p:sp>
            <p:nvSpPr>
              <p:cNvPr id="20" name="Block Arc 101"/>
              <p:cNvSpPr/>
              <p:nvPr/>
            </p:nvSpPr>
            <p:spPr>
              <a:xfrm>
                <a:off x="301352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  <p:sp>
            <p:nvSpPr>
              <p:cNvPr id="21" name="Rectangle 102"/>
              <p:cNvSpPr/>
              <p:nvPr/>
            </p:nvSpPr>
            <p:spPr>
              <a:xfrm>
                <a:off x="2873965" y="2332283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98"/>
            <p:cNvGrpSpPr/>
            <p:nvPr/>
          </p:nvGrpSpPr>
          <p:grpSpPr>
            <a:xfrm>
              <a:off x="6046281" y="4220590"/>
              <a:ext cx="1166500" cy="1026941"/>
              <a:chOff x="6557826" y="3997627"/>
              <a:chExt cx="1166500" cy="1026941"/>
            </a:xfrm>
            <a:grpFill/>
          </p:grpSpPr>
          <p:sp>
            <p:nvSpPr>
              <p:cNvPr id="18" name="Block Arc 99"/>
              <p:cNvSpPr/>
              <p:nvPr/>
            </p:nvSpPr>
            <p:spPr>
              <a:xfrm rot="10800000">
                <a:off x="6557826" y="3997627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  <p:sp>
            <p:nvSpPr>
              <p:cNvPr id="19" name="Rectangle 100"/>
              <p:cNvSpPr/>
              <p:nvPr/>
            </p:nvSpPr>
            <p:spPr>
              <a:xfrm rot="10800000">
                <a:off x="7069579" y="4881844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2" name="PA_组合 111"/>
          <p:cNvGrpSpPr/>
          <p:nvPr>
            <p:custDataLst>
              <p:tags r:id="rId5"/>
            </p:custDataLst>
          </p:nvPr>
        </p:nvGrpSpPr>
        <p:grpSpPr>
          <a:xfrm>
            <a:off x="4070576" y="2875121"/>
            <a:ext cx="771081" cy="1106422"/>
            <a:chOff x="5427435" y="3659757"/>
            <a:chExt cx="1028108" cy="1475229"/>
          </a:xfrm>
          <a:solidFill>
            <a:schemeClr val="accent5">
              <a:lumMod val="75000"/>
            </a:schemeClr>
          </a:solidFill>
        </p:grpSpPr>
        <p:sp>
          <p:nvSpPr>
            <p:cNvPr id="23" name="Block Arc 112"/>
            <p:cNvSpPr/>
            <p:nvPr/>
          </p:nvSpPr>
          <p:spPr>
            <a:xfrm rot="10800000" flipH="1">
              <a:off x="5427435" y="4108045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262526"/>
                </a:solidFill>
              </a:endParaRPr>
            </a:p>
          </p:txBody>
        </p:sp>
        <p:sp>
          <p:nvSpPr>
            <p:cNvPr id="24" name="Rectangle 113"/>
            <p:cNvSpPr/>
            <p:nvPr/>
          </p:nvSpPr>
          <p:spPr>
            <a:xfrm rot="5400000">
              <a:off x="5893641" y="4078935"/>
              <a:ext cx="981079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PA_组合 122"/>
          <p:cNvGrpSpPr/>
          <p:nvPr>
            <p:custDataLst>
              <p:tags r:id="rId6"/>
            </p:custDataLst>
          </p:nvPr>
        </p:nvGrpSpPr>
        <p:grpSpPr>
          <a:xfrm>
            <a:off x="4733365" y="1887968"/>
            <a:ext cx="775348" cy="1097279"/>
            <a:chOff x="6318005" y="2343554"/>
            <a:chExt cx="1026943" cy="1286310"/>
          </a:xfrm>
          <a:solidFill>
            <a:schemeClr val="accent5">
              <a:lumMod val="75000"/>
            </a:schemeClr>
          </a:solidFill>
        </p:grpSpPr>
        <p:sp>
          <p:nvSpPr>
            <p:cNvPr id="26" name="Rectangle 123"/>
            <p:cNvSpPr/>
            <p:nvPr/>
          </p:nvSpPr>
          <p:spPr>
            <a:xfrm>
              <a:off x="6816174" y="2343554"/>
              <a:ext cx="528774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grpSp>
          <p:nvGrpSpPr>
            <p:cNvPr id="27" name="Group 124"/>
            <p:cNvGrpSpPr/>
            <p:nvPr/>
          </p:nvGrpSpPr>
          <p:grpSpPr>
            <a:xfrm>
              <a:off x="6318005" y="2346350"/>
              <a:ext cx="1026942" cy="1283514"/>
              <a:chOff x="2366533" y="2332283"/>
              <a:chExt cx="1026942" cy="1283514"/>
            </a:xfrm>
            <a:grpFill/>
          </p:grpSpPr>
          <p:sp>
            <p:nvSpPr>
              <p:cNvPr id="28" name="Block Arc 125"/>
              <p:cNvSpPr/>
              <p:nvPr/>
            </p:nvSpPr>
            <p:spPr>
              <a:xfrm flipH="1">
                <a:off x="236653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  <p:sp>
            <p:nvSpPr>
              <p:cNvPr id="29" name="Rectangle 126"/>
              <p:cNvSpPr/>
              <p:nvPr/>
            </p:nvSpPr>
            <p:spPr>
              <a:xfrm rot="5400000">
                <a:off x="2049474" y="3156015"/>
                <a:ext cx="776841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5" name="PA_组合 103"/>
          <p:cNvGrpSpPr/>
          <p:nvPr>
            <p:custDataLst>
              <p:tags r:id="rId7"/>
            </p:custDataLst>
          </p:nvPr>
        </p:nvGrpSpPr>
        <p:grpSpPr>
          <a:xfrm>
            <a:off x="10399060" y="3815298"/>
            <a:ext cx="998750" cy="894024"/>
            <a:chOff x="9019242" y="3239883"/>
            <a:chExt cx="1288611" cy="1168157"/>
          </a:xfrm>
          <a:solidFill>
            <a:schemeClr val="accent5">
              <a:lumMod val="75000"/>
            </a:schemeClr>
          </a:solidFill>
        </p:grpSpPr>
        <p:sp>
          <p:nvSpPr>
            <p:cNvPr id="36" name="Chevron 104"/>
            <p:cNvSpPr/>
            <p:nvPr/>
          </p:nvSpPr>
          <p:spPr>
            <a:xfrm>
              <a:off x="10008643" y="3982882"/>
              <a:ext cx="299210" cy="425158"/>
            </a:xfrm>
            <a:prstGeom prst="chevron">
              <a:avLst>
                <a:gd name="adj" fmla="val 413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262526"/>
                </a:solidFill>
              </a:endParaRPr>
            </a:p>
          </p:txBody>
        </p:sp>
        <p:grpSp>
          <p:nvGrpSpPr>
            <p:cNvPr id="37" name="Group 105"/>
            <p:cNvGrpSpPr/>
            <p:nvPr/>
          </p:nvGrpSpPr>
          <p:grpSpPr>
            <a:xfrm rot="10800000">
              <a:off x="9019242" y="3239883"/>
              <a:ext cx="1163337" cy="1026941"/>
              <a:chOff x="2877129" y="2332283"/>
              <a:chExt cx="1163337" cy="1026941"/>
            </a:xfrm>
            <a:grpFill/>
          </p:grpSpPr>
          <p:sp>
            <p:nvSpPr>
              <p:cNvPr id="38" name="Block Arc 106"/>
              <p:cNvSpPr/>
              <p:nvPr/>
            </p:nvSpPr>
            <p:spPr>
              <a:xfrm>
                <a:off x="301352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  <p:sp>
            <p:nvSpPr>
              <p:cNvPr id="39" name="Rectangle 107"/>
              <p:cNvSpPr/>
              <p:nvPr/>
            </p:nvSpPr>
            <p:spPr>
              <a:xfrm>
                <a:off x="2877129" y="2332283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108"/>
              <p:cNvSpPr/>
              <p:nvPr/>
            </p:nvSpPr>
            <p:spPr>
              <a:xfrm rot="5400000">
                <a:off x="3738175" y="2995359"/>
                <a:ext cx="46185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" name="PA_椭圆 149"/>
          <p:cNvSpPr/>
          <p:nvPr>
            <p:custDataLst>
              <p:tags r:id="rId8"/>
            </p:custDataLst>
          </p:nvPr>
        </p:nvSpPr>
        <p:spPr>
          <a:xfrm>
            <a:off x="1211699" y="1685931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PA_椭圆 150"/>
          <p:cNvSpPr/>
          <p:nvPr>
            <p:custDataLst>
              <p:tags r:id="rId9"/>
            </p:custDataLst>
          </p:nvPr>
        </p:nvSpPr>
        <p:spPr>
          <a:xfrm>
            <a:off x="4017029" y="3692681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PA_椭圆 151"/>
          <p:cNvSpPr/>
          <p:nvPr>
            <p:custDataLst>
              <p:tags r:id="rId10"/>
            </p:custDataLst>
          </p:nvPr>
        </p:nvSpPr>
        <p:spPr>
          <a:xfrm>
            <a:off x="1855511" y="2779708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PA_TextPlaceholder 33"/>
          <p:cNvSpPr txBox="1"/>
          <p:nvPr>
            <p:custDataLst>
              <p:tags r:id="rId11"/>
            </p:custDataLst>
          </p:nvPr>
        </p:nvSpPr>
        <p:spPr>
          <a:xfrm>
            <a:off x="2054921" y="1301135"/>
            <a:ext cx="2651550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Ведь намного быстрее написать сообщение в сокращенном виде, чем набирать весь текст полностью. Например, вместо «что делаешь?» пишут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Этого можно избежать, сокращая текст по правилам русского языка, но многих пользователей это совершенно не интересует.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A_TextPlaceholder 33"/>
          <p:cNvSpPr txBox="1"/>
          <p:nvPr>
            <p:custDataLst>
              <p:tags r:id="rId12"/>
            </p:custDataLst>
          </p:nvPr>
        </p:nvSpPr>
        <p:spPr>
          <a:xfrm>
            <a:off x="306800" y="1023232"/>
            <a:ext cx="4202445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Стремление ускорить написание сообщения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0" name="PA_TextPlaceholder 33"/>
          <p:cNvSpPr txBox="1"/>
          <p:nvPr>
            <p:custDataLst>
              <p:tags r:id="rId13"/>
            </p:custDataLst>
          </p:nvPr>
        </p:nvSpPr>
        <p:spPr>
          <a:xfrm>
            <a:off x="7442707" y="1130806"/>
            <a:ext cx="3134014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Внешнее влияние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1" name="PA_TextPlaceholder 33"/>
          <p:cNvSpPr txBox="1"/>
          <p:nvPr>
            <p:custDataLst>
              <p:tags r:id="rId14"/>
            </p:custDataLst>
          </p:nvPr>
        </p:nvSpPr>
        <p:spPr>
          <a:xfrm>
            <a:off x="10641104" y="3138902"/>
            <a:ext cx="1380567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Скудность словарного запаса пользователей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2" name="PA_TextPlaceholder 33"/>
          <p:cNvSpPr txBox="1"/>
          <p:nvPr>
            <p:custDataLst>
              <p:tags r:id="rId15"/>
            </p:custDataLst>
          </p:nvPr>
        </p:nvSpPr>
        <p:spPr>
          <a:xfrm>
            <a:off x="1651508" y="3327161"/>
            <a:ext cx="652421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Лень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3" name="PA_TextPlaceholder 33"/>
          <p:cNvSpPr txBox="1"/>
          <p:nvPr>
            <p:custDataLst>
              <p:tags r:id="rId16"/>
            </p:custDataLst>
          </p:nvPr>
        </p:nvSpPr>
        <p:spPr>
          <a:xfrm>
            <a:off x="396451" y="3721608"/>
            <a:ext cx="3134014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Чаще всего пользователи сети Интернет совершают умышленные ошибки лишь под влиянием простого чувства лени.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4" name="PA_TextPlaceholder 33"/>
          <p:cNvSpPr txBox="1"/>
          <p:nvPr>
            <p:custDataLst>
              <p:tags r:id="rId17"/>
            </p:custDataLst>
          </p:nvPr>
        </p:nvSpPr>
        <p:spPr>
          <a:xfrm>
            <a:off x="3576918" y="4268455"/>
            <a:ext cx="1298253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i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Собственный комфорт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55" name="PA_组合 127"/>
          <p:cNvGrpSpPr/>
          <p:nvPr>
            <p:custDataLst>
              <p:tags r:id="rId18"/>
            </p:custDataLst>
          </p:nvPr>
        </p:nvGrpSpPr>
        <p:grpSpPr>
          <a:xfrm>
            <a:off x="5484171" y="1892919"/>
            <a:ext cx="1212463" cy="770206"/>
            <a:chOff x="7571935" y="2346350"/>
            <a:chExt cx="1588341" cy="1026941"/>
          </a:xfrm>
          <a:solidFill>
            <a:schemeClr val="accent5">
              <a:lumMod val="75000"/>
            </a:schemeClr>
          </a:solidFill>
        </p:grpSpPr>
        <p:grpSp>
          <p:nvGrpSpPr>
            <p:cNvPr id="56" name="Group 128"/>
            <p:cNvGrpSpPr/>
            <p:nvPr/>
          </p:nvGrpSpPr>
          <p:grpSpPr>
            <a:xfrm>
              <a:off x="7571935" y="2346350"/>
              <a:ext cx="1588340" cy="1026941"/>
              <a:chOff x="7571935" y="2346350"/>
              <a:chExt cx="1588340" cy="1026941"/>
            </a:xfrm>
            <a:grpFill/>
          </p:grpSpPr>
          <p:sp>
            <p:nvSpPr>
              <p:cNvPr id="58" name="Rectangle 130"/>
              <p:cNvSpPr/>
              <p:nvPr/>
            </p:nvSpPr>
            <p:spPr>
              <a:xfrm>
                <a:off x="7571935" y="2346350"/>
                <a:ext cx="1116400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Block Arc 131"/>
              <p:cNvSpPr/>
              <p:nvPr/>
            </p:nvSpPr>
            <p:spPr>
              <a:xfrm>
                <a:off x="8133334" y="2346350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</p:grpSp>
        <p:sp>
          <p:nvSpPr>
            <p:cNvPr id="57" name="Rectangle 129"/>
            <p:cNvSpPr/>
            <p:nvPr/>
          </p:nvSpPr>
          <p:spPr>
            <a:xfrm rot="5400000">
              <a:off x="8857985" y="3012590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60" name="Block Arc 106"/>
          <p:cNvSpPr/>
          <p:nvPr/>
        </p:nvSpPr>
        <p:spPr>
          <a:xfrm rot="10800000">
            <a:off x="6596547" y="2219577"/>
            <a:ext cx="637970" cy="785947"/>
          </a:xfrm>
          <a:prstGeom prst="blockArc">
            <a:avLst>
              <a:gd name="adj1" fmla="val 16202709"/>
              <a:gd name="adj2" fmla="val 21553953"/>
              <a:gd name="adj3" fmla="val 1378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en-US" sz="1400">
              <a:solidFill>
                <a:srgbClr val="262526"/>
              </a:solidFill>
            </a:endParaRPr>
          </a:p>
        </p:txBody>
      </p:sp>
      <p:sp>
        <p:nvSpPr>
          <p:cNvPr id="61" name="PA_椭圆 154"/>
          <p:cNvSpPr/>
          <p:nvPr>
            <p:custDataLst>
              <p:tags r:id="rId19"/>
            </p:custDataLst>
          </p:nvPr>
        </p:nvSpPr>
        <p:spPr>
          <a:xfrm>
            <a:off x="6411600" y="2110865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2" name="PA_组合 96"/>
          <p:cNvGrpSpPr/>
          <p:nvPr>
            <p:custDataLst>
              <p:tags r:id="rId20"/>
            </p:custDataLst>
          </p:nvPr>
        </p:nvGrpSpPr>
        <p:grpSpPr>
          <a:xfrm>
            <a:off x="6890994" y="2888606"/>
            <a:ext cx="1643067" cy="782246"/>
            <a:chOff x="5022025" y="4220590"/>
            <a:chExt cx="2190756" cy="1042994"/>
          </a:xfrm>
          <a:solidFill>
            <a:schemeClr val="accent5">
              <a:lumMod val="75000"/>
            </a:schemeClr>
          </a:solidFill>
        </p:grpSpPr>
        <p:grpSp>
          <p:nvGrpSpPr>
            <p:cNvPr id="63" name="Group 97"/>
            <p:cNvGrpSpPr/>
            <p:nvPr/>
          </p:nvGrpSpPr>
          <p:grpSpPr>
            <a:xfrm>
              <a:off x="5022025" y="4236643"/>
              <a:ext cx="1166500" cy="1026941"/>
              <a:chOff x="2873965" y="2332283"/>
              <a:chExt cx="1166500" cy="1026941"/>
            </a:xfrm>
            <a:grpFill/>
          </p:grpSpPr>
          <p:sp>
            <p:nvSpPr>
              <p:cNvPr id="67" name="Block Arc 101"/>
              <p:cNvSpPr/>
              <p:nvPr/>
            </p:nvSpPr>
            <p:spPr>
              <a:xfrm>
                <a:off x="301352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  <p:sp>
            <p:nvSpPr>
              <p:cNvPr id="68" name="Rectangle 102"/>
              <p:cNvSpPr/>
              <p:nvPr/>
            </p:nvSpPr>
            <p:spPr>
              <a:xfrm>
                <a:off x="2873965" y="2332283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4" name="Group 98"/>
            <p:cNvGrpSpPr/>
            <p:nvPr/>
          </p:nvGrpSpPr>
          <p:grpSpPr>
            <a:xfrm>
              <a:off x="6046281" y="4220590"/>
              <a:ext cx="1166500" cy="1026941"/>
              <a:chOff x="6557826" y="3997627"/>
              <a:chExt cx="1166500" cy="1026941"/>
            </a:xfrm>
            <a:grpFill/>
          </p:grpSpPr>
          <p:sp>
            <p:nvSpPr>
              <p:cNvPr id="65" name="Block Arc 99"/>
              <p:cNvSpPr/>
              <p:nvPr/>
            </p:nvSpPr>
            <p:spPr>
              <a:xfrm rot="10800000">
                <a:off x="6557826" y="3997627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  <p:sp>
            <p:nvSpPr>
              <p:cNvPr id="66" name="Rectangle 100"/>
              <p:cNvSpPr/>
              <p:nvPr/>
            </p:nvSpPr>
            <p:spPr>
              <a:xfrm rot="10800000">
                <a:off x="7069579" y="4881844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3" name="PA_组合 114"/>
          <p:cNvGrpSpPr/>
          <p:nvPr>
            <p:custDataLst>
              <p:tags r:id="rId21"/>
            </p:custDataLst>
          </p:nvPr>
        </p:nvGrpSpPr>
        <p:grpSpPr>
          <a:xfrm>
            <a:off x="8325043" y="3548536"/>
            <a:ext cx="770207" cy="770206"/>
            <a:chOff x="3013524" y="2332283"/>
            <a:chExt cx="1026942" cy="1026941"/>
          </a:xfrm>
          <a:solidFill>
            <a:schemeClr val="accent5">
              <a:lumMod val="75000"/>
            </a:schemeClr>
          </a:solidFill>
        </p:grpSpPr>
        <p:sp>
          <p:nvSpPr>
            <p:cNvPr id="74" name="Block Arc 115"/>
            <p:cNvSpPr/>
            <p:nvPr/>
          </p:nvSpPr>
          <p:spPr>
            <a:xfrm>
              <a:off x="3013524" y="2332283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262526"/>
                </a:solidFill>
              </a:endParaRPr>
            </a:p>
          </p:txBody>
        </p:sp>
        <p:sp>
          <p:nvSpPr>
            <p:cNvPr id="75" name="Rectangle 116"/>
            <p:cNvSpPr/>
            <p:nvPr/>
          </p:nvSpPr>
          <p:spPr>
            <a:xfrm>
              <a:off x="3276531" y="2332283"/>
              <a:ext cx="255346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76" name="Rectangle 117"/>
            <p:cNvSpPr/>
            <p:nvPr/>
          </p:nvSpPr>
          <p:spPr>
            <a:xfrm rot="5400000">
              <a:off x="3738175" y="2998523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77" name="PA_组合 111"/>
          <p:cNvGrpSpPr/>
          <p:nvPr>
            <p:custDataLst>
              <p:tags r:id="rId22"/>
            </p:custDataLst>
          </p:nvPr>
        </p:nvGrpSpPr>
        <p:grpSpPr>
          <a:xfrm>
            <a:off x="8615682" y="3179921"/>
            <a:ext cx="771081" cy="1106422"/>
            <a:chOff x="5427435" y="3659757"/>
            <a:chExt cx="1028108" cy="1475229"/>
          </a:xfrm>
          <a:solidFill>
            <a:schemeClr val="accent5">
              <a:lumMod val="75000"/>
            </a:schemeClr>
          </a:solidFill>
        </p:grpSpPr>
        <p:sp>
          <p:nvSpPr>
            <p:cNvPr id="78" name="Block Arc 112"/>
            <p:cNvSpPr/>
            <p:nvPr/>
          </p:nvSpPr>
          <p:spPr>
            <a:xfrm rot="10800000" flipH="1">
              <a:off x="5427435" y="4108045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262526"/>
                </a:solidFill>
              </a:endParaRPr>
            </a:p>
          </p:txBody>
        </p:sp>
        <p:sp>
          <p:nvSpPr>
            <p:cNvPr id="79" name="Rectangle 113"/>
            <p:cNvSpPr/>
            <p:nvPr/>
          </p:nvSpPr>
          <p:spPr>
            <a:xfrm rot="5400000">
              <a:off x="5893641" y="4078935"/>
              <a:ext cx="981079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80" name="PA_组合 127"/>
          <p:cNvGrpSpPr/>
          <p:nvPr>
            <p:custDataLst>
              <p:tags r:id="rId23"/>
            </p:custDataLst>
          </p:nvPr>
        </p:nvGrpSpPr>
        <p:grpSpPr>
          <a:xfrm>
            <a:off x="9294171" y="3174872"/>
            <a:ext cx="1212463" cy="770206"/>
            <a:chOff x="7571935" y="2346350"/>
            <a:chExt cx="1588341" cy="1026941"/>
          </a:xfrm>
          <a:solidFill>
            <a:schemeClr val="accent5">
              <a:lumMod val="75000"/>
            </a:schemeClr>
          </a:solidFill>
        </p:grpSpPr>
        <p:grpSp>
          <p:nvGrpSpPr>
            <p:cNvPr id="81" name="Group 128"/>
            <p:cNvGrpSpPr/>
            <p:nvPr/>
          </p:nvGrpSpPr>
          <p:grpSpPr>
            <a:xfrm>
              <a:off x="7571935" y="2346350"/>
              <a:ext cx="1588340" cy="1026941"/>
              <a:chOff x="7571935" y="2346350"/>
              <a:chExt cx="1588340" cy="1026941"/>
            </a:xfrm>
            <a:grpFill/>
          </p:grpSpPr>
          <p:sp>
            <p:nvSpPr>
              <p:cNvPr id="83" name="Rectangle 130"/>
              <p:cNvSpPr/>
              <p:nvPr/>
            </p:nvSpPr>
            <p:spPr>
              <a:xfrm>
                <a:off x="7571935" y="2346350"/>
                <a:ext cx="1116400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Block Arc 131"/>
              <p:cNvSpPr/>
              <p:nvPr/>
            </p:nvSpPr>
            <p:spPr>
              <a:xfrm>
                <a:off x="8133334" y="2346350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</p:grpSp>
        <p:sp>
          <p:nvSpPr>
            <p:cNvPr id="82" name="Rectangle 129"/>
            <p:cNvSpPr/>
            <p:nvPr/>
          </p:nvSpPr>
          <p:spPr>
            <a:xfrm rot="5400000">
              <a:off x="8857985" y="3012590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85" name="PA_椭圆 154"/>
          <p:cNvSpPr/>
          <p:nvPr>
            <p:custDataLst>
              <p:tags r:id="rId24"/>
            </p:custDataLst>
          </p:nvPr>
        </p:nvSpPr>
        <p:spPr>
          <a:xfrm>
            <a:off x="8787246" y="4065171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PA_椭圆 154"/>
          <p:cNvSpPr/>
          <p:nvPr>
            <p:custDataLst>
              <p:tags r:id="rId25"/>
            </p:custDataLst>
          </p:nvPr>
        </p:nvSpPr>
        <p:spPr>
          <a:xfrm>
            <a:off x="7532189" y="3258348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PA_椭圆 154"/>
          <p:cNvSpPr/>
          <p:nvPr>
            <p:custDataLst>
              <p:tags r:id="rId26"/>
            </p:custDataLst>
          </p:nvPr>
        </p:nvSpPr>
        <p:spPr>
          <a:xfrm>
            <a:off x="10122987" y="3177666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PA_TextPlaceholder 33"/>
          <p:cNvSpPr txBox="1"/>
          <p:nvPr>
            <p:custDataLst>
              <p:tags r:id="rId27"/>
            </p:custDataLst>
          </p:nvPr>
        </p:nvSpPr>
        <p:spPr>
          <a:xfrm>
            <a:off x="2321858" y="4769225"/>
            <a:ext cx="3021106" cy="53380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Каждый человек стремится сделать свою жизнь наиболее комфортной, и общение в социальных сетях не является исключением.</a:t>
            </a:r>
          </a:p>
          <a:p>
            <a:pPr marL="0" indent="0">
              <a:buNone/>
            </a:pPr>
            <a:endParaRPr lang="en-AU" sz="12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0" name="PA_TextPlaceholder 33"/>
          <p:cNvSpPr txBox="1"/>
          <p:nvPr>
            <p:custDataLst>
              <p:tags r:id="rId28"/>
            </p:custDataLst>
          </p:nvPr>
        </p:nvSpPr>
        <p:spPr>
          <a:xfrm>
            <a:off x="6920752" y="1498358"/>
            <a:ext cx="5011272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Проводя огромное время в социальных сетях, люди постоянно сталкиваются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Интернет-сленгом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узнают новые слова и сами не замечают, как начинают их использовать. Так речь многих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блогеров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(пользователей, ведущих электронный дневник) социальной сети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пестрит популярными словами и фразами.</a:t>
            </a:r>
          </a:p>
          <a:p>
            <a:pPr marL="0" indent="0">
              <a:buNone/>
            </a:pPr>
            <a:endParaRPr lang="en-AU" sz="12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1" name="PA_TextPlaceholder 33"/>
          <p:cNvSpPr txBox="1"/>
          <p:nvPr>
            <p:custDataLst>
              <p:tags r:id="rId29"/>
            </p:custDataLst>
          </p:nvPr>
        </p:nvSpPr>
        <p:spPr>
          <a:xfrm>
            <a:off x="5253317" y="3103043"/>
            <a:ext cx="2123006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Желание быть новатором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2" name="PA_TextPlaceholder 33"/>
          <p:cNvSpPr txBox="1"/>
          <p:nvPr>
            <p:custDataLst>
              <p:tags r:id="rId30"/>
            </p:custDataLst>
          </p:nvPr>
        </p:nvSpPr>
        <p:spPr>
          <a:xfrm>
            <a:off x="7566211" y="4689797"/>
            <a:ext cx="2474259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Влияние Западной культуры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3" name="PA_TextPlaceholder 33"/>
          <p:cNvSpPr txBox="1"/>
          <p:nvPr>
            <p:custDataLst>
              <p:tags r:id="rId31"/>
            </p:custDataLst>
          </p:nvPr>
        </p:nvSpPr>
        <p:spPr>
          <a:xfrm>
            <a:off x="5011271" y="3434738"/>
            <a:ext cx="2465294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креативная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 одной стороны, деятельность преимущественно засоряет речь молодого поколения. Каждый хочет таким образом показать окружающим, что он не отстает от времени, он «в теме».</a:t>
            </a:r>
          </a:p>
          <a:p>
            <a:pPr marL="0" indent="0">
              <a:buNone/>
            </a:pPr>
            <a:endParaRPr lang="en-AU" sz="12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4" name="PA_TextPlaceholder 33"/>
          <p:cNvSpPr txBox="1"/>
          <p:nvPr>
            <p:custDataLst>
              <p:tags r:id="rId32"/>
            </p:custDataLst>
          </p:nvPr>
        </p:nvSpPr>
        <p:spPr>
          <a:xfrm>
            <a:off x="7368988" y="5093209"/>
            <a:ext cx="3272118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Западная культура является основным «поставщиком» иноязычных слов посредством популярной музыки и кино.</a:t>
            </a:r>
          </a:p>
          <a:p>
            <a:pPr marL="0" indent="0">
              <a:buNone/>
            </a:pPr>
            <a:endParaRPr lang="en-AU" sz="12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5" name="PA_TextPlaceholder 33"/>
          <p:cNvSpPr txBox="1"/>
          <p:nvPr>
            <p:custDataLst>
              <p:tags r:id="rId33"/>
            </p:custDataLst>
          </p:nvPr>
        </p:nvSpPr>
        <p:spPr>
          <a:xfrm>
            <a:off x="950259" y="153655"/>
            <a:ext cx="10945906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Причины использования ошибок в речи</a:t>
            </a:r>
            <a:endParaRPr lang="en-AU" sz="4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96" name="Group 50"/>
          <p:cNvGrpSpPr/>
          <p:nvPr/>
        </p:nvGrpSpPr>
        <p:grpSpPr bwMode="auto">
          <a:xfrm>
            <a:off x="5405718" y="6436659"/>
            <a:ext cx="1425388" cy="260838"/>
            <a:chOff x="5516605" y="5748635"/>
            <a:chExt cx="1395170" cy="252327"/>
          </a:xfrm>
          <a:solidFill>
            <a:schemeClr val="bg1"/>
          </a:solidFill>
        </p:grpSpPr>
        <p:sp>
          <p:nvSpPr>
            <p:cNvPr id="97" name="Oval 51"/>
            <p:cNvSpPr>
              <a:spLocks noChangeAspect="1"/>
            </p:cNvSpPr>
            <p:nvPr/>
          </p:nvSpPr>
          <p:spPr>
            <a:xfrm>
              <a:off x="5516605" y="5748635"/>
              <a:ext cx="252368" cy="252327"/>
            </a:xfrm>
            <a:prstGeom prst="ellipse">
              <a:avLst/>
            </a:prstGeom>
            <a:noFill/>
            <a:ln w="12700" cmpd="sng">
              <a:solidFill>
                <a:srgbClr val="0A4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Oval 52"/>
            <p:cNvSpPr>
              <a:spLocks noChangeAspect="1"/>
            </p:cNvSpPr>
            <p:nvPr/>
          </p:nvSpPr>
          <p:spPr>
            <a:xfrm>
              <a:off x="5800718" y="5748635"/>
              <a:ext cx="250782" cy="252327"/>
            </a:xfrm>
            <a:prstGeom prst="ellipse">
              <a:avLst/>
            </a:prstGeom>
            <a:noFill/>
            <a:ln w="12700" cmpd="sng">
              <a:solidFill>
                <a:srgbClr val="0A4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Oval 53"/>
            <p:cNvSpPr>
              <a:spLocks noChangeAspect="1"/>
            </p:cNvSpPr>
            <p:nvPr/>
          </p:nvSpPr>
          <p:spPr>
            <a:xfrm>
              <a:off x="6088006" y="5748635"/>
              <a:ext cx="252368" cy="25232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 cmpd="sng">
              <a:solidFill>
                <a:srgbClr val="0A4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Oval 54"/>
            <p:cNvSpPr>
              <a:spLocks noChangeAspect="1"/>
            </p:cNvSpPr>
            <p:nvPr/>
          </p:nvSpPr>
          <p:spPr>
            <a:xfrm>
              <a:off x="6375293" y="5748635"/>
              <a:ext cx="252369" cy="252327"/>
            </a:xfrm>
            <a:prstGeom prst="ellipse">
              <a:avLst/>
            </a:prstGeom>
            <a:noFill/>
            <a:ln w="12700" cmpd="sng">
              <a:solidFill>
                <a:srgbClr val="0A4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Oval 55"/>
            <p:cNvSpPr>
              <a:spLocks noChangeAspect="1"/>
            </p:cNvSpPr>
            <p:nvPr/>
          </p:nvSpPr>
          <p:spPr>
            <a:xfrm>
              <a:off x="6659407" y="5748635"/>
              <a:ext cx="252368" cy="25232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 cmpd="sng">
              <a:solidFill>
                <a:srgbClr val="0A4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2" name="PA_任意多边形 6"/>
          <p:cNvSpPr>
            <a:spLocks noEditPoints="1"/>
          </p:cNvSpPr>
          <p:nvPr>
            <p:custDataLst>
              <p:tags r:id="rId34"/>
            </p:custDataLst>
          </p:nvPr>
        </p:nvSpPr>
        <p:spPr bwMode="auto">
          <a:xfrm>
            <a:off x="1337129" y="1848717"/>
            <a:ext cx="206855" cy="190710"/>
          </a:xfrm>
          <a:custGeom>
            <a:avLst/>
            <a:gdLst>
              <a:gd name="T0" fmla="*/ 974 w 1025"/>
              <a:gd name="T1" fmla="*/ 2 h 945"/>
              <a:gd name="T2" fmla="*/ 1015 w 1025"/>
              <a:gd name="T3" fmla="*/ 28 h 945"/>
              <a:gd name="T4" fmla="*/ 1025 w 1025"/>
              <a:gd name="T5" fmla="*/ 631 h 945"/>
              <a:gd name="T6" fmla="*/ 1015 w 1025"/>
              <a:gd name="T7" fmla="*/ 667 h 945"/>
              <a:gd name="T8" fmla="*/ 974 w 1025"/>
              <a:gd name="T9" fmla="*/ 694 h 945"/>
              <a:gd name="T10" fmla="*/ 925 w 1025"/>
              <a:gd name="T11" fmla="*/ 627 h 945"/>
              <a:gd name="T12" fmla="*/ 81 w 1025"/>
              <a:gd name="T13" fmla="*/ 627 h 945"/>
              <a:gd name="T14" fmla="*/ 432 w 1025"/>
              <a:gd name="T15" fmla="*/ 674 h 945"/>
              <a:gd name="T16" fmla="*/ 50 w 1025"/>
              <a:gd name="T17" fmla="*/ 694 h 945"/>
              <a:gd name="T18" fmla="*/ 10 w 1025"/>
              <a:gd name="T19" fmla="*/ 667 h 945"/>
              <a:gd name="T20" fmla="*/ 0 w 1025"/>
              <a:gd name="T21" fmla="*/ 65 h 945"/>
              <a:gd name="T22" fmla="*/ 10 w 1025"/>
              <a:gd name="T23" fmla="*/ 28 h 945"/>
              <a:gd name="T24" fmla="*/ 50 w 1025"/>
              <a:gd name="T25" fmla="*/ 2 h 945"/>
              <a:gd name="T26" fmla="*/ 702 w 1025"/>
              <a:gd name="T27" fmla="*/ 391 h 945"/>
              <a:gd name="T28" fmla="*/ 702 w 1025"/>
              <a:gd name="T29" fmla="*/ 375 h 945"/>
              <a:gd name="T30" fmla="*/ 899 w 1025"/>
              <a:gd name="T31" fmla="*/ 314 h 945"/>
              <a:gd name="T32" fmla="*/ 806 w 1025"/>
              <a:gd name="T33" fmla="*/ 255 h 945"/>
              <a:gd name="T34" fmla="*/ 806 w 1025"/>
              <a:gd name="T35" fmla="*/ 239 h 945"/>
              <a:gd name="T36" fmla="*/ 899 w 1025"/>
              <a:gd name="T37" fmla="*/ 184 h 945"/>
              <a:gd name="T38" fmla="*/ 806 w 1025"/>
              <a:gd name="T39" fmla="*/ 146 h 945"/>
              <a:gd name="T40" fmla="*/ 806 w 1025"/>
              <a:gd name="T41" fmla="*/ 130 h 945"/>
              <a:gd name="T42" fmla="*/ 775 w 1025"/>
              <a:gd name="T43" fmla="*/ 130 h 945"/>
              <a:gd name="T44" fmla="*/ 300 w 1025"/>
              <a:gd name="T45" fmla="*/ 462 h 945"/>
              <a:gd name="T46" fmla="*/ 251 w 1025"/>
              <a:gd name="T47" fmla="*/ 462 h 945"/>
              <a:gd name="T48" fmla="*/ 310 w 1025"/>
              <a:gd name="T49" fmla="*/ 280 h 945"/>
              <a:gd name="T50" fmla="*/ 395 w 1025"/>
              <a:gd name="T51" fmla="*/ 330 h 945"/>
              <a:gd name="T52" fmla="*/ 467 w 1025"/>
              <a:gd name="T53" fmla="*/ 219 h 945"/>
              <a:gd name="T54" fmla="*/ 497 w 1025"/>
              <a:gd name="T55" fmla="*/ 168 h 945"/>
              <a:gd name="T56" fmla="*/ 402 w 1025"/>
              <a:gd name="T57" fmla="*/ 201 h 945"/>
              <a:gd name="T58" fmla="*/ 335 w 1025"/>
              <a:gd name="T59" fmla="*/ 249 h 945"/>
              <a:gd name="T60" fmla="*/ 138 w 1025"/>
              <a:gd name="T61" fmla="*/ 314 h 945"/>
              <a:gd name="T62" fmla="*/ 227 w 1025"/>
              <a:gd name="T63" fmla="*/ 357 h 945"/>
              <a:gd name="T64" fmla="*/ 465 w 1025"/>
              <a:gd name="T65" fmla="*/ 462 h 945"/>
              <a:gd name="T66" fmla="*/ 465 w 1025"/>
              <a:gd name="T67" fmla="*/ 462 h 945"/>
              <a:gd name="T68" fmla="*/ 440 w 1025"/>
              <a:gd name="T69" fmla="*/ 373 h 945"/>
              <a:gd name="T70" fmla="*/ 320 w 1025"/>
              <a:gd name="T71" fmla="*/ 462 h 945"/>
              <a:gd name="T72" fmla="*/ 320 w 1025"/>
              <a:gd name="T73" fmla="*/ 462 h 945"/>
              <a:gd name="T74" fmla="*/ 653 w 1025"/>
              <a:gd name="T75" fmla="*/ 337 h 945"/>
              <a:gd name="T76" fmla="*/ 592 w 1025"/>
              <a:gd name="T77" fmla="*/ 416 h 945"/>
              <a:gd name="T78" fmla="*/ 588 w 1025"/>
              <a:gd name="T79" fmla="*/ 661 h 945"/>
              <a:gd name="T80" fmla="*/ 546 w 1025"/>
              <a:gd name="T81" fmla="*/ 602 h 945"/>
              <a:gd name="T82" fmla="*/ 497 w 1025"/>
              <a:gd name="T83" fmla="*/ 578 h 945"/>
              <a:gd name="T84" fmla="*/ 495 w 1025"/>
              <a:gd name="T85" fmla="*/ 639 h 945"/>
              <a:gd name="T86" fmla="*/ 542 w 1025"/>
              <a:gd name="T87" fmla="*/ 753 h 945"/>
              <a:gd name="T88" fmla="*/ 592 w 1025"/>
              <a:gd name="T89" fmla="*/ 945 h 945"/>
              <a:gd name="T90" fmla="*/ 824 w 1025"/>
              <a:gd name="T91" fmla="*/ 891 h 945"/>
              <a:gd name="T92" fmla="*/ 854 w 1025"/>
              <a:gd name="T93" fmla="*/ 582 h 945"/>
              <a:gd name="T94" fmla="*/ 799 w 1025"/>
              <a:gd name="T95" fmla="*/ 531 h 945"/>
              <a:gd name="T96" fmla="*/ 789 w 1025"/>
              <a:gd name="T97" fmla="*/ 588 h 945"/>
              <a:gd name="T98" fmla="*/ 732 w 1025"/>
              <a:gd name="T99" fmla="*/ 487 h 945"/>
              <a:gd name="T100" fmla="*/ 724 w 1025"/>
              <a:gd name="T101" fmla="*/ 473 h 945"/>
              <a:gd name="T102" fmla="*/ 670 w 1025"/>
              <a:gd name="T103" fmla="*/ 546 h 945"/>
              <a:gd name="T104" fmla="*/ 54 w 1025"/>
              <a:gd name="T105" fmla="*/ 24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25" h="945">
                <a:moveTo>
                  <a:pt x="65" y="0"/>
                </a:moveTo>
                <a:lnTo>
                  <a:pt x="960" y="0"/>
                </a:lnTo>
                <a:lnTo>
                  <a:pt x="960" y="0"/>
                </a:lnTo>
                <a:lnTo>
                  <a:pt x="974" y="2"/>
                </a:lnTo>
                <a:lnTo>
                  <a:pt x="986" y="4"/>
                </a:lnTo>
                <a:lnTo>
                  <a:pt x="996" y="10"/>
                </a:lnTo>
                <a:lnTo>
                  <a:pt x="1007" y="18"/>
                </a:lnTo>
                <a:lnTo>
                  <a:pt x="1015" y="28"/>
                </a:lnTo>
                <a:lnTo>
                  <a:pt x="1021" y="38"/>
                </a:lnTo>
                <a:lnTo>
                  <a:pt x="1025" y="50"/>
                </a:lnTo>
                <a:lnTo>
                  <a:pt x="1025" y="65"/>
                </a:lnTo>
                <a:lnTo>
                  <a:pt x="1025" y="631"/>
                </a:lnTo>
                <a:lnTo>
                  <a:pt x="1025" y="631"/>
                </a:lnTo>
                <a:lnTo>
                  <a:pt x="1025" y="643"/>
                </a:lnTo>
                <a:lnTo>
                  <a:pt x="1021" y="655"/>
                </a:lnTo>
                <a:lnTo>
                  <a:pt x="1015" y="667"/>
                </a:lnTo>
                <a:lnTo>
                  <a:pt x="1007" y="676"/>
                </a:lnTo>
                <a:lnTo>
                  <a:pt x="996" y="684"/>
                </a:lnTo>
                <a:lnTo>
                  <a:pt x="986" y="690"/>
                </a:lnTo>
                <a:lnTo>
                  <a:pt x="974" y="694"/>
                </a:lnTo>
                <a:lnTo>
                  <a:pt x="960" y="696"/>
                </a:lnTo>
                <a:lnTo>
                  <a:pt x="919" y="696"/>
                </a:lnTo>
                <a:lnTo>
                  <a:pt x="919" y="696"/>
                </a:lnTo>
                <a:lnTo>
                  <a:pt x="925" y="627"/>
                </a:lnTo>
                <a:lnTo>
                  <a:pt x="946" y="627"/>
                </a:lnTo>
                <a:lnTo>
                  <a:pt x="946" y="61"/>
                </a:lnTo>
                <a:lnTo>
                  <a:pt x="81" y="61"/>
                </a:lnTo>
                <a:lnTo>
                  <a:pt x="81" y="627"/>
                </a:lnTo>
                <a:lnTo>
                  <a:pt x="391" y="627"/>
                </a:lnTo>
                <a:lnTo>
                  <a:pt x="418" y="653"/>
                </a:lnTo>
                <a:lnTo>
                  <a:pt x="418" y="653"/>
                </a:lnTo>
                <a:lnTo>
                  <a:pt x="432" y="674"/>
                </a:lnTo>
                <a:lnTo>
                  <a:pt x="444" y="696"/>
                </a:lnTo>
                <a:lnTo>
                  <a:pt x="65" y="696"/>
                </a:lnTo>
                <a:lnTo>
                  <a:pt x="65" y="696"/>
                </a:lnTo>
                <a:lnTo>
                  <a:pt x="50" y="694"/>
                </a:lnTo>
                <a:lnTo>
                  <a:pt x="38" y="690"/>
                </a:lnTo>
                <a:lnTo>
                  <a:pt x="28" y="684"/>
                </a:lnTo>
                <a:lnTo>
                  <a:pt x="18" y="676"/>
                </a:lnTo>
                <a:lnTo>
                  <a:pt x="10" y="667"/>
                </a:lnTo>
                <a:lnTo>
                  <a:pt x="4" y="655"/>
                </a:lnTo>
                <a:lnTo>
                  <a:pt x="0" y="643"/>
                </a:lnTo>
                <a:lnTo>
                  <a:pt x="0" y="631"/>
                </a:lnTo>
                <a:lnTo>
                  <a:pt x="0" y="65"/>
                </a:lnTo>
                <a:lnTo>
                  <a:pt x="0" y="65"/>
                </a:lnTo>
                <a:lnTo>
                  <a:pt x="0" y="50"/>
                </a:lnTo>
                <a:lnTo>
                  <a:pt x="4" y="38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5" y="0"/>
                </a:lnTo>
                <a:lnTo>
                  <a:pt x="65" y="0"/>
                </a:lnTo>
                <a:close/>
                <a:moveTo>
                  <a:pt x="702" y="375"/>
                </a:moveTo>
                <a:lnTo>
                  <a:pt x="702" y="391"/>
                </a:lnTo>
                <a:lnTo>
                  <a:pt x="899" y="391"/>
                </a:lnTo>
                <a:lnTo>
                  <a:pt x="899" y="375"/>
                </a:lnTo>
                <a:lnTo>
                  <a:pt x="702" y="375"/>
                </a:lnTo>
                <a:lnTo>
                  <a:pt x="702" y="375"/>
                </a:lnTo>
                <a:close/>
                <a:moveTo>
                  <a:pt x="702" y="314"/>
                </a:moveTo>
                <a:lnTo>
                  <a:pt x="702" y="330"/>
                </a:lnTo>
                <a:lnTo>
                  <a:pt x="899" y="330"/>
                </a:lnTo>
                <a:lnTo>
                  <a:pt x="899" y="314"/>
                </a:lnTo>
                <a:lnTo>
                  <a:pt x="702" y="314"/>
                </a:lnTo>
                <a:lnTo>
                  <a:pt x="702" y="314"/>
                </a:lnTo>
                <a:close/>
                <a:moveTo>
                  <a:pt x="806" y="239"/>
                </a:moveTo>
                <a:lnTo>
                  <a:pt x="806" y="255"/>
                </a:lnTo>
                <a:lnTo>
                  <a:pt x="899" y="255"/>
                </a:lnTo>
                <a:lnTo>
                  <a:pt x="899" y="239"/>
                </a:lnTo>
                <a:lnTo>
                  <a:pt x="806" y="239"/>
                </a:lnTo>
                <a:lnTo>
                  <a:pt x="806" y="239"/>
                </a:lnTo>
                <a:close/>
                <a:moveTo>
                  <a:pt x="806" y="184"/>
                </a:moveTo>
                <a:lnTo>
                  <a:pt x="806" y="201"/>
                </a:lnTo>
                <a:lnTo>
                  <a:pt x="899" y="201"/>
                </a:lnTo>
                <a:lnTo>
                  <a:pt x="899" y="184"/>
                </a:lnTo>
                <a:lnTo>
                  <a:pt x="806" y="184"/>
                </a:lnTo>
                <a:lnTo>
                  <a:pt x="806" y="184"/>
                </a:lnTo>
                <a:close/>
                <a:moveTo>
                  <a:pt x="806" y="130"/>
                </a:moveTo>
                <a:lnTo>
                  <a:pt x="806" y="146"/>
                </a:lnTo>
                <a:lnTo>
                  <a:pt x="899" y="146"/>
                </a:lnTo>
                <a:lnTo>
                  <a:pt x="899" y="130"/>
                </a:lnTo>
                <a:lnTo>
                  <a:pt x="806" y="130"/>
                </a:lnTo>
                <a:lnTo>
                  <a:pt x="806" y="130"/>
                </a:lnTo>
                <a:close/>
                <a:moveTo>
                  <a:pt x="590" y="130"/>
                </a:moveTo>
                <a:lnTo>
                  <a:pt x="590" y="278"/>
                </a:lnTo>
                <a:lnTo>
                  <a:pt x="775" y="278"/>
                </a:lnTo>
                <a:lnTo>
                  <a:pt x="775" y="130"/>
                </a:lnTo>
                <a:lnTo>
                  <a:pt x="590" y="130"/>
                </a:lnTo>
                <a:lnTo>
                  <a:pt x="590" y="130"/>
                </a:lnTo>
                <a:close/>
                <a:moveTo>
                  <a:pt x="251" y="462"/>
                </a:moveTo>
                <a:lnTo>
                  <a:pt x="300" y="462"/>
                </a:lnTo>
                <a:lnTo>
                  <a:pt x="300" y="322"/>
                </a:lnTo>
                <a:lnTo>
                  <a:pt x="251" y="322"/>
                </a:lnTo>
                <a:lnTo>
                  <a:pt x="251" y="462"/>
                </a:lnTo>
                <a:lnTo>
                  <a:pt x="251" y="462"/>
                </a:lnTo>
                <a:close/>
                <a:moveTo>
                  <a:pt x="138" y="314"/>
                </a:moveTo>
                <a:lnTo>
                  <a:pt x="160" y="345"/>
                </a:lnTo>
                <a:lnTo>
                  <a:pt x="257" y="278"/>
                </a:lnTo>
                <a:lnTo>
                  <a:pt x="310" y="280"/>
                </a:lnTo>
                <a:lnTo>
                  <a:pt x="341" y="312"/>
                </a:lnTo>
                <a:lnTo>
                  <a:pt x="343" y="314"/>
                </a:lnTo>
                <a:lnTo>
                  <a:pt x="349" y="316"/>
                </a:lnTo>
                <a:lnTo>
                  <a:pt x="395" y="330"/>
                </a:lnTo>
                <a:lnTo>
                  <a:pt x="414" y="337"/>
                </a:lnTo>
                <a:lnTo>
                  <a:pt x="418" y="316"/>
                </a:lnTo>
                <a:lnTo>
                  <a:pt x="436" y="225"/>
                </a:lnTo>
                <a:lnTo>
                  <a:pt x="467" y="219"/>
                </a:lnTo>
                <a:lnTo>
                  <a:pt x="473" y="247"/>
                </a:lnTo>
                <a:lnTo>
                  <a:pt x="507" y="215"/>
                </a:lnTo>
                <a:lnTo>
                  <a:pt x="542" y="180"/>
                </a:lnTo>
                <a:lnTo>
                  <a:pt x="497" y="168"/>
                </a:lnTo>
                <a:lnTo>
                  <a:pt x="450" y="156"/>
                </a:lnTo>
                <a:lnTo>
                  <a:pt x="458" y="184"/>
                </a:lnTo>
                <a:lnTo>
                  <a:pt x="410" y="197"/>
                </a:lnTo>
                <a:lnTo>
                  <a:pt x="402" y="201"/>
                </a:lnTo>
                <a:lnTo>
                  <a:pt x="400" y="209"/>
                </a:lnTo>
                <a:lnTo>
                  <a:pt x="385" y="288"/>
                </a:lnTo>
                <a:lnTo>
                  <a:pt x="363" y="282"/>
                </a:lnTo>
                <a:lnTo>
                  <a:pt x="335" y="249"/>
                </a:lnTo>
                <a:lnTo>
                  <a:pt x="331" y="247"/>
                </a:lnTo>
                <a:lnTo>
                  <a:pt x="326" y="245"/>
                </a:lnTo>
                <a:lnTo>
                  <a:pt x="253" y="235"/>
                </a:lnTo>
                <a:lnTo>
                  <a:pt x="138" y="314"/>
                </a:lnTo>
                <a:lnTo>
                  <a:pt x="138" y="314"/>
                </a:lnTo>
                <a:close/>
                <a:moveTo>
                  <a:pt x="180" y="462"/>
                </a:moveTo>
                <a:lnTo>
                  <a:pt x="227" y="462"/>
                </a:lnTo>
                <a:lnTo>
                  <a:pt x="227" y="357"/>
                </a:lnTo>
                <a:lnTo>
                  <a:pt x="180" y="357"/>
                </a:lnTo>
                <a:lnTo>
                  <a:pt x="180" y="462"/>
                </a:lnTo>
                <a:lnTo>
                  <a:pt x="180" y="462"/>
                </a:lnTo>
                <a:close/>
                <a:moveTo>
                  <a:pt x="465" y="462"/>
                </a:moveTo>
                <a:lnTo>
                  <a:pt x="511" y="462"/>
                </a:lnTo>
                <a:lnTo>
                  <a:pt x="511" y="259"/>
                </a:lnTo>
                <a:lnTo>
                  <a:pt x="465" y="259"/>
                </a:lnTo>
                <a:lnTo>
                  <a:pt x="465" y="462"/>
                </a:lnTo>
                <a:lnTo>
                  <a:pt x="465" y="462"/>
                </a:lnTo>
                <a:close/>
                <a:moveTo>
                  <a:pt x="393" y="462"/>
                </a:moveTo>
                <a:lnTo>
                  <a:pt x="440" y="462"/>
                </a:lnTo>
                <a:lnTo>
                  <a:pt x="440" y="373"/>
                </a:lnTo>
                <a:lnTo>
                  <a:pt x="393" y="373"/>
                </a:lnTo>
                <a:lnTo>
                  <a:pt x="393" y="462"/>
                </a:lnTo>
                <a:lnTo>
                  <a:pt x="393" y="462"/>
                </a:lnTo>
                <a:close/>
                <a:moveTo>
                  <a:pt x="320" y="462"/>
                </a:moveTo>
                <a:lnTo>
                  <a:pt x="369" y="462"/>
                </a:lnTo>
                <a:lnTo>
                  <a:pt x="369" y="347"/>
                </a:lnTo>
                <a:lnTo>
                  <a:pt x="320" y="347"/>
                </a:lnTo>
                <a:lnTo>
                  <a:pt x="320" y="462"/>
                </a:lnTo>
                <a:lnTo>
                  <a:pt x="320" y="462"/>
                </a:lnTo>
                <a:close/>
                <a:moveTo>
                  <a:pt x="670" y="546"/>
                </a:moveTo>
                <a:lnTo>
                  <a:pt x="670" y="546"/>
                </a:lnTo>
                <a:lnTo>
                  <a:pt x="653" y="337"/>
                </a:lnTo>
                <a:lnTo>
                  <a:pt x="653" y="337"/>
                </a:lnTo>
                <a:lnTo>
                  <a:pt x="594" y="335"/>
                </a:lnTo>
                <a:lnTo>
                  <a:pt x="594" y="335"/>
                </a:lnTo>
                <a:lnTo>
                  <a:pt x="592" y="416"/>
                </a:lnTo>
                <a:lnTo>
                  <a:pt x="590" y="497"/>
                </a:lnTo>
                <a:lnTo>
                  <a:pt x="590" y="580"/>
                </a:lnTo>
                <a:lnTo>
                  <a:pt x="588" y="661"/>
                </a:lnTo>
                <a:lnTo>
                  <a:pt x="588" y="661"/>
                </a:lnTo>
                <a:lnTo>
                  <a:pt x="574" y="635"/>
                </a:lnTo>
                <a:lnTo>
                  <a:pt x="566" y="625"/>
                </a:lnTo>
                <a:lnTo>
                  <a:pt x="558" y="613"/>
                </a:lnTo>
                <a:lnTo>
                  <a:pt x="546" y="602"/>
                </a:lnTo>
                <a:lnTo>
                  <a:pt x="532" y="592"/>
                </a:lnTo>
                <a:lnTo>
                  <a:pt x="515" y="584"/>
                </a:lnTo>
                <a:lnTo>
                  <a:pt x="497" y="578"/>
                </a:lnTo>
                <a:lnTo>
                  <a:pt x="497" y="578"/>
                </a:lnTo>
                <a:lnTo>
                  <a:pt x="471" y="604"/>
                </a:lnTo>
                <a:lnTo>
                  <a:pt x="471" y="604"/>
                </a:lnTo>
                <a:lnTo>
                  <a:pt x="485" y="621"/>
                </a:lnTo>
                <a:lnTo>
                  <a:pt x="495" y="639"/>
                </a:lnTo>
                <a:lnTo>
                  <a:pt x="505" y="655"/>
                </a:lnTo>
                <a:lnTo>
                  <a:pt x="515" y="676"/>
                </a:lnTo>
                <a:lnTo>
                  <a:pt x="529" y="714"/>
                </a:lnTo>
                <a:lnTo>
                  <a:pt x="542" y="753"/>
                </a:lnTo>
                <a:lnTo>
                  <a:pt x="554" y="868"/>
                </a:lnTo>
                <a:lnTo>
                  <a:pt x="554" y="868"/>
                </a:lnTo>
                <a:lnTo>
                  <a:pt x="592" y="945"/>
                </a:lnTo>
                <a:lnTo>
                  <a:pt x="592" y="945"/>
                </a:lnTo>
                <a:lnTo>
                  <a:pt x="802" y="939"/>
                </a:lnTo>
                <a:lnTo>
                  <a:pt x="802" y="939"/>
                </a:lnTo>
                <a:lnTo>
                  <a:pt x="824" y="891"/>
                </a:lnTo>
                <a:lnTo>
                  <a:pt x="824" y="891"/>
                </a:lnTo>
                <a:lnTo>
                  <a:pt x="834" y="812"/>
                </a:lnTo>
                <a:lnTo>
                  <a:pt x="844" y="718"/>
                </a:lnTo>
                <a:lnTo>
                  <a:pt x="852" y="625"/>
                </a:lnTo>
                <a:lnTo>
                  <a:pt x="854" y="582"/>
                </a:lnTo>
                <a:lnTo>
                  <a:pt x="854" y="546"/>
                </a:lnTo>
                <a:lnTo>
                  <a:pt x="854" y="546"/>
                </a:lnTo>
                <a:lnTo>
                  <a:pt x="826" y="540"/>
                </a:lnTo>
                <a:lnTo>
                  <a:pt x="799" y="531"/>
                </a:lnTo>
                <a:lnTo>
                  <a:pt x="799" y="531"/>
                </a:lnTo>
                <a:lnTo>
                  <a:pt x="793" y="560"/>
                </a:lnTo>
                <a:lnTo>
                  <a:pt x="789" y="588"/>
                </a:lnTo>
                <a:lnTo>
                  <a:pt x="789" y="588"/>
                </a:lnTo>
                <a:lnTo>
                  <a:pt x="785" y="497"/>
                </a:lnTo>
                <a:lnTo>
                  <a:pt x="785" y="497"/>
                </a:lnTo>
                <a:lnTo>
                  <a:pt x="732" y="487"/>
                </a:lnTo>
                <a:lnTo>
                  <a:pt x="732" y="487"/>
                </a:lnTo>
                <a:lnTo>
                  <a:pt x="728" y="511"/>
                </a:lnTo>
                <a:lnTo>
                  <a:pt x="728" y="511"/>
                </a:lnTo>
                <a:lnTo>
                  <a:pt x="724" y="473"/>
                </a:lnTo>
                <a:lnTo>
                  <a:pt x="724" y="473"/>
                </a:lnTo>
                <a:lnTo>
                  <a:pt x="676" y="466"/>
                </a:lnTo>
                <a:lnTo>
                  <a:pt x="676" y="466"/>
                </a:lnTo>
                <a:lnTo>
                  <a:pt x="670" y="546"/>
                </a:lnTo>
                <a:lnTo>
                  <a:pt x="670" y="546"/>
                </a:lnTo>
                <a:close/>
                <a:moveTo>
                  <a:pt x="26" y="247"/>
                </a:moveTo>
                <a:lnTo>
                  <a:pt x="26" y="430"/>
                </a:lnTo>
                <a:lnTo>
                  <a:pt x="54" y="430"/>
                </a:lnTo>
                <a:lnTo>
                  <a:pt x="54" y="247"/>
                </a:lnTo>
                <a:lnTo>
                  <a:pt x="26" y="247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PA_任意多边形 9"/>
          <p:cNvSpPr>
            <a:spLocks noEditPoints="1"/>
          </p:cNvSpPr>
          <p:nvPr>
            <p:custDataLst>
              <p:tags r:id="rId35"/>
            </p:custDataLst>
          </p:nvPr>
        </p:nvSpPr>
        <p:spPr bwMode="auto">
          <a:xfrm>
            <a:off x="4161274" y="3798733"/>
            <a:ext cx="190637" cy="241777"/>
          </a:xfrm>
          <a:custGeom>
            <a:avLst/>
            <a:gdLst>
              <a:gd name="T0" fmla="*/ 227 w 671"/>
              <a:gd name="T1" fmla="*/ 767 h 851"/>
              <a:gd name="T2" fmla="*/ 221 w 671"/>
              <a:gd name="T3" fmla="*/ 776 h 851"/>
              <a:gd name="T4" fmla="*/ 223 w 671"/>
              <a:gd name="T5" fmla="*/ 796 h 851"/>
              <a:gd name="T6" fmla="*/ 231 w 671"/>
              <a:gd name="T7" fmla="*/ 803 h 851"/>
              <a:gd name="T8" fmla="*/ 356 w 671"/>
              <a:gd name="T9" fmla="*/ 803 h 851"/>
              <a:gd name="T10" fmla="*/ 363 w 671"/>
              <a:gd name="T11" fmla="*/ 792 h 851"/>
              <a:gd name="T12" fmla="*/ 363 w 671"/>
              <a:gd name="T13" fmla="*/ 771 h 851"/>
              <a:gd name="T14" fmla="*/ 352 w 671"/>
              <a:gd name="T15" fmla="*/ 765 h 851"/>
              <a:gd name="T16" fmla="*/ 671 w 671"/>
              <a:gd name="T17" fmla="*/ 350 h 851"/>
              <a:gd name="T18" fmla="*/ 671 w 671"/>
              <a:gd name="T19" fmla="*/ 598 h 851"/>
              <a:gd name="T20" fmla="*/ 671 w 671"/>
              <a:gd name="T21" fmla="*/ 358 h 851"/>
              <a:gd name="T22" fmla="*/ 671 w 671"/>
              <a:gd name="T23" fmla="*/ 350 h 851"/>
              <a:gd name="T24" fmla="*/ 350 w 671"/>
              <a:gd name="T25" fmla="*/ 479 h 851"/>
              <a:gd name="T26" fmla="*/ 183 w 671"/>
              <a:gd name="T27" fmla="*/ 358 h 851"/>
              <a:gd name="T28" fmla="*/ 646 w 671"/>
              <a:gd name="T29" fmla="*/ 331 h 851"/>
              <a:gd name="T30" fmla="*/ 296 w 671"/>
              <a:gd name="T31" fmla="*/ 308 h 851"/>
              <a:gd name="T32" fmla="*/ 427 w 671"/>
              <a:gd name="T33" fmla="*/ 162 h 851"/>
              <a:gd name="T34" fmla="*/ 327 w 671"/>
              <a:gd name="T35" fmla="*/ 331 h 851"/>
              <a:gd name="T36" fmla="*/ 527 w 671"/>
              <a:gd name="T37" fmla="*/ 331 h 851"/>
              <a:gd name="T38" fmla="*/ 327 w 671"/>
              <a:gd name="T39" fmla="*/ 365 h 851"/>
              <a:gd name="T40" fmla="*/ 327 w 671"/>
              <a:gd name="T41" fmla="*/ 375 h 851"/>
              <a:gd name="T42" fmla="*/ 327 w 671"/>
              <a:gd name="T43" fmla="*/ 400 h 851"/>
              <a:gd name="T44" fmla="*/ 327 w 671"/>
              <a:gd name="T45" fmla="*/ 411 h 851"/>
              <a:gd name="T46" fmla="*/ 642 w 671"/>
              <a:gd name="T47" fmla="*/ 625 h 851"/>
              <a:gd name="T48" fmla="*/ 632 w 671"/>
              <a:gd name="T49" fmla="*/ 627 h 851"/>
              <a:gd name="T50" fmla="*/ 217 w 671"/>
              <a:gd name="T51" fmla="*/ 627 h 851"/>
              <a:gd name="T52" fmla="*/ 427 w 671"/>
              <a:gd name="T53" fmla="*/ 538 h 851"/>
              <a:gd name="T54" fmla="*/ 642 w 671"/>
              <a:gd name="T55" fmla="*/ 625 h 851"/>
              <a:gd name="T56" fmla="*/ 546 w 671"/>
              <a:gd name="T57" fmla="*/ 0 h 851"/>
              <a:gd name="T58" fmla="*/ 559 w 671"/>
              <a:gd name="T59" fmla="*/ 4 h 851"/>
              <a:gd name="T60" fmla="*/ 573 w 671"/>
              <a:gd name="T61" fmla="*/ 16 h 851"/>
              <a:gd name="T62" fmla="*/ 580 w 671"/>
              <a:gd name="T63" fmla="*/ 35 h 851"/>
              <a:gd name="T64" fmla="*/ 507 w 671"/>
              <a:gd name="T65" fmla="*/ 73 h 851"/>
              <a:gd name="T66" fmla="*/ 507 w 671"/>
              <a:gd name="T67" fmla="*/ 717 h 851"/>
              <a:gd name="T68" fmla="*/ 580 w 671"/>
              <a:gd name="T69" fmla="*/ 817 h 851"/>
              <a:gd name="T70" fmla="*/ 577 w 671"/>
              <a:gd name="T71" fmla="*/ 832 h 851"/>
              <a:gd name="T72" fmla="*/ 565 w 671"/>
              <a:gd name="T73" fmla="*/ 846 h 851"/>
              <a:gd name="T74" fmla="*/ 546 w 671"/>
              <a:gd name="T75" fmla="*/ 851 h 851"/>
              <a:gd name="T76" fmla="*/ 27 w 671"/>
              <a:gd name="T77" fmla="*/ 851 h 851"/>
              <a:gd name="T78" fmla="*/ 10 w 671"/>
              <a:gd name="T79" fmla="*/ 842 h 851"/>
              <a:gd name="T80" fmla="*/ 0 w 671"/>
              <a:gd name="T81" fmla="*/ 824 h 851"/>
              <a:gd name="T82" fmla="*/ 0 w 671"/>
              <a:gd name="T83" fmla="*/ 35 h 851"/>
              <a:gd name="T84" fmla="*/ 6 w 671"/>
              <a:gd name="T85" fmla="*/ 16 h 851"/>
              <a:gd name="T86" fmla="*/ 21 w 671"/>
              <a:gd name="T87" fmla="*/ 4 h 851"/>
              <a:gd name="T88" fmla="*/ 33 w 671"/>
              <a:gd name="T8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71" h="851">
                <a:moveTo>
                  <a:pt x="231" y="765"/>
                </a:moveTo>
                <a:lnTo>
                  <a:pt x="231" y="765"/>
                </a:lnTo>
                <a:lnTo>
                  <a:pt x="227" y="767"/>
                </a:lnTo>
                <a:lnTo>
                  <a:pt x="225" y="769"/>
                </a:lnTo>
                <a:lnTo>
                  <a:pt x="223" y="771"/>
                </a:lnTo>
                <a:lnTo>
                  <a:pt x="221" y="776"/>
                </a:lnTo>
                <a:lnTo>
                  <a:pt x="221" y="792"/>
                </a:lnTo>
                <a:lnTo>
                  <a:pt x="221" y="792"/>
                </a:lnTo>
                <a:lnTo>
                  <a:pt x="223" y="796"/>
                </a:lnTo>
                <a:lnTo>
                  <a:pt x="225" y="801"/>
                </a:lnTo>
                <a:lnTo>
                  <a:pt x="227" y="803"/>
                </a:lnTo>
                <a:lnTo>
                  <a:pt x="231" y="803"/>
                </a:lnTo>
                <a:lnTo>
                  <a:pt x="352" y="803"/>
                </a:lnTo>
                <a:lnTo>
                  <a:pt x="352" y="803"/>
                </a:lnTo>
                <a:lnTo>
                  <a:pt x="356" y="803"/>
                </a:lnTo>
                <a:lnTo>
                  <a:pt x="361" y="801"/>
                </a:lnTo>
                <a:lnTo>
                  <a:pt x="363" y="796"/>
                </a:lnTo>
                <a:lnTo>
                  <a:pt x="363" y="792"/>
                </a:lnTo>
                <a:lnTo>
                  <a:pt x="363" y="776"/>
                </a:lnTo>
                <a:lnTo>
                  <a:pt x="363" y="776"/>
                </a:lnTo>
                <a:lnTo>
                  <a:pt x="363" y="771"/>
                </a:lnTo>
                <a:lnTo>
                  <a:pt x="361" y="769"/>
                </a:lnTo>
                <a:lnTo>
                  <a:pt x="356" y="767"/>
                </a:lnTo>
                <a:lnTo>
                  <a:pt x="352" y="765"/>
                </a:lnTo>
                <a:lnTo>
                  <a:pt x="231" y="765"/>
                </a:lnTo>
                <a:lnTo>
                  <a:pt x="231" y="765"/>
                </a:lnTo>
                <a:close/>
                <a:moveTo>
                  <a:pt x="671" y="350"/>
                </a:moveTo>
                <a:lnTo>
                  <a:pt x="507" y="477"/>
                </a:lnTo>
                <a:lnTo>
                  <a:pt x="671" y="598"/>
                </a:lnTo>
                <a:lnTo>
                  <a:pt x="671" y="598"/>
                </a:lnTo>
                <a:lnTo>
                  <a:pt x="671" y="586"/>
                </a:lnTo>
                <a:lnTo>
                  <a:pt x="671" y="358"/>
                </a:lnTo>
                <a:lnTo>
                  <a:pt x="671" y="358"/>
                </a:lnTo>
                <a:lnTo>
                  <a:pt x="671" y="350"/>
                </a:lnTo>
                <a:lnTo>
                  <a:pt x="671" y="350"/>
                </a:lnTo>
                <a:lnTo>
                  <a:pt x="671" y="350"/>
                </a:lnTo>
                <a:close/>
                <a:moveTo>
                  <a:pt x="183" y="358"/>
                </a:moveTo>
                <a:lnTo>
                  <a:pt x="185" y="600"/>
                </a:lnTo>
                <a:lnTo>
                  <a:pt x="350" y="479"/>
                </a:lnTo>
                <a:lnTo>
                  <a:pt x="183" y="354"/>
                </a:lnTo>
                <a:lnTo>
                  <a:pt x="183" y="354"/>
                </a:lnTo>
                <a:lnTo>
                  <a:pt x="183" y="358"/>
                </a:lnTo>
                <a:lnTo>
                  <a:pt x="183" y="358"/>
                </a:lnTo>
                <a:lnTo>
                  <a:pt x="183" y="358"/>
                </a:lnTo>
                <a:close/>
                <a:moveTo>
                  <a:pt x="646" y="331"/>
                </a:moveTo>
                <a:lnTo>
                  <a:pt x="559" y="396"/>
                </a:lnTo>
                <a:lnTo>
                  <a:pt x="559" y="308"/>
                </a:lnTo>
                <a:lnTo>
                  <a:pt x="296" y="308"/>
                </a:lnTo>
                <a:lnTo>
                  <a:pt x="296" y="396"/>
                </a:lnTo>
                <a:lnTo>
                  <a:pt x="204" y="329"/>
                </a:lnTo>
                <a:lnTo>
                  <a:pt x="427" y="162"/>
                </a:lnTo>
                <a:lnTo>
                  <a:pt x="646" y="331"/>
                </a:lnTo>
                <a:lnTo>
                  <a:pt x="646" y="331"/>
                </a:lnTo>
                <a:close/>
                <a:moveTo>
                  <a:pt x="327" y="331"/>
                </a:moveTo>
                <a:lnTo>
                  <a:pt x="327" y="342"/>
                </a:lnTo>
                <a:lnTo>
                  <a:pt x="527" y="342"/>
                </a:lnTo>
                <a:lnTo>
                  <a:pt x="527" y="331"/>
                </a:lnTo>
                <a:lnTo>
                  <a:pt x="327" y="331"/>
                </a:lnTo>
                <a:lnTo>
                  <a:pt x="327" y="331"/>
                </a:lnTo>
                <a:close/>
                <a:moveTo>
                  <a:pt x="327" y="365"/>
                </a:moveTo>
                <a:lnTo>
                  <a:pt x="527" y="365"/>
                </a:lnTo>
                <a:lnTo>
                  <a:pt x="527" y="375"/>
                </a:lnTo>
                <a:lnTo>
                  <a:pt x="327" y="375"/>
                </a:lnTo>
                <a:lnTo>
                  <a:pt x="327" y="365"/>
                </a:lnTo>
                <a:lnTo>
                  <a:pt x="327" y="365"/>
                </a:lnTo>
                <a:close/>
                <a:moveTo>
                  <a:pt x="327" y="400"/>
                </a:moveTo>
                <a:lnTo>
                  <a:pt x="527" y="400"/>
                </a:lnTo>
                <a:lnTo>
                  <a:pt x="527" y="411"/>
                </a:lnTo>
                <a:lnTo>
                  <a:pt x="327" y="411"/>
                </a:lnTo>
                <a:lnTo>
                  <a:pt x="327" y="400"/>
                </a:lnTo>
                <a:lnTo>
                  <a:pt x="327" y="400"/>
                </a:lnTo>
                <a:close/>
                <a:moveTo>
                  <a:pt x="642" y="625"/>
                </a:moveTo>
                <a:lnTo>
                  <a:pt x="642" y="625"/>
                </a:lnTo>
                <a:lnTo>
                  <a:pt x="642" y="625"/>
                </a:lnTo>
                <a:lnTo>
                  <a:pt x="632" y="627"/>
                </a:lnTo>
                <a:lnTo>
                  <a:pt x="225" y="627"/>
                </a:lnTo>
                <a:lnTo>
                  <a:pt x="225" y="627"/>
                </a:lnTo>
                <a:lnTo>
                  <a:pt x="217" y="627"/>
                </a:lnTo>
                <a:lnTo>
                  <a:pt x="383" y="504"/>
                </a:lnTo>
                <a:lnTo>
                  <a:pt x="417" y="529"/>
                </a:lnTo>
                <a:lnTo>
                  <a:pt x="427" y="538"/>
                </a:lnTo>
                <a:lnTo>
                  <a:pt x="440" y="529"/>
                </a:lnTo>
                <a:lnTo>
                  <a:pt x="473" y="502"/>
                </a:lnTo>
                <a:lnTo>
                  <a:pt x="642" y="625"/>
                </a:lnTo>
                <a:lnTo>
                  <a:pt x="642" y="625"/>
                </a:lnTo>
                <a:close/>
                <a:moveTo>
                  <a:pt x="33" y="0"/>
                </a:moveTo>
                <a:lnTo>
                  <a:pt x="546" y="0"/>
                </a:lnTo>
                <a:lnTo>
                  <a:pt x="546" y="0"/>
                </a:lnTo>
                <a:lnTo>
                  <a:pt x="552" y="2"/>
                </a:lnTo>
                <a:lnTo>
                  <a:pt x="559" y="4"/>
                </a:lnTo>
                <a:lnTo>
                  <a:pt x="565" y="6"/>
                </a:lnTo>
                <a:lnTo>
                  <a:pt x="569" y="10"/>
                </a:lnTo>
                <a:lnTo>
                  <a:pt x="573" y="16"/>
                </a:lnTo>
                <a:lnTo>
                  <a:pt x="577" y="21"/>
                </a:lnTo>
                <a:lnTo>
                  <a:pt x="580" y="27"/>
                </a:lnTo>
                <a:lnTo>
                  <a:pt x="580" y="35"/>
                </a:lnTo>
                <a:lnTo>
                  <a:pt x="580" y="217"/>
                </a:lnTo>
                <a:lnTo>
                  <a:pt x="507" y="160"/>
                </a:lnTo>
                <a:lnTo>
                  <a:pt x="507" y="73"/>
                </a:lnTo>
                <a:lnTo>
                  <a:pt x="77" y="73"/>
                </a:lnTo>
                <a:lnTo>
                  <a:pt x="77" y="717"/>
                </a:lnTo>
                <a:lnTo>
                  <a:pt x="507" y="717"/>
                </a:lnTo>
                <a:lnTo>
                  <a:pt x="507" y="678"/>
                </a:lnTo>
                <a:lnTo>
                  <a:pt x="580" y="678"/>
                </a:lnTo>
                <a:lnTo>
                  <a:pt x="580" y="817"/>
                </a:lnTo>
                <a:lnTo>
                  <a:pt x="580" y="817"/>
                </a:lnTo>
                <a:lnTo>
                  <a:pt x="580" y="824"/>
                </a:lnTo>
                <a:lnTo>
                  <a:pt x="577" y="832"/>
                </a:lnTo>
                <a:lnTo>
                  <a:pt x="573" y="836"/>
                </a:lnTo>
                <a:lnTo>
                  <a:pt x="569" y="842"/>
                </a:lnTo>
                <a:lnTo>
                  <a:pt x="565" y="846"/>
                </a:lnTo>
                <a:lnTo>
                  <a:pt x="559" y="849"/>
                </a:lnTo>
                <a:lnTo>
                  <a:pt x="552" y="851"/>
                </a:lnTo>
                <a:lnTo>
                  <a:pt x="546" y="851"/>
                </a:lnTo>
                <a:lnTo>
                  <a:pt x="33" y="851"/>
                </a:lnTo>
                <a:lnTo>
                  <a:pt x="33" y="851"/>
                </a:lnTo>
                <a:lnTo>
                  <a:pt x="27" y="851"/>
                </a:lnTo>
                <a:lnTo>
                  <a:pt x="21" y="849"/>
                </a:lnTo>
                <a:lnTo>
                  <a:pt x="14" y="846"/>
                </a:lnTo>
                <a:lnTo>
                  <a:pt x="10" y="842"/>
                </a:lnTo>
                <a:lnTo>
                  <a:pt x="6" y="836"/>
                </a:lnTo>
                <a:lnTo>
                  <a:pt x="2" y="832"/>
                </a:lnTo>
                <a:lnTo>
                  <a:pt x="0" y="824"/>
                </a:lnTo>
                <a:lnTo>
                  <a:pt x="0" y="817"/>
                </a:lnTo>
                <a:lnTo>
                  <a:pt x="0" y="35"/>
                </a:lnTo>
                <a:lnTo>
                  <a:pt x="0" y="35"/>
                </a:lnTo>
                <a:lnTo>
                  <a:pt x="0" y="27"/>
                </a:lnTo>
                <a:lnTo>
                  <a:pt x="2" y="21"/>
                </a:lnTo>
                <a:lnTo>
                  <a:pt x="6" y="16"/>
                </a:lnTo>
                <a:lnTo>
                  <a:pt x="10" y="10"/>
                </a:lnTo>
                <a:lnTo>
                  <a:pt x="14" y="6"/>
                </a:lnTo>
                <a:lnTo>
                  <a:pt x="21" y="4"/>
                </a:lnTo>
                <a:lnTo>
                  <a:pt x="27" y="2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PA_任意多边形 13"/>
          <p:cNvSpPr>
            <a:spLocks noEditPoints="1"/>
          </p:cNvSpPr>
          <p:nvPr>
            <p:custDataLst>
              <p:tags r:id="rId36"/>
            </p:custDataLst>
          </p:nvPr>
        </p:nvSpPr>
        <p:spPr bwMode="auto">
          <a:xfrm>
            <a:off x="6573150" y="2245664"/>
            <a:ext cx="191490" cy="191206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PA_任意多边形 20"/>
          <p:cNvSpPr>
            <a:spLocks noEditPoints="1"/>
          </p:cNvSpPr>
          <p:nvPr>
            <p:custDataLst>
              <p:tags r:id="rId37"/>
            </p:custDataLst>
          </p:nvPr>
        </p:nvSpPr>
        <p:spPr bwMode="auto">
          <a:xfrm>
            <a:off x="7655748" y="3376272"/>
            <a:ext cx="240641" cy="245755"/>
          </a:xfrm>
          <a:custGeom>
            <a:avLst/>
            <a:gdLst>
              <a:gd name="T0" fmla="*/ 622 w 847"/>
              <a:gd name="T1" fmla="*/ 550 h 865"/>
              <a:gd name="T2" fmla="*/ 647 w 847"/>
              <a:gd name="T3" fmla="*/ 640 h 865"/>
              <a:gd name="T4" fmla="*/ 691 w 847"/>
              <a:gd name="T5" fmla="*/ 619 h 865"/>
              <a:gd name="T6" fmla="*/ 726 w 847"/>
              <a:gd name="T7" fmla="*/ 588 h 865"/>
              <a:gd name="T8" fmla="*/ 753 w 847"/>
              <a:gd name="T9" fmla="*/ 548 h 865"/>
              <a:gd name="T10" fmla="*/ 768 w 847"/>
              <a:gd name="T11" fmla="*/ 502 h 865"/>
              <a:gd name="T12" fmla="*/ 770 w 847"/>
              <a:gd name="T13" fmla="*/ 452 h 865"/>
              <a:gd name="T14" fmla="*/ 758 w 847"/>
              <a:gd name="T15" fmla="*/ 398 h 865"/>
              <a:gd name="T16" fmla="*/ 803 w 847"/>
              <a:gd name="T17" fmla="*/ 396 h 865"/>
              <a:gd name="T18" fmla="*/ 829 w 847"/>
              <a:gd name="T19" fmla="*/ 442 h 865"/>
              <a:gd name="T20" fmla="*/ 845 w 847"/>
              <a:gd name="T21" fmla="*/ 496 h 865"/>
              <a:gd name="T22" fmla="*/ 847 w 847"/>
              <a:gd name="T23" fmla="*/ 540 h 865"/>
              <a:gd name="T24" fmla="*/ 839 w 847"/>
              <a:gd name="T25" fmla="*/ 609 h 865"/>
              <a:gd name="T26" fmla="*/ 810 w 847"/>
              <a:gd name="T27" fmla="*/ 671 h 865"/>
              <a:gd name="T28" fmla="*/ 766 w 847"/>
              <a:gd name="T29" fmla="*/ 724 h 865"/>
              <a:gd name="T30" fmla="*/ 710 w 847"/>
              <a:gd name="T31" fmla="*/ 761 h 865"/>
              <a:gd name="T32" fmla="*/ 645 w 847"/>
              <a:gd name="T33" fmla="*/ 784 h 865"/>
              <a:gd name="T34" fmla="*/ 0 w 847"/>
              <a:gd name="T35" fmla="*/ 369 h 865"/>
              <a:gd name="T36" fmla="*/ 207 w 847"/>
              <a:gd name="T37" fmla="*/ 448 h 865"/>
              <a:gd name="T38" fmla="*/ 203 w 847"/>
              <a:gd name="T39" fmla="*/ 479 h 865"/>
              <a:gd name="T40" fmla="*/ 207 w 847"/>
              <a:gd name="T41" fmla="*/ 527 h 865"/>
              <a:gd name="T42" fmla="*/ 224 w 847"/>
              <a:gd name="T43" fmla="*/ 573 h 865"/>
              <a:gd name="T44" fmla="*/ 251 w 847"/>
              <a:gd name="T45" fmla="*/ 613 h 865"/>
              <a:gd name="T46" fmla="*/ 288 w 847"/>
              <a:gd name="T47" fmla="*/ 642 h 865"/>
              <a:gd name="T48" fmla="*/ 320 w 847"/>
              <a:gd name="T49" fmla="*/ 657 h 865"/>
              <a:gd name="T50" fmla="*/ 374 w 847"/>
              <a:gd name="T51" fmla="*/ 709 h 865"/>
              <a:gd name="T52" fmla="*/ 338 w 847"/>
              <a:gd name="T53" fmla="*/ 715 h 865"/>
              <a:gd name="T54" fmla="*/ 284 w 847"/>
              <a:gd name="T55" fmla="*/ 713 h 865"/>
              <a:gd name="T56" fmla="*/ 230 w 847"/>
              <a:gd name="T57" fmla="*/ 698 h 865"/>
              <a:gd name="T58" fmla="*/ 186 w 847"/>
              <a:gd name="T59" fmla="*/ 678 h 865"/>
              <a:gd name="T60" fmla="*/ 132 w 847"/>
              <a:gd name="T61" fmla="*/ 634 h 865"/>
              <a:gd name="T62" fmla="*/ 94 w 847"/>
              <a:gd name="T63" fmla="*/ 578 h 865"/>
              <a:gd name="T64" fmla="*/ 71 w 847"/>
              <a:gd name="T65" fmla="*/ 513 h 865"/>
              <a:gd name="T66" fmla="*/ 67 w 847"/>
              <a:gd name="T67" fmla="*/ 444 h 865"/>
              <a:gd name="T68" fmla="*/ 0 w 847"/>
              <a:gd name="T69" fmla="*/ 369 h 865"/>
              <a:gd name="T70" fmla="*/ 712 w 847"/>
              <a:gd name="T71" fmla="*/ 81 h 865"/>
              <a:gd name="T72" fmla="*/ 676 w 847"/>
              <a:gd name="T73" fmla="*/ 50 h 865"/>
              <a:gd name="T74" fmla="*/ 616 w 847"/>
              <a:gd name="T75" fmla="*/ 16 h 865"/>
              <a:gd name="T76" fmla="*/ 549 w 847"/>
              <a:gd name="T77" fmla="*/ 0 h 865"/>
              <a:gd name="T78" fmla="*/ 482 w 847"/>
              <a:gd name="T79" fmla="*/ 2 h 865"/>
              <a:gd name="T80" fmla="*/ 415 w 847"/>
              <a:gd name="T81" fmla="*/ 25 h 865"/>
              <a:gd name="T82" fmla="*/ 376 w 847"/>
              <a:gd name="T83" fmla="*/ 50 h 865"/>
              <a:gd name="T84" fmla="*/ 334 w 847"/>
              <a:gd name="T85" fmla="*/ 87 h 865"/>
              <a:gd name="T86" fmla="*/ 303 w 847"/>
              <a:gd name="T87" fmla="*/ 133 h 865"/>
              <a:gd name="T88" fmla="*/ 322 w 847"/>
              <a:gd name="T89" fmla="*/ 187 h 865"/>
              <a:gd name="T90" fmla="*/ 361 w 847"/>
              <a:gd name="T91" fmla="*/ 146 h 865"/>
              <a:gd name="T92" fmla="*/ 390 w 847"/>
              <a:gd name="T93" fmla="*/ 129 h 865"/>
              <a:gd name="T94" fmla="*/ 436 w 847"/>
              <a:gd name="T95" fmla="*/ 114 h 865"/>
              <a:gd name="T96" fmla="*/ 484 w 847"/>
              <a:gd name="T97" fmla="*/ 110 h 865"/>
              <a:gd name="T98" fmla="*/ 532 w 847"/>
              <a:gd name="T99" fmla="*/ 121 h 865"/>
              <a:gd name="T100" fmla="*/ 574 w 847"/>
              <a:gd name="T101" fmla="*/ 144 h 865"/>
              <a:gd name="T102" fmla="*/ 522 w 847"/>
              <a:gd name="T103" fmla="*/ 223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7" h="865">
                <a:moveTo>
                  <a:pt x="651" y="865"/>
                </a:moveTo>
                <a:lnTo>
                  <a:pt x="434" y="736"/>
                </a:lnTo>
                <a:lnTo>
                  <a:pt x="622" y="550"/>
                </a:lnTo>
                <a:lnTo>
                  <a:pt x="630" y="644"/>
                </a:lnTo>
                <a:lnTo>
                  <a:pt x="630" y="644"/>
                </a:lnTo>
                <a:lnTo>
                  <a:pt x="647" y="640"/>
                </a:lnTo>
                <a:lnTo>
                  <a:pt x="662" y="636"/>
                </a:lnTo>
                <a:lnTo>
                  <a:pt x="676" y="628"/>
                </a:lnTo>
                <a:lnTo>
                  <a:pt x="691" y="619"/>
                </a:lnTo>
                <a:lnTo>
                  <a:pt x="703" y="611"/>
                </a:lnTo>
                <a:lnTo>
                  <a:pt x="716" y="600"/>
                </a:lnTo>
                <a:lnTo>
                  <a:pt x="726" y="588"/>
                </a:lnTo>
                <a:lnTo>
                  <a:pt x="737" y="575"/>
                </a:lnTo>
                <a:lnTo>
                  <a:pt x="745" y="563"/>
                </a:lnTo>
                <a:lnTo>
                  <a:pt x="753" y="548"/>
                </a:lnTo>
                <a:lnTo>
                  <a:pt x="760" y="534"/>
                </a:lnTo>
                <a:lnTo>
                  <a:pt x="764" y="519"/>
                </a:lnTo>
                <a:lnTo>
                  <a:pt x="768" y="502"/>
                </a:lnTo>
                <a:lnTo>
                  <a:pt x="770" y="486"/>
                </a:lnTo>
                <a:lnTo>
                  <a:pt x="772" y="469"/>
                </a:lnTo>
                <a:lnTo>
                  <a:pt x="770" y="452"/>
                </a:lnTo>
                <a:lnTo>
                  <a:pt x="770" y="452"/>
                </a:lnTo>
                <a:lnTo>
                  <a:pt x="766" y="425"/>
                </a:lnTo>
                <a:lnTo>
                  <a:pt x="758" y="398"/>
                </a:lnTo>
                <a:lnTo>
                  <a:pt x="793" y="381"/>
                </a:lnTo>
                <a:lnTo>
                  <a:pt x="793" y="381"/>
                </a:lnTo>
                <a:lnTo>
                  <a:pt x="803" y="396"/>
                </a:lnTo>
                <a:lnTo>
                  <a:pt x="814" y="411"/>
                </a:lnTo>
                <a:lnTo>
                  <a:pt x="822" y="425"/>
                </a:lnTo>
                <a:lnTo>
                  <a:pt x="829" y="442"/>
                </a:lnTo>
                <a:lnTo>
                  <a:pt x="835" y="461"/>
                </a:lnTo>
                <a:lnTo>
                  <a:pt x="841" y="477"/>
                </a:lnTo>
                <a:lnTo>
                  <a:pt x="845" y="496"/>
                </a:lnTo>
                <a:lnTo>
                  <a:pt x="847" y="515"/>
                </a:lnTo>
                <a:lnTo>
                  <a:pt x="847" y="515"/>
                </a:lnTo>
                <a:lnTo>
                  <a:pt x="847" y="540"/>
                </a:lnTo>
                <a:lnTo>
                  <a:pt x="847" y="563"/>
                </a:lnTo>
                <a:lnTo>
                  <a:pt x="843" y="586"/>
                </a:lnTo>
                <a:lnTo>
                  <a:pt x="839" y="609"/>
                </a:lnTo>
                <a:lnTo>
                  <a:pt x="831" y="630"/>
                </a:lnTo>
                <a:lnTo>
                  <a:pt x="822" y="651"/>
                </a:lnTo>
                <a:lnTo>
                  <a:pt x="810" y="671"/>
                </a:lnTo>
                <a:lnTo>
                  <a:pt x="797" y="690"/>
                </a:lnTo>
                <a:lnTo>
                  <a:pt x="783" y="707"/>
                </a:lnTo>
                <a:lnTo>
                  <a:pt x="766" y="724"/>
                </a:lnTo>
                <a:lnTo>
                  <a:pt x="749" y="738"/>
                </a:lnTo>
                <a:lnTo>
                  <a:pt x="730" y="751"/>
                </a:lnTo>
                <a:lnTo>
                  <a:pt x="710" y="761"/>
                </a:lnTo>
                <a:lnTo>
                  <a:pt x="689" y="771"/>
                </a:lnTo>
                <a:lnTo>
                  <a:pt x="668" y="780"/>
                </a:lnTo>
                <a:lnTo>
                  <a:pt x="645" y="784"/>
                </a:lnTo>
                <a:lnTo>
                  <a:pt x="651" y="865"/>
                </a:lnTo>
                <a:lnTo>
                  <a:pt x="651" y="865"/>
                </a:lnTo>
                <a:close/>
                <a:moveTo>
                  <a:pt x="0" y="369"/>
                </a:moveTo>
                <a:lnTo>
                  <a:pt x="213" y="231"/>
                </a:lnTo>
                <a:lnTo>
                  <a:pt x="297" y="482"/>
                </a:lnTo>
                <a:lnTo>
                  <a:pt x="207" y="448"/>
                </a:lnTo>
                <a:lnTo>
                  <a:pt x="207" y="448"/>
                </a:lnTo>
                <a:lnTo>
                  <a:pt x="205" y="465"/>
                </a:lnTo>
                <a:lnTo>
                  <a:pt x="203" y="479"/>
                </a:lnTo>
                <a:lnTo>
                  <a:pt x="203" y="496"/>
                </a:lnTo>
                <a:lnTo>
                  <a:pt x="203" y="513"/>
                </a:lnTo>
                <a:lnTo>
                  <a:pt x="207" y="527"/>
                </a:lnTo>
                <a:lnTo>
                  <a:pt x="211" y="544"/>
                </a:lnTo>
                <a:lnTo>
                  <a:pt x="215" y="559"/>
                </a:lnTo>
                <a:lnTo>
                  <a:pt x="224" y="573"/>
                </a:lnTo>
                <a:lnTo>
                  <a:pt x="232" y="588"/>
                </a:lnTo>
                <a:lnTo>
                  <a:pt x="240" y="600"/>
                </a:lnTo>
                <a:lnTo>
                  <a:pt x="251" y="613"/>
                </a:lnTo>
                <a:lnTo>
                  <a:pt x="261" y="623"/>
                </a:lnTo>
                <a:lnTo>
                  <a:pt x="274" y="634"/>
                </a:lnTo>
                <a:lnTo>
                  <a:pt x="288" y="642"/>
                </a:lnTo>
                <a:lnTo>
                  <a:pt x="303" y="651"/>
                </a:lnTo>
                <a:lnTo>
                  <a:pt x="320" y="657"/>
                </a:lnTo>
                <a:lnTo>
                  <a:pt x="320" y="657"/>
                </a:lnTo>
                <a:lnTo>
                  <a:pt x="347" y="665"/>
                </a:lnTo>
                <a:lnTo>
                  <a:pt x="374" y="669"/>
                </a:lnTo>
                <a:lnTo>
                  <a:pt x="374" y="709"/>
                </a:lnTo>
                <a:lnTo>
                  <a:pt x="374" y="709"/>
                </a:lnTo>
                <a:lnTo>
                  <a:pt x="355" y="713"/>
                </a:lnTo>
                <a:lnTo>
                  <a:pt x="338" y="715"/>
                </a:lnTo>
                <a:lnTo>
                  <a:pt x="320" y="715"/>
                </a:lnTo>
                <a:lnTo>
                  <a:pt x="303" y="715"/>
                </a:lnTo>
                <a:lnTo>
                  <a:pt x="284" y="713"/>
                </a:lnTo>
                <a:lnTo>
                  <a:pt x="265" y="709"/>
                </a:lnTo>
                <a:lnTo>
                  <a:pt x="247" y="705"/>
                </a:lnTo>
                <a:lnTo>
                  <a:pt x="230" y="698"/>
                </a:lnTo>
                <a:lnTo>
                  <a:pt x="230" y="698"/>
                </a:lnTo>
                <a:lnTo>
                  <a:pt x="207" y="690"/>
                </a:lnTo>
                <a:lnTo>
                  <a:pt x="186" y="678"/>
                </a:lnTo>
                <a:lnTo>
                  <a:pt x="167" y="665"/>
                </a:lnTo>
                <a:lnTo>
                  <a:pt x="148" y="651"/>
                </a:lnTo>
                <a:lnTo>
                  <a:pt x="132" y="634"/>
                </a:lnTo>
                <a:lnTo>
                  <a:pt x="117" y="617"/>
                </a:lnTo>
                <a:lnTo>
                  <a:pt x="105" y="598"/>
                </a:lnTo>
                <a:lnTo>
                  <a:pt x="94" y="578"/>
                </a:lnTo>
                <a:lnTo>
                  <a:pt x="84" y="557"/>
                </a:lnTo>
                <a:lnTo>
                  <a:pt x="78" y="536"/>
                </a:lnTo>
                <a:lnTo>
                  <a:pt x="71" y="513"/>
                </a:lnTo>
                <a:lnTo>
                  <a:pt x="69" y="492"/>
                </a:lnTo>
                <a:lnTo>
                  <a:pt x="67" y="469"/>
                </a:lnTo>
                <a:lnTo>
                  <a:pt x="67" y="444"/>
                </a:lnTo>
                <a:lnTo>
                  <a:pt x="71" y="421"/>
                </a:lnTo>
                <a:lnTo>
                  <a:pt x="75" y="398"/>
                </a:lnTo>
                <a:lnTo>
                  <a:pt x="0" y="369"/>
                </a:lnTo>
                <a:lnTo>
                  <a:pt x="0" y="369"/>
                </a:lnTo>
                <a:close/>
                <a:moveTo>
                  <a:pt x="776" y="33"/>
                </a:moveTo>
                <a:lnTo>
                  <a:pt x="712" y="81"/>
                </a:lnTo>
                <a:lnTo>
                  <a:pt x="712" y="81"/>
                </a:lnTo>
                <a:lnTo>
                  <a:pt x="695" y="64"/>
                </a:lnTo>
                <a:lnTo>
                  <a:pt x="676" y="50"/>
                </a:lnTo>
                <a:lnTo>
                  <a:pt x="657" y="37"/>
                </a:lnTo>
                <a:lnTo>
                  <a:pt x="637" y="25"/>
                </a:lnTo>
                <a:lnTo>
                  <a:pt x="616" y="16"/>
                </a:lnTo>
                <a:lnTo>
                  <a:pt x="595" y="8"/>
                </a:lnTo>
                <a:lnTo>
                  <a:pt x="572" y="4"/>
                </a:lnTo>
                <a:lnTo>
                  <a:pt x="549" y="0"/>
                </a:lnTo>
                <a:lnTo>
                  <a:pt x="528" y="0"/>
                </a:lnTo>
                <a:lnTo>
                  <a:pt x="505" y="0"/>
                </a:lnTo>
                <a:lnTo>
                  <a:pt x="482" y="2"/>
                </a:lnTo>
                <a:lnTo>
                  <a:pt x="459" y="8"/>
                </a:lnTo>
                <a:lnTo>
                  <a:pt x="438" y="14"/>
                </a:lnTo>
                <a:lnTo>
                  <a:pt x="415" y="25"/>
                </a:lnTo>
                <a:lnTo>
                  <a:pt x="395" y="35"/>
                </a:lnTo>
                <a:lnTo>
                  <a:pt x="376" y="50"/>
                </a:lnTo>
                <a:lnTo>
                  <a:pt x="376" y="50"/>
                </a:lnTo>
                <a:lnTo>
                  <a:pt x="361" y="60"/>
                </a:lnTo>
                <a:lnTo>
                  <a:pt x="347" y="73"/>
                </a:lnTo>
                <a:lnTo>
                  <a:pt x="334" y="87"/>
                </a:lnTo>
                <a:lnTo>
                  <a:pt x="324" y="102"/>
                </a:lnTo>
                <a:lnTo>
                  <a:pt x="313" y="117"/>
                </a:lnTo>
                <a:lnTo>
                  <a:pt x="303" y="133"/>
                </a:lnTo>
                <a:lnTo>
                  <a:pt x="297" y="150"/>
                </a:lnTo>
                <a:lnTo>
                  <a:pt x="290" y="165"/>
                </a:lnTo>
                <a:lnTo>
                  <a:pt x="322" y="187"/>
                </a:lnTo>
                <a:lnTo>
                  <a:pt x="322" y="187"/>
                </a:lnTo>
                <a:lnTo>
                  <a:pt x="340" y="167"/>
                </a:lnTo>
                <a:lnTo>
                  <a:pt x="361" y="146"/>
                </a:lnTo>
                <a:lnTo>
                  <a:pt x="361" y="146"/>
                </a:lnTo>
                <a:lnTo>
                  <a:pt x="376" y="137"/>
                </a:lnTo>
                <a:lnTo>
                  <a:pt x="390" y="129"/>
                </a:lnTo>
                <a:lnTo>
                  <a:pt x="405" y="123"/>
                </a:lnTo>
                <a:lnTo>
                  <a:pt x="422" y="117"/>
                </a:lnTo>
                <a:lnTo>
                  <a:pt x="436" y="114"/>
                </a:lnTo>
                <a:lnTo>
                  <a:pt x="453" y="112"/>
                </a:lnTo>
                <a:lnTo>
                  <a:pt x="470" y="110"/>
                </a:lnTo>
                <a:lnTo>
                  <a:pt x="484" y="110"/>
                </a:lnTo>
                <a:lnTo>
                  <a:pt x="501" y="112"/>
                </a:lnTo>
                <a:lnTo>
                  <a:pt x="516" y="117"/>
                </a:lnTo>
                <a:lnTo>
                  <a:pt x="532" y="121"/>
                </a:lnTo>
                <a:lnTo>
                  <a:pt x="547" y="127"/>
                </a:lnTo>
                <a:lnTo>
                  <a:pt x="559" y="135"/>
                </a:lnTo>
                <a:lnTo>
                  <a:pt x="574" y="144"/>
                </a:lnTo>
                <a:lnTo>
                  <a:pt x="587" y="154"/>
                </a:lnTo>
                <a:lnTo>
                  <a:pt x="599" y="165"/>
                </a:lnTo>
                <a:lnTo>
                  <a:pt x="522" y="223"/>
                </a:lnTo>
                <a:lnTo>
                  <a:pt x="778" y="285"/>
                </a:lnTo>
                <a:lnTo>
                  <a:pt x="776" y="33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PA_任意多边形 17"/>
          <p:cNvSpPr>
            <a:spLocks noEditPoints="1"/>
          </p:cNvSpPr>
          <p:nvPr>
            <p:custDataLst>
              <p:tags r:id="rId38"/>
            </p:custDataLst>
          </p:nvPr>
        </p:nvSpPr>
        <p:spPr bwMode="auto">
          <a:xfrm>
            <a:off x="1944885" y="2910784"/>
            <a:ext cx="263304" cy="219863"/>
          </a:xfrm>
          <a:custGeom>
            <a:avLst/>
            <a:gdLst>
              <a:gd name="T0" fmla="*/ 280 w 891"/>
              <a:gd name="T1" fmla="*/ 597 h 744"/>
              <a:gd name="T2" fmla="*/ 189 w 891"/>
              <a:gd name="T3" fmla="*/ 155 h 744"/>
              <a:gd name="T4" fmla="*/ 195 w 891"/>
              <a:gd name="T5" fmla="*/ 177 h 744"/>
              <a:gd name="T6" fmla="*/ 189 w 891"/>
              <a:gd name="T7" fmla="*/ 197 h 744"/>
              <a:gd name="T8" fmla="*/ 316 w 891"/>
              <a:gd name="T9" fmla="*/ 397 h 744"/>
              <a:gd name="T10" fmla="*/ 306 w 891"/>
              <a:gd name="T11" fmla="*/ 427 h 744"/>
              <a:gd name="T12" fmla="*/ 284 w 891"/>
              <a:gd name="T13" fmla="*/ 451 h 744"/>
              <a:gd name="T14" fmla="*/ 213 w 891"/>
              <a:gd name="T15" fmla="*/ 480 h 744"/>
              <a:gd name="T16" fmla="*/ 123 w 891"/>
              <a:gd name="T17" fmla="*/ 484 h 744"/>
              <a:gd name="T18" fmla="*/ 46 w 891"/>
              <a:gd name="T19" fmla="*/ 465 h 744"/>
              <a:gd name="T20" fmla="*/ 12 w 891"/>
              <a:gd name="T21" fmla="*/ 437 h 744"/>
              <a:gd name="T22" fmla="*/ 0 w 891"/>
              <a:gd name="T23" fmla="*/ 409 h 744"/>
              <a:gd name="T24" fmla="*/ 8 w 891"/>
              <a:gd name="T25" fmla="*/ 397 h 744"/>
              <a:gd name="T26" fmla="*/ 123 w 891"/>
              <a:gd name="T27" fmla="*/ 189 h 744"/>
              <a:gd name="T28" fmla="*/ 121 w 891"/>
              <a:gd name="T29" fmla="*/ 171 h 744"/>
              <a:gd name="T30" fmla="*/ 141 w 891"/>
              <a:gd name="T31" fmla="*/ 145 h 744"/>
              <a:gd name="T32" fmla="*/ 155 w 891"/>
              <a:gd name="T33" fmla="*/ 129 h 744"/>
              <a:gd name="T34" fmla="*/ 397 w 891"/>
              <a:gd name="T35" fmla="*/ 30 h 744"/>
              <a:gd name="T36" fmla="*/ 431 w 891"/>
              <a:gd name="T37" fmla="*/ 4 h 744"/>
              <a:gd name="T38" fmla="*/ 461 w 891"/>
              <a:gd name="T39" fmla="*/ 6 h 744"/>
              <a:gd name="T40" fmla="*/ 735 w 891"/>
              <a:gd name="T41" fmla="*/ 0 h 744"/>
              <a:gd name="T42" fmla="*/ 747 w 891"/>
              <a:gd name="T43" fmla="*/ 10 h 744"/>
              <a:gd name="T44" fmla="*/ 768 w 891"/>
              <a:gd name="T45" fmla="*/ 32 h 744"/>
              <a:gd name="T46" fmla="*/ 772 w 891"/>
              <a:gd name="T47" fmla="*/ 46 h 744"/>
              <a:gd name="T48" fmla="*/ 880 w 891"/>
              <a:gd name="T49" fmla="*/ 266 h 744"/>
              <a:gd name="T50" fmla="*/ 889 w 891"/>
              <a:gd name="T51" fmla="*/ 278 h 744"/>
              <a:gd name="T52" fmla="*/ 876 w 891"/>
              <a:gd name="T53" fmla="*/ 306 h 744"/>
              <a:gd name="T54" fmla="*/ 840 w 891"/>
              <a:gd name="T55" fmla="*/ 334 h 744"/>
              <a:gd name="T56" fmla="*/ 758 w 891"/>
              <a:gd name="T57" fmla="*/ 353 h 744"/>
              <a:gd name="T58" fmla="*/ 671 w 891"/>
              <a:gd name="T59" fmla="*/ 349 h 744"/>
              <a:gd name="T60" fmla="*/ 602 w 891"/>
              <a:gd name="T61" fmla="*/ 320 h 744"/>
              <a:gd name="T62" fmla="*/ 582 w 891"/>
              <a:gd name="T63" fmla="*/ 296 h 744"/>
              <a:gd name="T64" fmla="*/ 576 w 891"/>
              <a:gd name="T65" fmla="*/ 266 h 744"/>
              <a:gd name="T66" fmla="*/ 703 w 891"/>
              <a:gd name="T67" fmla="*/ 68 h 744"/>
              <a:gd name="T68" fmla="*/ 697 w 891"/>
              <a:gd name="T69" fmla="*/ 46 h 744"/>
              <a:gd name="T70" fmla="*/ 497 w 891"/>
              <a:gd name="T71" fmla="*/ 87 h 744"/>
              <a:gd name="T72" fmla="*/ 598 w 891"/>
              <a:gd name="T73" fmla="*/ 635 h 744"/>
              <a:gd name="T74" fmla="*/ 201 w 891"/>
              <a:gd name="T75" fmla="*/ 744 h 744"/>
              <a:gd name="T76" fmla="*/ 745 w 891"/>
              <a:gd name="T77" fmla="*/ 82 h 744"/>
              <a:gd name="T78" fmla="*/ 735 w 891"/>
              <a:gd name="T79" fmla="*/ 83 h 744"/>
              <a:gd name="T80" fmla="*/ 852 w 891"/>
              <a:gd name="T81" fmla="*/ 266 h 744"/>
              <a:gd name="T82" fmla="*/ 169 w 891"/>
              <a:gd name="T83" fmla="*/ 212 h 744"/>
              <a:gd name="T84" fmla="*/ 159 w 891"/>
              <a:gd name="T85" fmla="*/ 214 h 744"/>
              <a:gd name="T86" fmla="*/ 276 w 891"/>
              <a:gd name="T87" fmla="*/ 397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1" h="744">
                <a:moveTo>
                  <a:pt x="201" y="635"/>
                </a:moveTo>
                <a:lnTo>
                  <a:pt x="280" y="635"/>
                </a:lnTo>
                <a:lnTo>
                  <a:pt x="280" y="597"/>
                </a:lnTo>
                <a:lnTo>
                  <a:pt x="387" y="597"/>
                </a:lnTo>
                <a:lnTo>
                  <a:pt x="387" y="111"/>
                </a:lnTo>
                <a:lnTo>
                  <a:pt x="189" y="155"/>
                </a:lnTo>
                <a:lnTo>
                  <a:pt x="189" y="155"/>
                </a:lnTo>
                <a:lnTo>
                  <a:pt x="195" y="165"/>
                </a:lnTo>
                <a:lnTo>
                  <a:pt x="195" y="177"/>
                </a:lnTo>
                <a:lnTo>
                  <a:pt x="195" y="177"/>
                </a:lnTo>
                <a:lnTo>
                  <a:pt x="195" y="189"/>
                </a:lnTo>
                <a:lnTo>
                  <a:pt x="189" y="197"/>
                </a:lnTo>
                <a:lnTo>
                  <a:pt x="304" y="397"/>
                </a:lnTo>
                <a:lnTo>
                  <a:pt x="316" y="397"/>
                </a:lnTo>
                <a:lnTo>
                  <a:pt x="316" y="397"/>
                </a:lnTo>
                <a:lnTo>
                  <a:pt x="314" y="409"/>
                </a:lnTo>
                <a:lnTo>
                  <a:pt x="312" y="419"/>
                </a:lnTo>
                <a:lnTo>
                  <a:pt x="306" y="427"/>
                </a:lnTo>
                <a:lnTo>
                  <a:pt x="300" y="437"/>
                </a:lnTo>
                <a:lnTo>
                  <a:pt x="292" y="445"/>
                </a:lnTo>
                <a:lnTo>
                  <a:pt x="284" y="451"/>
                </a:lnTo>
                <a:lnTo>
                  <a:pt x="262" y="465"/>
                </a:lnTo>
                <a:lnTo>
                  <a:pt x="239" y="472"/>
                </a:lnTo>
                <a:lnTo>
                  <a:pt x="213" y="480"/>
                </a:lnTo>
                <a:lnTo>
                  <a:pt x="183" y="484"/>
                </a:lnTo>
                <a:lnTo>
                  <a:pt x="153" y="486"/>
                </a:lnTo>
                <a:lnTo>
                  <a:pt x="123" y="484"/>
                </a:lnTo>
                <a:lnTo>
                  <a:pt x="96" y="480"/>
                </a:lnTo>
                <a:lnTo>
                  <a:pt x="70" y="472"/>
                </a:lnTo>
                <a:lnTo>
                  <a:pt x="46" y="465"/>
                </a:lnTo>
                <a:lnTo>
                  <a:pt x="26" y="451"/>
                </a:lnTo>
                <a:lnTo>
                  <a:pt x="18" y="445"/>
                </a:lnTo>
                <a:lnTo>
                  <a:pt x="12" y="437"/>
                </a:lnTo>
                <a:lnTo>
                  <a:pt x="6" y="427"/>
                </a:lnTo>
                <a:lnTo>
                  <a:pt x="2" y="419"/>
                </a:lnTo>
                <a:lnTo>
                  <a:pt x="0" y="409"/>
                </a:lnTo>
                <a:lnTo>
                  <a:pt x="0" y="397"/>
                </a:lnTo>
                <a:lnTo>
                  <a:pt x="10" y="397"/>
                </a:lnTo>
                <a:lnTo>
                  <a:pt x="8" y="397"/>
                </a:lnTo>
                <a:lnTo>
                  <a:pt x="127" y="197"/>
                </a:lnTo>
                <a:lnTo>
                  <a:pt x="127" y="197"/>
                </a:lnTo>
                <a:lnTo>
                  <a:pt x="123" y="189"/>
                </a:lnTo>
                <a:lnTo>
                  <a:pt x="121" y="177"/>
                </a:lnTo>
                <a:lnTo>
                  <a:pt x="121" y="177"/>
                </a:lnTo>
                <a:lnTo>
                  <a:pt x="121" y="171"/>
                </a:lnTo>
                <a:lnTo>
                  <a:pt x="123" y="163"/>
                </a:lnTo>
                <a:lnTo>
                  <a:pt x="131" y="153"/>
                </a:lnTo>
                <a:lnTo>
                  <a:pt x="141" y="145"/>
                </a:lnTo>
                <a:lnTo>
                  <a:pt x="147" y="141"/>
                </a:lnTo>
                <a:lnTo>
                  <a:pt x="153" y="141"/>
                </a:lnTo>
                <a:lnTo>
                  <a:pt x="155" y="129"/>
                </a:lnTo>
                <a:lnTo>
                  <a:pt x="393" y="44"/>
                </a:lnTo>
                <a:lnTo>
                  <a:pt x="393" y="44"/>
                </a:lnTo>
                <a:lnTo>
                  <a:pt x="397" y="30"/>
                </a:lnTo>
                <a:lnTo>
                  <a:pt x="405" y="18"/>
                </a:lnTo>
                <a:lnTo>
                  <a:pt x="417" y="8"/>
                </a:lnTo>
                <a:lnTo>
                  <a:pt x="431" y="4"/>
                </a:lnTo>
                <a:lnTo>
                  <a:pt x="431" y="4"/>
                </a:lnTo>
                <a:lnTo>
                  <a:pt x="447" y="2"/>
                </a:lnTo>
                <a:lnTo>
                  <a:pt x="461" y="6"/>
                </a:lnTo>
                <a:lnTo>
                  <a:pt x="473" y="12"/>
                </a:lnTo>
                <a:lnTo>
                  <a:pt x="483" y="24"/>
                </a:lnTo>
                <a:lnTo>
                  <a:pt x="735" y="0"/>
                </a:lnTo>
                <a:lnTo>
                  <a:pt x="739" y="10"/>
                </a:lnTo>
                <a:lnTo>
                  <a:pt x="739" y="10"/>
                </a:lnTo>
                <a:lnTo>
                  <a:pt x="747" y="10"/>
                </a:lnTo>
                <a:lnTo>
                  <a:pt x="753" y="14"/>
                </a:lnTo>
                <a:lnTo>
                  <a:pt x="762" y="22"/>
                </a:lnTo>
                <a:lnTo>
                  <a:pt x="768" y="32"/>
                </a:lnTo>
                <a:lnTo>
                  <a:pt x="770" y="40"/>
                </a:lnTo>
                <a:lnTo>
                  <a:pt x="772" y="46"/>
                </a:lnTo>
                <a:lnTo>
                  <a:pt x="772" y="46"/>
                </a:lnTo>
                <a:lnTo>
                  <a:pt x="770" y="58"/>
                </a:lnTo>
                <a:lnTo>
                  <a:pt x="764" y="66"/>
                </a:lnTo>
                <a:lnTo>
                  <a:pt x="880" y="266"/>
                </a:lnTo>
                <a:lnTo>
                  <a:pt x="891" y="266"/>
                </a:lnTo>
                <a:lnTo>
                  <a:pt x="891" y="266"/>
                </a:lnTo>
                <a:lnTo>
                  <a:pt x="889" y="278"/>
                </a:lnTo>
                <a:lnTo>
                  <a:pt x="888" y="288"/>
                </a:lnTo>
                <a:lnTo>
                  <a:pt x="882" y="296"/>
                </a:lnTo>
                <a:lnTo>
                  <a:pt x="876" y="306"/>
                </a:lnTo>
                <a:lnTo>
                  <a:pt x="868" y="314"/>
                </a:lnTo>
                <a:lnTo>
                  <a:pt x="860" y="320"/>
                </a:lnTo>
                <a:lnTo>
                  <a:pt x="840" y="334"/>
                </a:lnTo>
                <a:lnTo>
                  <a:pt x="814" y="343"/>
                </a:lnTo>
                <a:lnTo>
                  <a:pt x="788" y="349"/>
                </a:lnTo>
                <a:lnTo>
                  <a:pt x="758" y="353"/>
                </a:lnTo>
                <a:lnTo>
                  <a:pt x="729" y="355"/>
                </a:lnTo>
                <a:lnTo>
                  <a:pt x="699" y="353"/>
                </a:lnTo>
                <a:lnTo>
                  <a:pt x="671" y="349"/>
                </a:lnTo>
                <a:lnTo>
                  <a:pt x="645" y="341"/>
                </a:lnTo>
                <a:lnTo>
                  <a:pt x="622" y="334"/>
                </a:lnTo>
                <a:lnTo>
                  <a:pt x="602" y="320"/>
                </a:lnTo>
                <a:lnTo>
                  <a:pt x="594" y="314"/>
                </a:lnTo>
                <a:lnTo>
                  <a:pt x="588" y="306"/>
                </a:lnTo>
                <a:lnTo>
                  <a:pt x="582" y="296"/>
                </a:lnTo>
                <a:lnTo>
                  <a:pt x="578" y="288"/>
                </a:lnTo>
                <a:lnTo>
                  <a:pt x="576" y="278"/>
                </a:lnTo>
                <a:lnTo>
                  <a:pt x="576" y="266"/>
                </a:lnTo>
                <a:lnTo>
                  <a:pt x="586" y="266"/>
                </a:lnTo>
                <a:lnTo>
                  <a:pt x="586" y="266"/>
                </a:lnTo>
                <a:lnTo>
                  <a:pt x="703" y="68"/>
                </a:lnTo>
                <a:lnTo>
                  <a:pt x="703" y="68"/>
                </a:lnTo>
                <a:lnTo>
                  <a:pt x="699" y="58"/>
                </a:lnTo>
                <a:lnTo>
                  <a:pt x="697" y="46"/>
                </a:lnTo>
                <a:lnTo>
                  <a:pt x="697" y="46"/>
                </a:lnTo>
                <a:lnTo>
                  <a:pt x="697" y="42"/>
                </a:lnTo>
                <a:lnTo>
                  <a:pt x="497" y="87"/>
                </a:lnTo>
                <a:lnTo>
                  <a:pt x="497" y="597"/>
                </a:lnTo>
                <a:lnTo>
                  <a:pt x="598" y="597"/>
                </a:lnTo>
                <a:lnTo>
                  <a:pt x="598" y="635"/>
                </a:lnTo>
                <a:lnTo>
                  <a:pt x="675" y="635"/>
                </a:lnTo>
                <a:lnTo>
                  <a:pt x="675" y="744"/>
                </a:lnTo>
                <a:lnTo>
                  <a:pt x="201" y="744"/>
                </a:lnTo>
                <a:lnTo>
                  <a:pt x="201" y="635"/>
                </a:lnTo>
                <a:lnTo>
                  <a:pt x="201" y="635"/>
                </a:lnTo>
                <a:close/>
                <a:moveTo>
                  <a:pt x="745" y="82"/>
                </a:moveTo>
                <a:lnTo>
                  <a:pt x="745" y="82"/>
                </a:lnTo>
                <a:lnTo>
                  <a:pt x="735" y="83"/>
                </a:lnTo>
                <a:lnTo>
                  <a:pt x="735" y="83"/>
                </a:lnTo>
                <a:lnTo>
                  <a:pt x="725" y="82"/>
                </a:lnTo>
                <a:lnTo>
                  <a:pt x="614" y="266"/>
                </a:lnTo>
                <a:lnTo>
                  <a:pt x="852" y="266"/>
                </a:lnTo>
                <a:lnTo>
                  <a:pt x="745" y="82"/>
                </a:lnTo>
                <a:lnTo>
                  <a:pt x="745" y="82"/>
                </a:lnTo>
                <a:close/>
                <a:moveTo>
                  <a:pt x="169" y="212"/>
                </a:moveTo>
                <a:lnTo>
                  <a:pt x="169" y="212"/>
                </a:lnTo>
                <a:lnTo>
                  <a:pt x="159" y="214"/>
                </a:lnTo>
                <a:lnTo>
                  <a:pt x="159" y="214"/>
                </a:lnTo>
                <a:lnTo>
                  <a:pt x="149" y="212"/>
                </a:lnTo>
                <a:lnTo>
                  <a:pt x="38" y="397"/>
                </a:lnTo>
                <a:lnTo>
                  <a:pt x="276" y="397"/>
                </a:lnTo>
                <a:lnTo>
                  <a:pt x="169" y="212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PA_任意多边形 5"/>
          <p:cNvSpPr>
            <a:spLocks noEditPoints="1"/>
          </p:cNvSpPr>
          <p:nvPr>
            <p:custDataLst>
              <p:tags r:id="rId39"/>
            </p:custDataLst>
          </p:nvPr>
        </p:nvSpPr>
        <p:spPr bwMode="auto">
          <a:xfrm>
            <a:off x="10236221" y="3306292"/>
            <a:ext cx="288698" cy="214657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PA_任意多边形 21"/>
          <p:cNvSpPr>
            <a:spLocks noEditPoints="1"/>
          </p:cNvSpPr>
          <p:nvPr>
            <p:custDataLst>
              <p:tags r:id="rId40"/>
            </p:custDataLst>
          </p:nvPr>
        </p:nvSpPr>
        <p:spPr bwMode="auto">
          <a:xfrm>
            <a:off x="8923344" y="4198724"/>
            <a:ext cx="247743" cy="233538"/>
          </a:xfrm>
          <a:custGeom>
            <a:avLst/>
            <a:gdLst>
              <a:gd name="T0" fmla="*/ 828 w 872"/>
              <a:gd name="T1" fmla="*/ 17 h 822"/>
              <a:gd name="T2" fmla="*/ 872 w 872"/>
              <a:gd name="T3" fmla="*/ 100 h 822"/>
              <a:gd name="T4" fmla="*/ 843 w 872"/>
              <a:gd name="T5" fmla="*/ 376 h 822"/>
              <a:gd name="T6" fmla="*/ 565 w 872"/>
              <a:gd name="T7" fmla="*/ 405 h 822"/>
              <a:gd name="T8" fmla="*/ 434 w 872"/>
              <a:gd name="T9" fmla="*/ 405 h 822"/>
              <a:gd name="T10" fmla="*/ 494 w 872"/>
              <a:gd name="T11" fmla="*/ 388 h 822"/>
              <a:gd name="T12" fmla="*/ 774 w 872"/>
              <a:gd name="T13" fmla="*/ 361 h 822"/>
              <a:gd name="T14" fmla="*/ 820 w 872"/>
              <a:gd name="T15" fmla="*/ 336 h 822"/>
              <a:gd name="T16" fmla="*/ 828 w 872"/>
              <a:gd name="T17" fmla="*/ 90 h 822"/>
              <a:gd name="T18" fmla="*/ 795 w 872"/>
              <a:gd name="T19" fmla="*/ 50 h 822"/>
              <a:gd name="T20" fmla="*/ 384 w 872"/>
              <a:gd name="T21" fmla="*/ 50 h 822"/>
              <a:gd name="T22" fmla="*/ 352 w 872"/>
              <a:gd name="T23" fmla="*/ 90 h 822"/>
              <a:gd name="T24" fmla="*/ 307 w 872"/>
              <a:gd name="T25" fmla="*/ 100 h 822"/>
              <a:gd name="T26" fmla="*/ 336 w 872"/>
              <a:gd name="T27" fmla="*/ 29 h 822"/>
              <a:gd name="T28" fmla="*/ 703 w 872"/>
              <a:gd name="T29" fmla="*/ 167 h 822"/>
              <a:gd name="T30" fmla="*/ 674 w 872"/>
              <a:gd name="T31" fmla="*/ 182 h 822"/>
              <a:gd name="T32" fmla="*/ 670 w 872"/>
              <a:gd name="T33" fmla="*/ 215 h 822"/>
              <a:gd name="T34" fmla="*/ 703 w 872"/>
              <a:gd name="T35" fmla="*/ 238 h 822"/>
              <a:gd name="T36" fmla="*/ 732 w 872"/>
              <a:gd name="T37" fmla="*/ 221 h 822"/>
              <a:gd name="T38" fmla="*/ 736 w 872"/>
              <a:gd name="T39" fmla="*/ 188 h 822"/>
              <a:gd name="T40" fmla="*/ 703 w 872"/>
              <a:gd name="T41" fmla="*/ 167 h 822"/>
              <a:gd name="T42" fmla="*/ 571 w 872"/>
              <a:gd name="T43" fmla="*/ 171 h 822"/>
              <a:gd name="T44" fmla="*/ 555 w 872"/>
              <a:gd name="T45" fmla="*/ 203 h 822"/>
              <a:gd name="T46" fmla="*/ 576 w 872"/>
              <a:gd name="T47" fmla="*/ 234 h 822"/>
              <a:gd name="T48" fmla="*/ 611 w 872"/>
              <a:gd name="T49" fmla="*/ 232 h 822"/>
              <a:gd name="T50" fmla="*/ 626 w 872"/>
              <a:gd name="T51" fmla="*/ 203 h 822"/>
              <a:gd name="T52" fmla="*/ 605 w 872"/>
              <a:gd name="T53" fmla="*/ 169 h 822"/>
              <a:gd name="T54" fmla="*/ 473 w 872"/>
              <a:gd name="T55" fmla="*/ 167 h 822"/>
              <a:gd name="T56" fmla="*/ 446 w 872"/>
              <a:gd name="T57" fmla="*/ 194 h 822"/>
              <a:gd name="T58" fmla="*/ 455 w 872"/>
              <a:gd name="T59" fmla="*/ 228 h 822"/>
              <a:gd name="T60" fmla="*/ 488 w 872"/>
              <a:gd name="T61" fmla="*/ 236 h 822"/>
              <a:gd name="T62" fmla="*/ 515 w 872"/>
              <a:gd name="T63" fmla="*/ 209 h 822"/>
              <a:gd name="T64" fmla="*/ 505 w 872"/>
              <a:gd name="T65" fmla="*/ 175 h 822"/>
              <a:gd name="T66" fmla="*/ 254 w 872"/>
              <a:gd name="T67" fmla="*/ 165 h 822"/>
              <a:gd name="T68" fmla="*/ 186 w 872"/>
              <a:gd name="T69" fmla="*/ 182 h 822"/>
              <a:gd name="T70" fmla="*/ 127 w 872"/>
              <a:gd name="T71" fmla="*/ 240 h 822"/>
              <a:gd name="T72" fmla="*/ 110 w 872"/>
              <a:gd name="T73" fmla="*/ 309 h 822"/>
              <a:gd name="T74" fmla="*/ 133 w 872"/>
              <a:gd name="T75" fmla="*/ 390 h 822"/>
              <a:gd name="T76" fmla="*/ 198 w 872"/>
              <a:gd name="T77" fmla="*/ 442 h 822"/>
              <a:gd name="T78" fmla="*/ 269 w 872"/>
              <a:gd name="T79" fmla="*/ 453 h 822"/>
              <a:gd name="T80" fmla="*/ 346 w 872"/>
              <a:gd name="T81" fmla="*/ 422 h 822"/>
              <a:gd name="T82" fmla="*/ 392 w 872"/>
              <a:gd name="T83" fmla="*/ 353 h 822"/>
              <a:gd name="T84" fmla="*/ 396 w 872"/>
              <a:gd name="T85" fmla="*/ 280 h 822"/>
              <a:gd name="T86" fmla="*/ 357 w 872"/>
              <a:gd name="T87" fmla="*/ 207 h 822"/>
              <a:gd name="T88" fmla="*/ 284 w 872"/>
              <a:gd name="T89" fmla="*/ 167 h 822"/>
              <a:gd name="T90" fmla="*/ 513 w 872"/>
              <a:gd name="T91" fmla="*/ 745 h 822"/>
              <a:gd name="T92" fmla="*/ 478 w 872"/>
              <a:gd name="T93" fmla="*/ 613 h 822"/>
              <a:gd name="T94" fmla="*/ 403 w 872"/>
              <a:gd name="T95" fmla="*/ 526 h 822"/>
              <a:gd name="T96" fmla="*/ 163 w 872"/>
              <a:gd name="T97" fmla="*/ 495 h 822"/>
              <a:gd name="T98" fmla="*/ 71 w 872"/>
              <a:gd name="T99" fmla="*/ 559 h 822"/>
              <a:gd name="T100" fmla="*/ 12 w 872"/>
              <a:gd name="T101" fmla="*/ 672 h 822"/>
              <a:gd name="T102" fmla="*/ 35 w 872"/>
              <a:gd name="T103" fmla="*/ 784 h 822"/>
              <a:gd name="T104" fmla="*/ 234 w 872"/>
              <a:gd name="T105" fmla="*/ 822 h 822"/>
              <a:gd name="T106" fmla="*/ 423 w 872"/>
              <a:gd name="T107" fmla="*/ 801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72" h="822">
                <a:moveTo>
                  <a:pt x="405" y="0"/>
                </a:moveTo>
                <a:lnTo>
                  <a:pt x="774" y="0"/>
                </a:lnTo>
                <a:lnTo>
                  <a:pt x="774" y="0"/>
                </a:lnTo>
                <a:lnTo>
                  <a:pt x="793" y="2"/>
                </a:lnTo>
                <a:lnTo>
                  <a:pt x="811" y="9"/>
                </a:lnTo>
                <a:lnTo>
                  <a:pt x="828" y="17"/>
                </a:lnTo>
                <a:lnTo>
                  <a:pt x="843" y="29"/>
                </a:lnTo>
                <a:lnTo>
                  <a:pt x="843" y="29"/>
                </a:lnTo>
                <a:lnTo>
                  <a:pt x="855" y="44"/>
                </a:lnTo>
                <a:lnTo>
                  <a:pt x="866" y="61"/>
                </a:lnTo>
                <a:lnTo>
                  <a:pt x="870" y="79"/>
                </a:lnTo>
                <a:lnTo>
                  <a:pt x="872" y="100"/>
                </a:lnTo>
                <a:lnTo>
                  <a:pt x="872" y="307"/>
                </a:lnTo>
                <a:lnTo>
                  <a:pt x="872" y="307"/>
                </a:lnTo>
                <a:lnTo>
                  <a:pt x="870" y="326"/>
                </a:lnTo>
                <a:lnTo>
                  <a:pt x="866" y="344"/>
                </a:lnTo>
                <a:lnTo>
                  <a:pt x="855" y="361"/>
                </a:lnTo>
                <a:lnTo>
                  <a:pt x="843" y="376"/>
                </a:lnTo>
                <a:lnTo>
                  <a:pt x="843" y="376"/>
                </a:lnTo>
                <a:lnTo>
                  <a:pt x="828" y="388"/>
                </a:lnTo>
                <a:lnTo>
                  <a:pt x="811" y="399"/>
                </a:lnTo>
                <a:lnTo>
                  <a:pt x="793" y="403"/>
                </a:lnTo>
                <a:lnTo>
                  <a:pt x="774" y="405"/>
                </a:lnTo>
                <a:lnTo>
                  <a:pt x="565" y="405"/>
                </a:lnTo>
                <a:lnTo>
                  <a:pt x="463" y="497"/>
                </a:lnTo>
                <a:lnTo>
                  <a:pt x="455" y="490"/>
                </a:lnTo>
                <a:lnTo>
                  <a:pt x="455" y="490"/>
                </a:lnTo>
                <a:lnTo>
                  <a:pt x="428" y="472"/>
                </a:lnTo>
                <a:lnTo>
                  <a:pt x="444" y="405"/>
                </a:lnTo>
                <a:lnTo>
                  <a:pt x="434" y="405"/>
                </a:lnTo>
                <a:lnTo>
                  <a:pt x="434" y="405"/>
                </a:lnTo>
                <a:lnTo>
                  <a:pt x="444" y="384"/>
                </a:lnTo>
                <a:lnTo>
                  <a:pt x="453" y="361"/>
                </a:lnTo>
                <a:lnTo>
                  <a:pt x="473" y="361"/>
                </a:lnTo>
                <a:lnTo>
                  <a:pt x="501" y="361"/>
                </a:lnTo>
                <a:lnTo>
                  <a:pt x="494" y="388"/>
                </a:lnTo>
                <a:lnTo>
                  <a:pt x="488" y="415"/>
                </a:lnTo>
                <a:lnTo>
                  <a:pt x="542" y="367"/>
                </a:lnTo>
                <a:lnTo>
                  <a:pt x="549" y="361"/>
                </a:lnTo>
                <a:lnTo>
                  <a:pt x="557" y="361"/>
                </a:lnTo>
                <a:lnTo>
                  <a:pt x="774" y="361"/>
                </a:lnTo>
                <a:lnTo>
                  <a:pt x="774" y="361"/>
                </a:lnTo>
                <a:lnTo>
                  <a:pt x="784" y="361"/>
                </a:lnTo>
                <a:lnTo>
                  <a:pt x="795" y="357"/>
                </a:lnTo>
                <a:lnTo>
                  <a:pt x="803" y="353"/>
                </a:lnTo>
                <a:lnTo>
                  <a:pt x="811" y="344"/>
                </a:lnTo>
                <a:lnTo>
                  <a:pt x="811" y="344"/>
                </a:lnTo>
                <a:lnTo>
                  <a:pt x="820" y="336"/>
                </a:lnTo>
                <a:lnTo>
                  <a:pt x="824" y="328"/>
                </a:lnTo>
                <a:lnTo>
                  <a:pt x="828" y="317"/>
                </a:lnTo>
                <a:lnTo>
                  <a:pt x="828" y="307"/>
                </a:lnTo>
                <a:lnTo>
                  <a:pt x="828" y="100"/>
                </a:lnTo>
                <a:lnTo>
                  <a:pt x="828" y="100"/>
                </a:lnTo>
                <a:lnTo>
                  <a:pt x="828" y="90"/>
                </a:lnTo>
                <a:lnTo>
                  <a:pt x="824" y="79"/>
                </a:lnTo>
                <a:lnTo>
                  <a:pt x="820" y="69"/>
                </a:lnTo>
                <a:lnTo>
                  <a:pt x="811" y="61"/>
                </a:lnTo>
                <a:lnTo>
                  <a:pt x="811" y="61"/>
                </a:lnTo>
                <a:lnTo>
                  <a:pt x="803" y="54"/>
                </a:lnTo>
                <a:lnTo>
                  <a:pt x="795" y="50"/>
                </a:lnTo>
                <a:lnTo>
                  <a:pt x="784" y="46"/>
                </a:lnTo>
                <a:lnTo>
                  <a:pt x="774" y="44"/>
                </a:lnTo>
                <a:lnTo>
                  <a:pt x="405" y="44"/>
                </a:lnTo>
                <a:lnTo>
                  <a:pt x="405" y="44"/>
                </a:lnTo>
                <a:lnTo>
                  <a:pt x="394" y="46"/>
                </a:lnTo>
                <a:lnTo>
                  <a:pt x="384" y="50"/>
                </a:lnTo>
                <a:lnTo>
                  <a:pt x="375" y="54"/>
                </a:lnTo>
                <a:lnTo>
                  <a:pt x="367" y="61"/>
                </a:lnTo>
                <a:lnTo>
                  <a:pt x="367" y="61"/>
                </a:lnTo>
                <a:lnTo>
                  <a:pt x="361" y="69"/>
                </a:lnTo>
                <a:lnTo>
                  <a:pt x="355" y="79"/>
                </a:lnTo>
                <a:lnTo>
                  <a:pt x="352" y="90"/>
                </a:lnTo>
                <a:lnTo>
                  <a:pt x="350" y="100"/>
                </a:lnTo>
                <a:lnTo>
                  <a:pt x="350" y="130"/>
                </a:lnTo>
                <a:lnTo>
                  <a:pt x="350" y="130"/>
                </a:lnTo>
                <a:lnTo>
                  <a:pt x="330" y="119"/>
                </a:lnTo>
                <a:lnTo>
                  <a:pt x="307" y="111"/>
                </a:lnTo>
                <a:lnTo>
                  <a:pt x="307" y="100"/>
                </a:lnTo>
                <a:lnTo>
                  <a:pt x="307" y="100"/>
                </a:lnTo>
                <a:lnTo>
                  <a:pt x="309" y="79"/>
                </a:lnTo>
                <a:lnTo>
                  <a:pt x="315" y="61"/>
                </a:lnTo>
                <a:lnTo>
                  <a:pt x="323" y="44"/>
                </a:lnTo>
                <a:lnTo>
                  <a:pt x="336" y="29"/>
                </a:lnTo>
                <a:lnTo>
                  <a:pt x="336" y="29"/>
                </a:lnTo>
                <a:lnTo>
                  <a:pt x="350" y="17"/>
                </a:lnTo>
                <a:lnTo>
                  <a:pt x="367" y="9"/>
                </a:lnTo>
                <a:lnTo>
                  <a:pt x="386" y="2"/>
                </a:lnTo>
                <a:lnTo>
                  <a:pt x="405" y="0"/>
                </a:lnTo>
                <a:lnTo>
                  <a:pt x="405" y="0"/>
                </a:lnTo>
                <a:close/>
                <a:moveTo>
                  <a:pt x="703" y="167"/>
                </a:moveTo>
                <a:lnTo>
                  <a:pt x="703" y="167"/>
                </a:lnTo>
                <a:lnTo>
                  <a:pt x="697" y="167"/>
                </a:lnTo>
                <a:lnTo>
                  <a:pt x="688" y="169"/>
                </a:lnTo>
                <a:lnTo>
                  <a:pt x="684" y="171"/>
                </a:lnTo>
                <a:lnTo>
                  <a:pt x="678" y="175"/>
                </a:lnTo>
                <a:lnTo>
                  <a:pt x="674" y="182"/>
                </a:lnTo>
                <a:lnTo>
                  <a:pt x="670" y="188"/>
                </a:lnTo>
                <a:lnTo>
                  <a:pt x="667" y="194"/>
                </a:lnTo>
                <a:lnTo>
                  <a:pt x="667" y="203"/>
                </a:lnTo>
                <a:lnTo>
                  <a:pt x="667" y="203"/>
                </a:lnTo>
                <a:lnTo>
                  <a:pt x="667" y="209"/>
                </a:lnTo>
                <a:lnTo>
                  <a:pt x="670" y="215"/>
                </a:lnTo>
                <a:lnTo>
                  <a:pt x="674" y="221"/>
                </a:lnTo>
                <a:lnTo>
                  <a:pt x="678" y="228"/>
                </a:lnTo>
                <a:lnTo>
                  <a:pt x="684" y="232"/>
                </a:lnTo>
                <a:lnTo>
                  <a:pt x="688" y="234"/>
                </a:lnTo>
                <a:lnTo>
                  <a:pt x="697" y="236"/>
                </a:lnTo>
                <a:lnTo>
                  <a:pt x="703" y="238"/>
                </a:lnTo>
                <a:lnTo>
                  <a:pt x="703" y="238"/>
                </a:lnTo>
                <a:lnTo>
                  <a:pt x="709" y="236"/>
                </a:lnTo>
                <a:lnTo>
                  <a:pt x="718" y="234"/>
                </a:lnTo>
                <a:lnTo>
                  <a:pt x="724" y="232"/>
                </a:lnTo>
                <a:lnTo>
                  <a:pt x="728" y="228"/>
                </a:lnTo>
                <a:lnTo>
                  <a:pt x="732" y="221"/>
                </a:lnTo>
                <a:lnTo>
                  <a:pt x="736" y="215"/>
                </a:lnTo>
                <a:lnTo>
                  <a:pt x="738" y="209"/>
                </a:lnTo>
                <a:lnTo>
                  <a:pt x="738" y="203"/>
                </a:lnTo>
                <a:lnTo>
                  <a:pt x="738" y="203"/>
                </a:lnTo>
                <a:lnTo>
                  <a:pt x="738" y="194"/>
                </a:lnTo>
                <a:lnTo>
                  <a:pt x="736" y="188"/>
                </a:lnTo>
                <a:lnTo>
                  <a:pt x="732" y="182"/>
                </a:lnTo>
                <a:lnTo>
                  <a:pt x="728" y="175"/>
                </a:lnTo>
                <a:lnTo>
                  <a:pt x="724" y="171"/>
                </a:lnTo>
                <a:lnTo>
                  <a:pt x="718" y="169"/>
                </a:lnTo>
                <a:lnTo>
                  <a:pt x="709" y="167"/>
                </a:lnTo>
                <a:lnTo>
                  <a:pt x="703" y="167"/>
                </a:lnTo>
                <a:lnTo>
                  <a:pt x="703" y="167"/>
                </a:lnTo>
                <a:close/>
                <a:moveTo>
                  <a:pt x="590" y="167"/>
                </a:moveTo>
                <a:lnTo>
                  <a:pt x="590" y="167"/>
                </a:lnTo>
                <a:lnTo>
                  <a:pt x="584" y="167"/>
                </a:lnTo>
                <a:lnTo>
                  <a:pt x="576" y="169"/>
                </a:lnTo>
                <a:lnTo>
                  <a:pt x="571" y="171"/>
                </a:lnTo>
                <a:lnTo>
                  <a:pt x="565" y="175"/>
                </a:lnTo>
                <a:lnTo>
                  <a:pt x="561" y="182"/>
                </a:lnTo>
                <a:lnTo>
                  <a:pt x="557" y="188"/>
                </a:lnTo>
                <a:lnTo>
                  <a:pt x="555" y="194"/>
                </a:lnTo>
                <a:lnTo>
                  <a:pt x="555" y="203"/>
                </a:lnTo>
                <a:lnTo>
                  <a:pt x="555" y="203"/>
                </a:lnTo>
                <a:lnTo>
                  <a:pt x="555" y="209"/>
                </a:lnTo>
                <a:lnTo>
                  <a:pt x="557" y="215"/>
                </a:lnTo>
                <a:lnTo>
                  <a:pt x="561" y="221"/>
                </a:lnTo>
                <a:lnTo>
                  <a:pt x="565" y="228"/>
                </a:lnTo>
                <a:lnTo>
                  <a:pt x="571" y="232"/>
                </a:lnTo>
                <a:lnTo>
                  <a:pt x="576" y="234"/>
                </a:lnTo>
                <a:lnTo>
                  <a:pt x="584" y="236"/>
                </a:lnTo>
                <a:lnTo>
                  <a:pt x="590" y="238"/>
                </a:lnTo>
                <a:lnTo>
                  <a:pt x="590" y="238"/>
                </a:lnTo>
                <a:lnTo>
                  <a:pt x="599" y="236"/>
                </a:lnTo>
                <a:lnTo>
                  <a:pt x="605" y="234"/>
                </a:lnTo>
                <a:lnTo>
                  <a:pt x="611" y="232"/>
                </a:lnTo>
                <a:lnTo>
                  <a:pt x="615" y="228"/>
                </a:lnTo>
                <a:lnTo>
                  <a:pt x="619" y="221"/>
                </a:lnTo>
                <a:lnTo>
                  <a:pt x="624" y="215"/>
                </a:lnTo>
                <a:lnTo>
                  <a:pt x="626" y="209"/>
                </a:lnTo>
                <a:lnTo>
                  <a:pt x="626" y="203"/>
                </a:lnTo>
                <a:lnTo>
                  <a:pt x="626" y="203"/>
                </a:lnTo>
                <a:lnTo>
                  <a:pt x="626" y="194"/>
                </a:lnTo>
                <a:lnTo>
                  <a:pt x="624" y="188"/>
                </a:lnTo>
                <a:lnTo>
                  <a:pt x="619" y="182"/>
                </a:lnTo>
                <a:lnTo>
                  <a:pt x="615" y="175"/>
                </a:lnTo>
                <a:lnTo>
                  <a:pt x="611" y="171"/>
                </a:lnTo>
                <a:lnTo>
                  <a:pt x="605" y="169"/>
                </a:lnTo>
                <a:lnTo>
                  <a:pt x="599" y="167"/>
                </a:lnTo>
                <a:lnTo>
                  <a:pt x="590" y="167"/>
                </a:lnTo>
                <a:lnTo>
                  <a:pt x="590" y="167"/>
                </a:lnTo>
                <a:close/>
                <a:moveTo>
                  <a:pt x="480" y="167"/>
                </a:moveTo>
                <a:lnTo>
                  <a:pt x="480" y="167"/>
                </a:lnTo>
                <a:lnTo>
                  <a:pt x="473" y="167"/>
                </a:lnTo>
                <a:lnTo>
                  <a:pt x="467" y="169"/>
                </a:lnTo>
                <a:lnTo>
                  <a:pt x="461" y="171"/>
                </a:lnTo>
                <a:lnTo>
                  <a:pt x="455" y="175"/>
                </a:lnTo>
                <a:lnTo>
                  <a:pt x="450" y="182"/>
                </a:lnTo>
                <a:lnTo>
                  <a:pt x="448" y="188"/>
                </a:lnTo>
                <a:lnTo>
                  <a:pt x="446" y="194"/>
                </a:lnTo>
                <a:lnTo>
                  <a:pt x="444" y="203"/>
                </a:lnTo>
                <a:lnTo>
                  <a:pt x="444" y="203"/>
                </a:lnTo>
                <a:lnTo>
                  <a:pt x="446" y="209"/>
                </a:lnTo>
                <a:lnTo>
                  <a:pt x="448" y="215"/>
                </a:lnTo>
                <a:lnTo>
                  <a:pt x="450" y="221"/>
                </a:lnTo>
                <a:lnTo>
                  <a:pt x="455" y="228"/>
                </a:lnTo>
                <a:lnTo>
                  <a:pt x="461" y="232"/>
                </a:lnTo>
                <a:lnTo>
                  <a:pt x="467" y="234"/>
                </a:lnTo>
                <a:lnTo>
                  <a:pt x="473" y="236"/>
                </a:lnTo>
                <a:lnTo>
                  <a:pt x="480" y="238"/>
                </a:lnTo>
                <a:lnTo>
                  <a:pt x="480" y="238"/>
                </a:lnTo>
                <a:lnTo>
                  <a:pt x="488" y="236"/>
                </a:lnTo>
                <a:lnTo>
                  <a:pt x="494" y="234"/>
                </a:lnTo>
                <a:lnTo>
                  <a:pt x="501" y="232"/>
                </a:lnTo>
                <a:lnTo>
                  <a:pt x="505" y="228"/>
                </a:lnTo>
                <a:lnTo>
                  <a:pt x="509" y="221"/>
                </a:lnTo>
                <a:lnTo>
                  <a:pt x="513" y="215"/>
                </a:lnTo>
                <a:lnTo>
                  <a:pt x="515" y="209"/>
                </a:lnTo>
                <a:lnTo>
                  <a:pt x="515" y="203"/>
                </a:lnTo>
                <a:lnTo>
                  <a:pt x="515" y="203"/>
                </a:lnTo>
                <a:lnTo>
                  <a:pt x="515" y="194"/>
                </a:lnTo>
                <a:lnTo>
                  <a:pt x="513" y="188"/>
                </a:lnTo>
                <a:lnTo>
                  <a:pt x="509" y="182"/>
                </a:lnTo>
                <a:lnTo>
                  <a:pt x="505" y="175"/>
                </a:lnTo>
                <a:lnTo>
                  <a:pt x="501" y="171"/>
                </a:lnTo>
                <a:lnTo>
                  <a:pt x="494" y="169"/>
                </a:lnTo>
                <a:lnTo>
                  <a:pt x="488" y="167"/>
                </a:lnTo>
                <a:lnTo>
                  <a:pt x="480" y="167"/>
                </a:lnTo>
                <a:lnTo>
                  <a:pt x="480" y="167"/>
                </a:lnTo>
                <a:close/>
                <a:moveTo>
                  <a:pt x="254" y="165"/>
                </a:moveTo>
                <a:lnTo>
                  <a:pt x="254" y="165"/>
                </a:lnTo>
                <a:lnTo>
                  <a:pt x="240" y="165"/>
                </a:lnTo>
                <a:lnTo>
                  <a:pt x="225" y="167"/>
                </a:lnTo>
                <a:lnTo>
                  <a:pt x="211" y="171"/>
                </a:lnTo>
                <a:lnTo>
                  <a:pt x="198" y="175"/>
                </a:lnTo>
                <a:lnTo>
                  <a:pt x="186" y="182"/>
                </a:lnTo>
                <a:lnTo>
                  <a:pt x="173" y="190"/>
                </a:lnTo>
                <a:lnTo>
                  <a:pt x="163" y="198"/>
                </a:lnTo>
                <a:lnTo>
                  <a:pt x="152" y="207"/>
                </a:lnTo>
                <a:lnTo>
                  <a:pt x="142" y="217"/>
                </a:lnTo>
                <a:lnTo>
                  <a:pt x="133" y="228"/>
                </a:lnTo>
                <a:lnTo>
                  <a:pt x="127" y="240"/>
                </a:lnTo>
                <a:lnTo>
                  <a:pt x="121" y="253"/>
                </a:lnTo>
                <a:lnTo>
                  <a:pt x="117" y="265"/>
                </a:lnTo>
                <a:lnTo>
                  <a:pt x="113" y="280"/>
                </a:lnTo>
                <a:lnTo>
                  <a:pt x="110" y="294"/>
                </a:lnTo>
                <a:lnTo>
                  <a:pt x="110" y="309"/>
                </a:lnTo>
                <a:lnTo>
                  <a:pt x="110" y="309"/>
                </a:lnTo>
                <a:lnTo>
                  <a:pt x="110" y="323"/>
                </a:lnTo>
                <a:lnTo>
                  <a:pt x="113" y="338"/>
                </a:lnTo>
                <a:lnTo>
                  <a:pt x="117" y="353"/>
                </a:lnTo>
                <a:lnTo>
                  <a:pt x="121" y="365"/>
                </a:lnTo>
                <a:lnTo>
                  <a:pt x="127" y="378"/>
                </a:lnTo>
                <a:lnTo>
                  <a:pt x="133" y="390"/>
                </a:lnTo>
                <a:lnTo>
                  <a:pt x="142" y="401"/>
                </a:lnTo>
                <a:lnTo>
                  <a:pt x="152" y="411"/>
                </a:lnTo>
                <a:lnTo>
                  <a:pt x="163" y="422"/>
                </a:lnTo>
                <a:lnTo>
                  <a:pt x="173" y="430"/>
                </a:lnTo>
                <a:lnTo>
                  <a:pt x="186" y="436"/>
                </a:lnTo>
                <a:lnTo>
                  <a:pt x="198" y="442"/>
                </a:lnTo>
                <a:lnTo>
                  <a:pt x="211" y="447"/>
                </a:lnTo>
                <a:lnTo>
                  <a:pt x="225" y="451"/>
                </a:lnTo>
                <a:lnTo>
                  <a:pt x="240" y="453"/>
                </a:lnTo>
                <a:lnTo>
                  <a:pt x="254" y="455"/>
                </a:lnTo>
                <a:lnTo>
                  <a:pt x="254" y="455"/>
                </a:lnTo>
                <a:lnTo>
                  <a:pt x="269" y="453"/>
                </a:lnTo>
                <a:lnTo>
                  <a:pt x="284" y="451"/>
                </a:lnTo>
                <a:lnTo>
                  <a:pt x="298" y="447"/>
                </a:lnTo>
                <a:lnTo>
                  <a:pt x="311" y="442"/>
                </a:lnTo>
                <a:lnTo>
                  <a:pt x="323" y="436"/>
                </a:lnTo>
                <a:lnTo>
                  <a:pt x="336" y="430"/>
                </a:lnTo>
                <a:lnTo>
                  <a:pt x="346" y="422"/>
                </a:lnTo>
                <a:lnTo>
                  <a:pt x="357" y="411"/>
                </a:lnTo>
                <a:lnTo>
                  <a:pt x="367" y="401"/>
                </a:lnTo>
                <a:lnTo>
                  <a:pt x="375" y="390"/>
                </a:lnTo>
                <a:lnTo>
                  <a:pt x="382" y="378"/>
                </a:lnTo>
                <a:lnTo>
                  <a:pt x="388" y="365"/>
                </a:lnTo>
                <a:lnTo>
                  <a:pt x="392" y="353"/>
                </a:lnTo>
                <a:lnTo>
                  <a:pt x="396" y="338"/>
                </a:lnTo>
                <a:lnTo>
                  <a:pt x="398" y="323"/>
                </a:lnTo>
                <a:lnTo>
                  <a:pt x="400" y="309"/>
                </a:lnTo>
                <a:lnTo>
                  <a:pt x="400" y="309"/>
                </a:lnTo>
                <a:lnTo>
                  <a:pt x="398" y="294"/>
                </a:lnTo>
                <a:lnTo>
                  <a:pt x="396" y="280"/>
                </a:lnTo>
                <a:lnTo>
                  <a:pt x="392" y="265"/>
                </a:lnTo>
                <a:lnTo>
                  <a:pt x="388" y="253"/>
                </a:lnTo>
                <a:lnTo>
                  <a:pt x="382" y="240"/>
                </a:lnTo>
                <a:lnTo>
                  <a:pt x="375" y="228"/>
                </a:lnTo>
                <a:lnTo>
                  <a:pt x="367" y="217"/>
                </a:lnTo>
                <a:lnTo>
                  <a:pt x="357" y="207"/>
                </a:lnTo>
                <a:lnTo>
                  <a:pt x="346" y="198"/>
                </a:lnTo>
                <a:lnTo>
                  <a:pt x="336" y="190"/>
                </a:lnTo>
                <a:lnTo>
                  <a:pt x="323" y="182"/>
                </a:lnTo>
                <a:lnTo>
                  <a:pt x="311" y="175"/>
                </a:lnTo>
                <a:lnTo>
                  <a:pt x="298" y="171"/>
                </a:lnTo>
                <a:lnTo>
                  <a:pt x="284" y="167"/>
                </a:lnTo>
                <a:lnTo>
                  <a:pt x="269" y="165"/>
                </a:lnTo>
                <a:lnTo>
                  <a:pt x="254" y="165"/>
                </a:lnTo>
                <a:lnTo>
                  <a:pt x="254" y="165"/>
                </a:lnTo>
                <a:close/>
                <a:moveTo>
                  <a:pt x="515" y="772"/>
                </a:moveTo>
                <a:lnTo>
                  <a:pt x="515" y="772"/>
                </a:lnTo>
                <a:lnTo>
                  <a:pt x="513" y="745"/>
                </a:lnTo>
                <a:lnTo>
                  <a:pt x="511" y="720"/>
                </a:lnTo>
                <a:lnTo>
                  <a:pt x="507" y="697"/>
                </a:lnTo>
                <a:lnTo>
                  <a:pt x="501" y="674"/>
                </a:lnTo>
                <a:lnTo>
                  <a:pt x="494" y="653"/>
                </a:lnTo>
                <a:lnTo>
                  <a:pt x="486" y="632"/>
                </a:lnTo>
                <a:lnTo>
                  <a:pt x="478" y="613"/>
                </a:lnTo>
                <a:lnTo>
                  <a:pt x="467" y="595"/>
                </a:lnTo>
                <a:lnTo>
                  <a:pt x="457" y="578"/>
                </a:lnTo>
                <a:lnTo>
                  <a:pt x="444" y="563"/>
                </a:lnTo>
                <a:lnTo>
                  <a:pt x="430" y="549"/>
                </a:lnTo>
                <a:lnTo>
                  <a:pt x="417" y="536"/>
                </a:lnTo>
                <a:lnTo>
                  <a:pt x="403" y="526"/>
                </a:lnTo>
                <a:lnTo>
                  <a:pt x="388" y="515"/>
                </a:lnTo>
                <a:lnTo>
                  <a:pt x="371" y="507"/>
                </a:lnTo>
                <a:lnTo>
                  <a:pt x="355" y="499"/>
                </a:lnTo>
                <a:lnTo>
                  <a:pt x="256" y="651"/>
                </a:lnTo>
                <a:lnTo>
                  <a:pt x="163" y="495"/>
                </a:lnTo>
                <a:lnTo>
                  <a:pt x="163" y="495"/>
                </a:lnTo>
                <a:lnTo>
                  <a:pt x="146" y="503"/>
                </a:lnTo>
                <a:lnTo>
                  <a:pt x="129" y="511"/>
                </a:lnTo>
                <a:lnTo>
                  <a:pt x="115" y="522"/>
                </a:lnTo>
                <a:lnTo>
                  <a:pt x="100" y="532"/>
                </a:lnTo>
                <a:lnTo>
                  <a:pt x="85" y="545"/>
                </a:lnTo>
                <a:lnTo>
                  <a:pt x="71" y="559"/>
                </a:lnTo>
                <a:lnTo>
                  <a:pt x="58" y="574"/>
                </a:lnTo>
                <a:lnTo>
                  <a:pt x="48" y="590"/>
                </a:lnTo>
                <a:lnTo>
                  <a:pt x="37" y="609"/>
                </a:lnTo>
                <a:lnTo>
                  <a:pt x="27" y="628"/>
                </a:lnTo>
                <a:lnTo>
                  <a:pt x="19" y="649"/>
                </a:lnTo>
                <a:lnTo>
                  <a:pt x="12" y="672"/>
                </a:lnTo>
                <a:lnTo>
                  <a:pt x="8" y="695"/>
                </a:lnTo>
                <a:lnTo>
                  <a:pt x="4" y="718"/>
                </a:lnTo>
                <a:lnTo>
                  <a:pt x="2" y="745"/>
                </a:lnTo>
                <a:lnTo>
                  <a:pt x="0" y="772"/>
                </a:lnTo>
                <a:lnTo>
                  <a:pt x="0" y="772"/>
                </a:lnTo>
                <a:lnTo>
                  <a:pt x="35" y="784"/>
                </a:lnTo>
                <a:lnTo>
                  <a:pt x="69" y="795"/>
                </a:lnTo>
                <a:lnTo>
                  <a:pt x="102" y="803"/>
                </a:lnTo>
                <a:lnTo>
                  <a:pt x="136" y="809"/>
                </a:lnTo>
                <a:lnTo>
                  <a:pt x="169" y="816"/>
                </a:lnTo>
                <a:lnTo>
                  <a:pt x="200" y="820"/>
                </a:lnTo>
                <a:lnTo>
                  <a:pt x="234" y="822"/>
                </a:lnTo>
                <a:lnTo>
                  <a:pt x="265" y="822"/>
                </a:lnTo>
                <a:lnTo>
                  <a:pt x="296" y="820"/>
                </a:lnTo>
                <a:lnTo>
                  <a:pt x="330" y="818"/>
                </a:lnTo>
                <a:lnTo>
                  <a:pt x="361" y="814"/>
                </a:lnTo>
                <a:lnTo>
                  <a:pt x="392" y="809"/>
                </a:lnTo>
                <a:lnTo>
                  <a:pt x="423" y="801"/>
                </a:lnTo>
                <a:lnTo>
                  <a:pt x="453" y="793"/>
                </a:lnTo>
                <a:lnTo>
                  <a:pt x="484" y="782"/>
                </a:lnTo>
                <a:lnTo>
                  <a:pt x="515" y="772"/>
                </a:lnTo>
                <a:lnTo>
                  <a:pt x="515" y="772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477658" y="1681650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椭圆 9"/>
          <p:cNvSpPr/>
          <p:nvPr/>
        </p:nvSpPr>
        <p:spPr bwMode="auto">
          <a:xfrm>
            <a:off x="801447" y="2091009"/>
            <a:ext cx="3177449" cy="3177449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椭圆 11"/>
          <p:cNvSpPr/>
          <p:nvPr/>
        </p:nvSpPr>
        <p:spPr>
          <a:xfrm>
            <a:off x="2791068" y="1278018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椭圆 11"/>
          <p:cNvSpPr/>
          <p:nvPr/>
        </p:nvSpPr>
        <p:spPr>
          <a:xfrm>
            <a:off x="3920621" y="1977264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4359891" y="2945455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椭圆 11"/>
          <p:cNvSpPr/>
          <p:nvPr/>
        </p:nvSpPr>
        <p:spPr>
          <a:xfrm>
            <a:off x="4404715" y="4012253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椭圆 11"/>
          <p:cNvSpPr/>
          <p:nvPr/>
        </p:nvSpPr>
        <p:spPr>
          <a:xfrm>
            <a:off x="3830973" y="5052159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椭圆 11"/>
          <p:cNvSpPr/>
          <p:nvPr/>
        </p:nvSpPr>
        <p:spPr>
          <a:xfrm>
            <a:off x="2925538" y="5572113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PA_TextPlaceholder 33"/>
          <p:cNvSpPr txBox="1"/>
          <p:nvPr>
            <p:custDataLst>
              <p:tags r:id="rId1"/>
            </p:custDataLst>
          </p:nvPr>
        </p:nvSpPr>
        <p:spPr>
          <a:xfrm>
            <a:off x="968188" y="0"/>
            <a:ext cx="10945906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Рекомендации для старшеклассников, активно использующих социальные сети</a:t>
            </a:r>
            <a:endParaRPr lang="en-AU" sz="36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TextBox 175"/>
          <p:cNvSpPr txBox="1"/>
          <p:nvPr/>
        </p:nvSpPr>
        <p:spPr>
          <a:xfrm>
            <a:off x="3200400" y="1074626"/>
            <a:ext cx="8283388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Регулировать время, затраченное на посещение социальных сетей;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5" name="TextBox 175"/>
          <p:cNvSpPr txBox="1"/>
          <p:nvPr/>
        </p:nvSpPr>
        <p:spPr>
          <a:xfrm>
            <a:off x="3365384" y="5620183"/>
            <a:ext cx="8719039" cy="1237817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 себе дело по душе, заниматься саморазвитием и самосовершенствованием; обучение ИИ является одним из перспективных направлений в развитии школьников.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6" name="TextBox 175"/>
          <p:cNvSpPr txBox="1"/>
          <p:nvPr/>
        </p:nvSpPr>
        <p:spPr>
          <a:xfrm>
            <a:off x="4763878" y="2553802"/>
            <a:ext cx="6782664" cy="1237817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Больше читать. Найди интересный для себя жанр литературы, это поможет более грамотно выражать свои мысли; 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7" name="TextBox 175"/>
          <p:cNvSpPr txBox="1"/>
          <p:nvPr/>
        </p:nvSpPr>
        <p:spPr>
          <a:xfrm>
            <a:off x="4742329" y="3629567"/>
            <a:ext cx="7126941" cy="166870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Избавится от привычки постоянно выходить в сеть и проверять почту, это поможет повысить продуктивность деятельности;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8" name="TextBox 175"/>
          <p:cNvSpPr txBox="1"/>
          <p:nvPr/>
        </p:nvSpPr>
        <p:spPr>
          <a:xfrm>
            <a:off x="4168590" y="4768085"/>
            <a:ext cx="8023410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Осознавать, что большинство информации в Интернете и социальных сетях абсолютно бесполезно; 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9" name="TextBox 175"/>
          <p:cNvSpPr txBox="1"/>
          <p:nvPr/>
        </p:nvSpPr>
        <p:spPr>
          <a:xfrm>
            <a:off x="3881717" y="1738013"/>
            <a:ext cx="7727577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Больше общаться с друзьями и сверстниками в реальном, а не виртуальном мире;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59394" name="Picture 2" descr="C:\Users\Ольга\Desktop\ocr (5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065" y="2052916"/>
            <a:ext cx="3550023" cy="355002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4975412"/>
            <a:ext cx="12192000" cy="1882588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PA_TextPlaceholder 33"/>
          <p:cNvSpPr txBox="1"/>
          <p:nvPr>
            <p:custDataLst>
              <p:tags r:id="rId1"/>
            </p:custDataLst>
          </p:nvPr>
        </p:nvSpPr>
        <p:spPr>
          <a:xfrm>
            <a:off x="968188" y="0"/>
            <a:ext cx="10945906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Академия искусственного интеллекта для школьников- как перспективное направление для обучения</a:t>
            </a:r>
            <a:endParaRPr lang="en-AU" sz="32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t="3453" r="4274" b="16869"/>
          <a:stretch>
            <a:fillRect/>
          </a:stretch>
        </p:blipFill>
        <p:spPr bwMode="auto">
          <a:xfrm>
            <a:off x="197223" y="968188"/>
            <a:ext cx="6651811" cy="37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5"/>
          <p:cNvSpPr txBox="1"/>
          <p:nvPr/>
        </p:nvSpPr>
        <p:spPr>
          <a:xfrm>
            <a:off x="6598024" y="1155758"/>
            <a:ext cx="5593976" cy="49915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данного проекта:</a:t>
            </a:r>
            <a:endParaRPr lang="en-GB" altLang="zh-CN" sz="2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9" name="TextBox 175"/>
          <p:cNvSpPr txBox="1"/>
          <p:nvPr/>
        </p:nvSpPr>
        <p:spPr>
          <a:xfrm>
            <a:off x="7315201" y="1855007"/>
            <a:ext cx="4437529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4500000 школьников узнали о возможностях ИИ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0" name="TextBox 175"/>
          <p:cNvSpPr txBox="1"/>
          <p:nvPr/>
        </p:nvSpPr>
        <p:spPr>
          <a:xfrm>
            <a:off x="7351060" y="2805265"/>
            <a:ext cx="4437529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10000 регистраций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онлайн-курсах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проекта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1" name="TextBox 175"/>
          <p:cNvSpPr txBox="1"/>
          <p:nvPr/>
        </p:nvSpPr>
        <p:spPr>
          <a:xfrm>
            <a:off x="7306236" y="3710702"/>
            <a:ext cx="4437529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15000 участников соревнований Академии ИИ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2" name="Google Shape;968;p48"/>
          <p:cNvSpPr/>
          <p:nvPr/>
        </p:nvSpPr>
        <p:spPr>
          <a:xfrm>
            <a:off x="7013383" y="384367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68;p48"/>
          <p:cNvSpPr/>
          <p:nvPr/>
        </p:nvSpPr>
        <p:spPr>
          <a:xfrm>
            <a:off x="6977524" y="290237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68;p48"/>
          <p:cNvSpPr/>
          <p:nvPr/>
        </p:nvSpPr>
        <p:spPr>
          <a:xfrm>
            <a:off x="6986488" y="197005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75"/>
          <p:cNvSpPr txBox="1"/>
          <p:nvPr/>
        </p:nvSpPr>
        <p:spPr>
          <a:xfrm>
            <a:off x="0" y="5066185"/>
            <a:ext cx="11967883" cy="179181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формирование интереса и развитие прикладных навыков у школьников в сфере искусственного интеллекта.</a:t>
            </a:r>
            <a:endParaRPr lang="en-GB" altLang="zh-CN" sz="36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0"/>
            <a:ext cx="6113929" cy="685800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PA_TextPlaceholder 33"/>
          <p:cNvSpPr txBox="1"/>
          <p:nvPr>
            <p:custDataLst>
              <p:tags r:id="rId1"/>
            </p:custDataLst>
          </p:nvPr>
        </p:nvSpPr>
        <p:spPr>
          <a:xfrm>
            <a:off x="125506" y="0"/>
            <a:ext cx="5943600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Академии искусственного интеллекта для школьников</a:t>
            </a:r>
            <a:endParaRPr lang="en-AU" sz="3200" b="1" i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Рисунок 3" descr="C:\Users\Ольга\AppData\Local\Packages\Microsoft.Windows.Photos_8wekyb3d8bbwe\TempState\ShareServiceTempFolder\img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0388" y="286870"/>
            <a:ext cx="1257188" cy="9531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75"/>
          <p:cNvSpPr txBox="1"/>
          <p:nvPr/>
        </p:nvSpPr>
        <p:spPr>
          <a:xfrm>
            <a:off x="8229602" y="1630891"/>
            <a:ext cx="3074894" cy="49915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Курсы: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Git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Docker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" name="TextBox 175"/>
          <p:cNvSpPr txBox="1"/>
          <p:nvPr/>
        </p:nvSpPr>
        <p:spPr>
          <a:xfrm>
            <a:off x="8068237" y="2706656"/>
            <a:ext cx="3594846" cy="49915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Курсы: Введение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Linux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7" name="TextBox 175"/>
          <p:cNvSpPr txBox="1"/>
          <p:nvPr/>
        </p:nvSpPr>
        <p:spPr>
          <a:xfrm>
            <a:off x="8310283" y="3719666"/>
            <a:ext cx="3254188" cy="49915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Курсы: Введение в ИИ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8" name="TextBox 175"/>
          <p:cNvSpPr txBox="1"/>
          <p:nvPr/>
        </p:nvSpPr>
        <p:spPr>
          <a:xfrm>
            <a:off x="8086166" y="4714749"/>
            <a:ext cx="3675528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Курсы: Математика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9" name="TextBox 175"/>
          <p:cNvSpPr txBox="1"/>
          <p:nvPr/>
        </p:nvSpPr>
        <p:spPr>
          <a:xfrm>
            <a:off x="8202705" y="5745691"/>
            <a:ext cx="3675529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Курс: по машинному обучению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0" name="TextBox 175"/>
          <p:cNvSpPr txBox="1"/>
          <p:nvPr/>
        </p:nvSpPr>
        <p:spPr>
          <a:xfrm>
            <a:off x="7781365" y="313078"/>
            <a:ext cx="3953434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Курсы: Искусственный интеллект в отраслях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11" name="Рисунок 10" descr="C:\Users\Ольга\AppData\Local\Packages\Microsoft.Windows.Photos_8wekyb3d8bbwe\TempState\ShareServiceTempFolder\img (1)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5537" y="1398494"/>
            <a:ext cx="1257897" cy="9771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ьга\Desktop\Size img Desktop (3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3109" y="2528048"/>
            <a:ext cx="1296185" cy="10040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льга\AppData\Local\Packages\Microsoft.Windows.Photos_8wekyb3d8bbwe\TempState\ShareServiceTempFolder\Size img Desktop.jpe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9470" y="3666565"/>
            <a:ext cx="1315683" cy="9592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Ольга\AppData\Local\Packages\Microsoft.Windows.Photos_8wekyb3d8bbwe\TempState\ShareServiceTempFolder\новый курс _Математика для ИИ_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6019" y="4724400"/>
            <a:ext cx="1299133" cy="923363"/>
          </a:xfrm>
          <a:prstGeom prst="roundRect">
            <a:avLst/>
          </a:prstGeom>
          <a:noFill/>
        </p:spPr>
      </p:pic>
      <p:pic>
        <p:nvPicPr>
          <p:cNvPr id="1028" name="Picture 4" descr="C:\Users\Ольга\AppData\Local\Packages\Microsoft.Windows.Photos_8wekyb3d8bbwe\TempState\ShareServiceTempFolder\Size img Desktop (1)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44983" y="5754201"/>
            <a:ext cx="1326029" cy="917968"/>
          </a:xfrm>
          <a:prstGeom prst="round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11716871" y="0"/>
            <a:ext cx="475129" cy="685800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46C55AF7-4EE2-40E0-9A11-AAFC42BFA583}"/>
              </a:ext>
            </a:extLst>
          </p:cNvPr>
          <p:cNvCxnSpPr>
            <a:cxnSpLocks/>
          </p:cNvCxnSpPr>
          <p:nvPr/>
        </p:nvCxnSpPr>
        <p:spPr>
          <a:xfrm>
            <a:off x="418270" y="0"/>
            <a:ext cx="39688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111494" y="1563376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111494" y="2800506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111494" y="3992812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120459" y="5203047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951832" y="1691848"/>
            <a:ext cx="4821439" cy="58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соревнований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871150" y="2812436"/>
            <a:ext cx="4821439" cy="58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Популяризация сферы ИИ среди молодежи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475129" y="4148178"/>
            <a:ext cx="5540189" cy="58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Обучение вместе с экспертами в сфере искусственного интеллекта (ИИ)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978725" y="5322554"/>
            <a:ext cx="4821439" cy="58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/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Определение ориентиров в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образовании.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PA_任意多边形 1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340202" y="1790196"/>
            <a:ext cx="263304" cy="219863"/>
          </a:xfrm>
          <a:custGeom>
            <a:avLst/>
            <a:gdLst>
              <a:gd name="T0" fmla="*/ 280 w 891"/>
              <a:gd name="T1" fmla="*/ 597 h 744"/>
              <a:gd name="T2" fmla="*/ 189 w 891"/>
              <a:gd name="T3" fmla="*/ 155 h 744"/>
              <a:gd name="T4" fmla="*/ 195 w 891"/>
              <a:gd name="T5" fmla="*/ 177 h 744"/>
              <a:gd name="T6" fmla="*/ 189 w 891"/>
              <a:gd name="T7" fmla="*/ 197 h 744"/>
              <a:gd name="T8" fmla="*/ 316 w 891"/>
              <a:gd name="T9" fmla="*/ 397 h 744"/>
              <a:gd name="T10" fmla="*/ 306 w 891"/>
              <a:gd name="T11" fmla="*/ 427 h 744"/>
              <a:gd name="T12" fmla="*/ 284 w 891"/>
              <a:gd name="T13" fmla="*/ 451 h 744"/>
              <a:gd name="T14" fmla="*/ 213 w 891"/>
              <a:gd name="T15" fmla="*/ 480 h 744"/>
              <a:gd name="T16" fmla="*/ 123 w 891"/>
              <a:gd name="T17" fmla="*/ 484 h 744"/>
              <a:gd name="T18" fmla="*/ 46 w 891"/>
              <a:gd name="T19" fmla="*/ 465 h 744"/>
              <a:gd name="T20" fmla="*/ 12 w 891"/>
              <a:gd name="T21" fmla="*/ 437 h 744"/>
              <a:gd name="T22" fmla="*/ 0 w 891"/>
              <a:gd name="T23" fmla="*/ 409 h 744"/>
              <a:gd name="T24" fmla="*/ 8 w 891"/>
              <a:gd name="T25" fmla="*/ 397 h 744"/>
              <a:gd name="T26" fmla="*/ 123 w 891"/>
              <a:gd name="T27" fmla="*/ 189 h 744"/>
              <a:gd name="T28" fmla="*/ 121 w 891"/>
              <a:gd name="T29" fmla="*/ 171 h 744"/>
              <a:gd name="T30" fmla="*/ 141 w 891"/>
              <a:gd name="T31" fmla="*/ 145 h 744"/>
              <a:gd name="T32" fmla="*/ 155 w 891"/>
              <a:gd name="T33" fmla="*/ 129 h 744"/>
              <a:gd name="T34" fmla="*/ 397 w 891"/>
              <a:gd name="T35" fmla="*/ 30 h 744"/>
              <a:gd name="T36" fmla="*/ 431 w 891"/>
              <a:gd name="T37" fmla="*/ 4 h 744"/>
              <a:gd name="T38" fmla="*/ 461 w 891"/>
              <a:gd name="T39" fmla="*/ 6 h 744"/>
              <a:gd name="T40" fmla="*/ 735 w 891"/>
              <a:gd name="T41" fmla="*/ 0 h 744"/>
              <a:gd name="T42" fmla="*/ 747 w 891"/>
              <a:gd name="T43" fmla="*/ 10 h 744"/>
              <a:gd name="T44" fmla="*/ 768 w 891"/>
              <a:gd name="T45" fmla="*/ 32 h 744"/>
              <a:gd name="T46" fmla="*/ 772 w 891"/>
              <a:gd name="T47" fmla="*/ 46 h 744"/>
              <a:gd name="T48" fmla="*/ 880 w 891"/>
              <a:gd name="T49" fmla="*/ 266 h 744"/>
              <a:gd name="T50" fmla="*/ 889 w 891"/>
              <a:gd name="T51" fmla="*/ 278 h 744"/>
              <a:gd name="T52" fmla="*/ 876 w 891"/>
              <a:gd name="T53" fmla="*/ 306 h 744"/>
              <a:gd name="T54" fmla="*/ 840 w 891"/>
              <a:gd name="T55" fmla="*/ 334 h 744"/>
              <a:gd name="T56" fmla="*/ 758 w 891"/>
              <a:gd name="T57" fmla="*/ 353 h 744"/>
              <a:gd name="T58" fmla="*/ 671 w 891"/>
              <a:gd name="T59" fmla="*/ 349 h 744"/>
              <a:gd name="T60" fmla="*/ 602 w 891"/>
              <a:gd name="T61" fmla="*/ 320 h 744"/>
              <a:gd name="T62" fmla="*/ 582 w 891"/>
              <a:gd name="T63" fmla="*/ 296 h 744"/>
              <a:gd name="T64" fmla="*/ 576 w 891"/>
              <a:gd name="T65" fmla="*/ 266 h 744"/>
              <a:gd name="T66" fmla="*/ 703 w 891"/>
              <a:gd name="T67" fmla="*/ 68 h 744"/>
              <a:gd name="T68" fmla="*/ 697 w 891"/>
              <a:gd name="T69" fmla="*/ 46 h 744"/>
              <a:gd name="T70" fmla="*/ 497 w 891"/>
              <a:gd name="T71" fmla="*/ 87 h 744"/>
              <a:gd name="T72" fmla="*/ 598 w 891"/>
              <a:gd name="T73" fmla="*/ 635 h 744"/>
              <a:gd name="T74" fmla="*/ 201 w 891"/>
              <a:gd name="T75" fmla="*/ 744 h 744"/>
              <a:gd name="T76" fmla="*/ 745 w 891"/>
              <a:gd name="T77" fmla="*/ 82 h 744"/>
              <a:gd name="T78" fmla="*/ 735 w 891"/>
              <a:gd name="T79" fmla="*/ 83 h 744"/>
              <a:gd name="T80" fmla="*/ 852 w 891"/>
              <a:gd name="T81" fmla="*/ 266 h 744"/>
              <a:gd name="T82" fmla="*/ 169 w 891"/>
              <a:gd name="T83" fmla="*/ 212 h 744"/>
              <a:gd name="T84" fmla="*/ 159 w 891"/>
              <a:gd name="T85" fmla="*/ 214 h 744"/>
              <a:gd name="T86" fmla="*/ 276 w 891"/>
              <a:gd name="T87" fmla="*/ 397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1" h="744">
                <a:moveTo>
                  <a:pt x="201" y="635"/>
                </a:moveTo>
                <a:lnTo>
                  <a:pt x="280" y="635"/>
                </a:lnTo>
                <a:lnTo>
                  <a:pt x="280" y="597"/>
                </a:lnTo>
                <a:lnTo>
                  <a:pt x="387" y="597"/>
                </a:lnTo>
                <a:lnTo>
                  <a:pt x="387" y="111"/>
                </a:lnTo>
                <a:lnTo>
                  <a:pt x="189" y="155"/>
                </a:lnTo>
                <a:lnTo>
                  <a:pt x="189" y="155"/>
                </a:lnTo>
                <a:lnTo>
                  <a:pt x="195" y="165"/>
                </a:lnTo>
                <a:lnTo>
                  <a:pt x="195" y="177"/>
                </a:lnTo>
                <a:lnTo>
                  <a:pt x="195" y="177"/>
                </a:lnTo>
                <a:lnTo>
                  <a:pt x="195" y="189"/>
                </a:lnTo>
                <a:lnTo>
                  <a:pt x="189" y="197"/>
                </a:lnTo>
                <a:lnTo>
                  <a:pt x="304" y="397"/>
                </a:lnTo>
                <a:lnTo>
                  <a:pt x="316" y="397"/>
                </a:lnTo>
                <a:lnTo>
                  <a:pt x="316" y="397"/>
                </a:lnTo>
                <a:lnTo>
                  <a:pt x="314" y="409"/>
                </a:lnTo>
                <a:lnTo>
                  <a:pt x="312" y="419"/>
                </a:lnTo>
                <a:lnTo>
                  <a:pt x="306" y="427"/>
                </a:lnTo>
                <a:lnTo>
                  <a:pt x="300" y="437"/>
                </a:lnTo>
                <a:lnTo>
                  <a:pt x="292" y="445"/>
                </a:lnTo>
                <a:lnTo>
                  <a:pt x="284" y="451"/>
                </a:lnTo>
                <a:lnTo>
                  <a:pt x="262" y="465"/>
                </a:lnTo>
                <a:lnTo>
                  <a:pt x="239" y="472"/>
                </a:lnTo>
                <a:lnTo>
                  <a:pt x="213" y="480"/>
                </a:lnTo>
                <a:lnTo>
                  <a:pt x="183" y="484"/>
                </a:lnTo>
                <a:lnTo>
                  <a:pt x="153" y="486"/>
                </a:lnTo>
                <a:lnTo>
                  <a:pt x="123" y="484"/>
                </a:lnTo>
                <a:lnTo>
                  <a:pt x="96" y="480"/>
                </a:lnTo>
                <a:lnTo>
                  <a:pt x="70" y="472"/>
                </a:lnTo>
                <a:lnTo>
                  <a:pt x="46" y="465"/>
                </a:lnTo>
                <a:lnTo>
                  <a:pt x="26" y="451"/>
                </a:lnTo>
                <a:lnTo>
                  <a:pt x="18" y="445"/>
                </a:lnTo>
                <a:lnTo>
                  <a:pt x="12" y="437"/>
                </a:lnTo>
                <a:lnTo>
                  <a:pt x="6" y="427"/>
                </a:lnTo>
                <a:lnTo>
                  <a:pt x="2" y="419"/>
                </a:lnTo>
                <a:lnTo>
                  <a:pt x="0" y="409"/>
                </a:lnTo>
                <a:lnTo>
                  <a:pt x="0" y="397"/>
                </a:lnTo>
                <a:lnTo>
                  <a:pt x="10" y="397"/>
                </a:lnTo>
                <a:lnTo>
                  <a:pt x="8" y="397"/>
                </a:lnTo>
                <a:lnTo>
                  <a:pt x="127" y="197"/>
                </a:lnTo>
                <a:lnTo>
                  <a:pt x="127" y="197"/>
                </a:lnTo>
                <a:lnTo>
                  <a:pt x="123" y="189"/>
                </a:lnTo>
                <a:lnTo>
                  <a:pt x="121" y="177"/>
                </a:lnTo>
                <a:lnTo>
                  <a:pt x="121" y="177"/>
                </a:lnTo>
                <a:lnTo>
                  <a:pt x="121" y="171"/>
                </a:lnTo>
                <a:lnTo>
                  <a:pt x="123" y="163"/>
                </a:lnTo>
                <a:lnTo>
                  <a:pt x="131" y="153"/>
                </a:lnTo>
                <a:lnTo>
                  <a:pt x="141" y="145"/>
                </a:lnTo>
                <a:lnTo>
                  <a:pt x="147" y="141"/>
                </a:lnTo>
                <a:lnTo>
                  <a:pt x="153" y="141"/>
                </a:lnTo>
                <a:lnTo>
                  <a:pt x="155" y="129"/>
                </a:lnTo>
                <a:lnTo>
                  <a:pt x="393" y="44"/>
                </a:lnTo>
                <a:lnTo>
                  <a:pt x="393" y="44"/>
                </a:lnTo>
                <a:lnTo>
                  <a:pt x="397" y="30"/>
                </a:lnTo>
                <a:lnTo>
                  <a:pt x="405" y="18"/>
                </a:lnTo>
                <a:lnTo>
                  <a:pt x="417" y="8"/>
                </a:lnTo>
                <a:lnTo>
                  <a:pt x="431" y="4"/>
                </a:lnTo>
                <a:lnTo>
                  <a:pt x="431" y="4"/>
                </a:lnTo>
                <a:lnTo>
                  <a:pt x="447" y="2"/>
                </a:lnTo>
                <a:lnTo>
                  <a:pt x="461" y="6"/>
                </a:lnTo>
                <a:lnTo>
                  <a:pt x="473" y="12"/>
                </a:lnTo>
                <a:lnTo>
                  <a:pt x="483" y="24"/>
                </a:lnTo>
                <a:lnTo>
                  <a:pt x="735" y="0"/>
                </a:lnTo>
                <a:lnTo>
                  <a:pt x="739" y="10"/>
                </a:lnTo>
                <a:lnTo>
                  <a:pt x="739" y="10"/>
                </a:lnTo>
                <a:lnTo>
                  <a:pt x="747" y="10"/>
                </a:lnTo>
                <a:lnTo>
                  <a:pt x="753" y="14"/>
                </a:lnTo>
                <a:lnTo>
                  <a:pt x="762" y="22"/>
                </a:lnTo>
                <a:lnTo>
                  <a:pt x="768" y="32"/>
                </a:lnTo>
                <a:lnTo>
                  <a:pt x="770" y="40"/>
                </a:lnTo>
                <a:lnTo>
                  <a:pt x="772" y="46"/>
                </a:lnTo>
                <a:lnTo>
                  <a:pt x="772" y="46"/>
                </a:lnTo>
                <a:lnTo>
                  <a:pt x="770" y="58"/>
                </a:lnTo>
                <a:lnTo>
                  <a:pt x="764" y="66"/>
                </a:lnTo>
                <a:lnTo>
                  <a:pt x="880" y="266"/>
                </a:lnTo>
                <a:lnTo>
                  <a:pt x="891" y="266"/>
                </a:lnTo>
                <a:lnTo>
                  <a:pt x="891" y="266"/>
                </a:lnTo>
                <a:lnTo>
                  <a:pt x="889" y="278"/>
                </a:lnTo>
                <a:lnTo>
                  <a:pt x="888" y="288"/>
                </a:lnTo>
                <a:lnTo>
                  <a:pt x="882" y="296"/>
                </a:lnTo>
                <a:lnTo>
                  <a:pt x="876" y="306"/>
                </a:lnTo>
                <a:lnTo>
                  <a:pt x="868" y="314"/>
                </a:lnTo>
                <a:lnTo>
                  <a:pt x="860" y="320"/>
                </a:lnTo>
                <a:lnTo>
                  <a:pt x="840" y="334"/>
                </a:lnTo>
                <a:lnTo>
                  <a:pt x="814" y="343"/>
                </a:lnTo>
                <a:lnTo>
                  <a:pt x="788" y="349"/>
                </a:lnTo>
                <a:lnTo>
                  <a:pt x="758" y="353"/>
                </a:lnTo>
                <a:lnTo>
                  <a:pt x="729" y="355"/>
                </a:lnTo>
                <a:lnTo>
                  <a:pt x="699" y="353"/>
                </a:lnTo>
                <a:lnTo>
                  <a:pt x="671" y="349"/>
                </a:lnTo>
                <a:lnTo>
                  <a:pt x="645" y="341"/>
                </a:lnTo>
                <a:lnTo>
                  <a:pt x="622" y="334"/>
                </a:lnTo>
                <a:lnTo>
                  <a:pt x="602" y="320"/>
                </a:lnTo>
                <a:lnTo>
                  <a:pt x="594" y="314"/>
                </a:lnTo>
                <a:lnTo>
                  <a:pt x="588" y="306"/>
                </a:lnTo>
                <a:lnTo>
                  <a:pt x="582" y="296"/>
                </a:lnTo>
                <a:lnTo>
                  <a:pt x="578" y="288"/>
                </a:lnTo>
                <a:lnTo>
                  <a:pt x="576" y="278"/>
                </a:lnTo>
                <a:lnTo>
                  <a:pt x="576" y="266"/>
                </a:lnTo>
                <a:lnTo>
                  <a:pt x="586" y="266"/>
                </a:lnTo>
                <a:lnTo>
                  <a:pt x="586" y="266"/>
                </a:lnTo>
                <a:lnTo>
                  <a:pt x="703" y="68"/>
                </a:lnTo>
                <a:lnTo>
                  <a:pt x="703" y="68"/>
                </a:lnTo>
                <a:lnTo>
                  <a:pt x="699" y="58"/>
                </a:lnTo>
                <a:lnTo>
                  <a:pt x="697" y="46"/>
                </a:lnTo>
                <a:lnTo>
                  <a:pt x="697" y="46"/>
                </a:lnTo>
                <a:lnTo>
                  <a:pt x="697" y="42"/>
                </a:lnTo>
                <a:lnTo>
                  <a:pt x="497" y="87"/>
                </a:lnTo>
                <a:lnTo>
                  <a:pt x="497" y="597"/>
                </a:lnTo>
                <a:lnTo>
                  <a:pt x="598" y="597"/>
                </a:lnTo>
                <a:lnTo>
                  <a:pt x="598" y="635"/>
                </a:lnTo>
                <a:lnTo>
                  <a:pt x="675" y="635"/>
                </a:lnTo>
                <a:lnTo>
                  <a:pt x="675" y="744"/>
                </a:lnTo>
                <a:lnTo>
                  <a:pt x="201" y="744"/>
                </a:lnTo>
                <a:lnTo>
                  <a:pt x="201" y="635"/>
                </a:lnTo>
                <a:lnTo>
                  <a:pt x="201" y="635"/>
                </a:lnTo>
                <a:close/>
                <a:moveTo>
                  <a:pt x="745" y="82"/>
                </a:moveTo>
                <a:lnTo>
                  <a:pt x="745" y="82"/>
                </a:lnTo>
                <a:lnTo>
                  <a:pt x="735" y="83"/>
                </a:lnTo>
                <a:lnTo>
                  <a:pt x="735" y="83"/>
                </a:lnTo>
                <a:lnTo>
                  <a:pt x="725" y="82"/>
                </a:lnTo>
                <a:lnTo>
                  <a:pt x="614" y="266"/>
                </a:lnTo>
                <a:lnTo>
                  <a:pt x="852" y="266"/>
                </a:lnTo>
                <a:lnTo>
                  <a:pt x="745" y="82"/>
                </a:lnTo>
                <a:lnTo>
                  <a:pt x="745" y="82"/>
                </a:lnTo>
                <a:close/>
                <a:moveTo>
                  <a:pt x="169" y="212"/>
                </a:moveTo>
                <a:lnTo>
                  <a:pt x="169" y="212"/>
                </a:lnTo>
                <a:lnTo>
                  <a:pt x="159" y="214"/>
                </a:lnTo>
                <a:lnTo>
                  <a:pt x="159" y="214"/>
                </a:lnTo>
                <a:lnTo>
                  <a:pt x="149" y="212"/>
                </a:lnTo>
                <a:lnTo>
                  <a:pt x="38" y="397"/>
                </a:lnTo>
                <a:lnTo>
                  <a:pt x="276" y="397"/>
                </a:lnTo>
                <a:lnTo>
                  <a:pt x="169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PA_任意多边形 6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59976" y="5461493"/>
            <a:ext cx="206855" cy="190710"/>
          </a:xfrm>
          <a:custGeom>
            <a:avLst/>
            <a:gdLst>
              <a:gd name="T0" fmla="*/ 974 w 1025"/>
              <a:gd name="T1" fmla="*/ 2 h 945"/>
              <a:gd name="T2" fmla="*/ 1015 w 1025"/>
              <a:gd name="T3" fmla="*/ 28 h 945"/>
              <a:gd name="T4" fmla="*/ 1025 w 1025"/>
              <a:gd name="T5" fmla="*/ 631 h 945"/>
              <a:gd name="T6" fmla="*/ 1015 w 1025"/>
              <a:gd name="T7" fmla="*/ 667 h 945"/>
              <a:gd name="T8" fmla="*/ 974 w 1025"/>
              <a:gd name="T9" fmla="*/ 694 h 945"/>
              <a:gd name="T10" fmla="*/ 925 w 1025"/>
              <a:gd name="T11" fmla="*/ 627 h 945"/>
              <a:gd name="T12" fmla="*/ 81 w 1025"/>
              <a:gd name="T13" fmla="*/ 627 h 945"/>
              <a:gd name="T14" fmla="*/ 432 w 1025"/>
              <a:gd name="T15" fmla="*/ 674 h 945"/>
              <a:gd name="T16" fmla="*/ 50 w 1025"/>
              <a:gd name="T17" fmla="*/ 694 h 945"/>
              <a:gd name="T18" fmla="*/ 10 w 1025"/>
              <a:gd name="T19" fmla="*/ 667 h 945"/>
              <a:gd name="T20" fmla="*/ 0 w 1025"/>
              <a:gd name="T21" fmla="*/ 65 h 945"/>
              <a:gd name="T22" fmla="*/ 10 w 1025"/>
              <a:gd name="T23" fmla="*/ 28 h 945"/>
              <a:gd name="T24" fmla="*/ 50 w 1025"/>
              <a:gd name="T25" fmla="*/ 2 h 945"/>
              <a:gd name="T26" fmla="*/ 702 w 1025"/>
              <a:gd name="T27" fmla="*/ 391 h 945"/>
              <a:gd name="T28" fmla="*/ 702 w 1025"/>
              <a:gd name="T29" fmla="*/ 375 h 945"/>
              <a:gd name="T30" fmla="*/ 899 w 1025"/>
              <a:gd name="T31" fmla="*/ 314 h 945"/>
              <a:gd name="T32" fmla="*/ 806 w 1025"/>
              <a:gd name="T33" fmla="*/ 255 h 945"/>
              <a:gd name="T34" fmla="*/ 806 w 1025"/>
              <a:gd name="T35" fmla="*/ 239 h 945"/>
              <a:gd name="T36" fmla="*/ 899 w 1025"/>
              <a:gd name="T37" fmla="*/ 184 h 945"/>
              <a:gd name="T38" fmla="*/ 806 w 1025"/>
              <a:gd name="T39" fmla="*/ 146 h 945"/>
              <a:gd name="T40" fmla="*/ 806 w 1025"/>
              <a:gd name="T41" fmla="*/ 130 h 945"/>
              <a:gd name="T42" fmla="*/ 775 w 1025"/>
              <a:gd name="T43" fmla="*/ 130 h 945"/>
              <a:gd name="T44" fmla="*/ 300 w 1025"/>
              <a:gd name="T45" fmla="*/ 462 h 945"/>
              <a:gd name="T46" fmla="*/ 251 w 1025"/>
              <a:gd name="T47" fmla="*/ 462 h 945"/>
              <a:gd name="T48" fmla="*/ 310 w 1025"/>
              <a:gd name="T49" fmla="*/ 280 h 945"/>
              <a:gd name="T50" fmla="*/ 395 w 1025"/>
              <a:gd name="T51" fmla="*/ 330 h 945"/>
              <a:gd name="T52" fmla="*/ 467 w 1025"/>
              <a:gd name="T53" fmla="*/ 219 h 945"/>
              <a:gd name="T54" fmla="*/ 497 w 1025"/>
              <a:gd name="T55" fmla="*/ 168 h 945"/>
              <a:gd name="T56" fmla="*/ 402 w 1025"/>
              <a:gd name="T57" fmla="*/ 201 h 945"/>
              <a:gd name="T58" fmla="*/ 335 w 1025"/>
              <a:gd name="T59" fmla="*/ 249 h 945"/>
              <a:gd name="T60" fmla="*/ 138 w 1025"/>
              <a:gd name="T61" fmla="*/ 314 h 945"/>
              <a:gd name="T62" fmla="*/ 227 w 1025"/>
              <a:gd name="T63" fmla="*/ 357 h 945"/>
              <a:gd name="T64" fmla="*/ 465 w 1025"/>
              <a:gd name="T65" fmla="*/ 462 h 945"/>
              <a:gd name="T66" fmla="*/ 465 w 1025"/>
              <a:gd name="T67" fmla="*/ 462 h 945"/>
              <a:gd name="T68" fmla="*/ 440 w 1025"/>
              <a:gd name="T69" fmla="*/ 373 h 945"/>
              <a:gd name="T70" fmla="*/ 320 w 1025"/>
              <a:gd name="T71" fmla="*/ 462 h 945"/>
              <a:gd name="T72" fmla="*/ 320 w 1025"/>
              <a:gd name="T73" fmla="*/ 462 h 945"/>
              <a:gd name="T74" fmla="*/ 653 w 1025"/>
              <a:gd name="T75" fmla="*/ 337 h 945"/>
              <a:gd name="T76" fmla="*/ 592 w 1025"/>
              <a:gd name="T77" fmla="*/ 416 h 945"/>
              <a:gd name="T78" fmla="*/ 588 w 1025"/>
              <a:gd name="T79" fmla="*/ 661 h 945"/>
              <a:gd name="T80" fmla="*/ 546 w 1025"/>
              <a:gd name="T81" fmla="*/ 602 h 945"/>
              <a:gd name="T82" fmla="*/ 497 w 1025"/>
              <a:gd name="T83" fmla="*/ 578 h 945"/>
              <a:gd name="T84" fmla="*/ 495 w 1025"/>
              <a:gd name="T85" fmla="*/ 639 h 945"/>
              <a:gd name="T86" fmla="*/ 542 w 1025"/>
              <a:gd name="T87" fmla="*/ 753 h 945"/>
              <a:gd name="T88" fmla="*/ 592 w 1025"/>
              <a:gd name="T89" fmla="*/ 945 h 945"/>
              <a:gd name="T90" fmla="*/ 824 w 1025"/>
              <a:gd name="T91" fmla="*/ 891 h 945"/>
              <a:gd name="T92" fmla="*/ 854 w 1025"/>
              <a:gd name="T93" fmla="*/ 582 h 945"/>
              <a:gd name="T94" fmla="*/ 799 w 1025"/>
              <a:gd name="T95" fmla="*/ 531 h 945"/>
              <a:gd name="T96" fmla="*/ 789 w 1025"/>
              <a:gd name="T97" fmla="*/ 588 h 945"/>
              <a:gd name="T98" fmla="*/ 732 w 1025"/>
              <a:gd name="T99" fmla="*/ 487 h 945"/>
              <a:gd name="T100" fmla="*/ 724 w 1025"/>
              <a:gd name="T101" fmla="*/ 473 h 945"/>
              <a:gd name="T102" fmla="*/ 670 w 1025"/>
              <a:gd name="T103" fmla="*/ 546 h 945"/>
              <a:gd name="T104" fmla="*/ 54 w 1025"/>
              <a:gd name="T105" fmla="*/ 24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25" h="945">
                <a:moveTo>
                  <a:pt x="65" y="0"/>
                </a:moveTo>
                <a:lnTo>
                  <a:pt x="960" y="0"/>
                </a:lnTo>
                <a:lnTo>
                  <a:pt x="960" y="0"/>
                </a:lnTo>
                <a:lnTo>
                  <a:pt x="974" y="2"/>
                </a:lnTo>
                <a:lnTo>
                  <a:pt x="986" y="4"/>
                </a:lnTo>
                <a:lnTo>
                  <a:pt x="996" y="10"/>
                </a:lnTo>
                <a:lnTo>
                  <a:pt x="1007" y="18"/>
                </a:lnTo>
                <a:lnTo>
                  <a:pt x="1015" y="28"/>
                </a:lnTo>
                <a:lnTo>
                  <a:pt x="1021" y="38"/>
                </a:lnTo>
                <a:lnTo>
                  <a:pt x="1025" y="50"/>
                </a:lnTo>
                <a:lnTo>
                  <a:pt x="1025" y="65"/>
                </a:lnTo>
                <a:lnTo>
                  <a:pt x="1025" y="631"/>
                </a:lnTo>
                <a:lnTo>
                  <a:pt x="1025" y="631"/>
                </a:lnTo>
                <a:lnTo>
                  <a:pt x="1025" y="643"/>
                </a:lnTo>
                <a:lnTo>
                  <a:pt x="1021" y="655"/>
                </a:lnTo>
                <a:lnTo>
                  <a:pt x="1015" y="667"/>
                </a:lnTo>
                <a:lnTo>
                  <a:pt x="1007" y="676"/>
                </a:lnTo>
                <a:lnTo>
                  <a:pt x="996" y="684"/>
                </a:lnTo>
                <a:lnTo>
                  <a:pt x="986" y="690"/>
                </a:lnTo>
                <a:lnTo>
                  <a:pt x="974" y="694"/>
                </a:lnTo>
                <a:lnTo>
                  <a:pt x="960" y="696"/>
                </a:lnTo>
                <a:lnTo>
                  <a:pt x="919" y="696"/>
                </a:lnTo>
                <a:lnTo>
                  <a:pt x="919" y="696"/>
                </a:lnTo>
                <a:lnTo>
                  <a:pt x="925" y="627"/>
                </a:lnTo>
                <a:lnTo>
                  <a:pt x="946" y="627"/>
                </a:lnTo>
                <a:lnTo>
                  <a:pt x="946" y="61"/>
                </a:lnTo>
                <a:lnTo>
                  <a:pt x="81" y="61"/>
                </a:lnTo>
                <a:lnTo>
                  <a:pt x="81" y="627"/>
                </a:lnTo>
                <a:lnTo>
                  <a:pt x="391" y="627"/>
                </a:lnTo>
                <a:lnTo>
                  <a:pt x="418" y="653"/>
                </a:lnTo>
                <a:lnTo>
                  <a:pt x="418" y="653"/>
                </a:lnTo>
                <a:lnTo>
                  <a:pt x="432" y="674"/>
                </a:lnTo>
                <a:lnTo>
                  <a:pt x="444" y="696"/>
                </a:lnTo>
                <a:lnTo>
                  <a:pt x="65" y="696"/>
                </a:lnTo>
                <a:lnTo>
                  <a:pt x="65" y="696"/>
                </a:lnTo>
                <a:lnTo>
                  <a:pt x="50" y="694"/>
                </a:lnTo>
                <a:lnTo>
                  <a:pt x="38" y="690"/>
                </a:lnTo>
                <a:lnTo>
                  <a:pt x="28" y="684"/>
                </a:lnTo>
                <a:lnTo>
                  <a:pt x="18" y="676"/>
                </a:lnTo>
                <a:lnTo>
                  <a:pt x="10" y="667"/>
                </a:lnTo>
                <a:lnTo>
                  <a:pt x="4" y="655"/>
                </a:lnTo>
                <a:lnTo>
                  <a:pt x="0" y="643"/>
                </a:lnTo>
                <a:lnTo>
                  <a:pt x="0" y="631"/>
                </a:lnTo>
                <a:lnTo>
                  <a:pt x="0" y="65"/>
                </a:lnTo>
                <a:lnTo>
                  <a:pt x="0" y="65"/>
                </a:lnTo>
                <a:lnTo>
                  <a:pt x="0" y="50"/>
                </a:lnTo>
                <a:lnTo>
                  <a:pt x="4" y="38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5" y="0"/>
                </a:lnTo>
                <a:lnTo>
                  <a:pt x="65" y="0"/>
                </a:lnTo>
                <a:close/>
                <a:moveTo>
                  <a:pt x="702" y="375"/>
                </a:moveTo>
                <a:lnTo>
                  <a:pt x="702" y="391"/>
                </a:lnTo>
                <a:lnTo>
                  <a:pt x="899" y="391"/>
                </a:lnTo>
                <a:lnTo>
                  <a:pt x="899" y="375"/>
                </a:lnTo>
                <a:lnTo>
                  <a:pt x="702" y="375"/>
                </a:lnTo>
                <a:lnTo>
                  <a:pt x="702" y="375"/>
                </a:lnTo>
                <a:close/>
                <a:moveTo>
                  <a:pt x="702" y="314"/>
                </a:moveTo>
                <a:lnTo>
                  <a:pt x="702" y="330"/>
                </a:lnTo>
                <a:lnTo>
                  <a:pt x="899" y="330"/>
                </a:lnTo>
                <a:lnTo>
                  <a:pt x="899" y="314"/>
                </a:lnTo>
                <a:lnTo>
                  <a:pt x="702" y="314"/>
                </a:lnTo>
                <a:lnTo>
                  <a:pt x="702" y="314"/>
                </a:lnTo>
                <a:close/>
                <a:moveTo>
                  <a:pt x="806" y="239"/>
                </a:moveTo>
                <a:lnTo>
                  <a:pt x="806" y="255"/>
                </a:lnTo>
                <a:lnTo>
                  <a:pt x="899" y="255"/>
                </a:lnTo>
                <a:lnTo>
                  <a:pt x="899" y="239"/>
                </a:lnTo>
                <a:lnTo>
                  <a:pt x="806" y="239"/>
                </a:lnTo>
                <a:lnTo>
                  <a:pt x="806" y="239"/>
                </a:lnTo>
                <a:close/>
                <a:moveTo>
                  <a:pt x="806" y="184"/>
                </a:moveTo>
                <a:lnTo>
                  <a:pt x="806" y="201"/>
                </a:lnTo>
                <a:lnTo>
                  <a:pt x="899" y="201"/>
                </a:lnTo>
                <a:lnTo>
                  <a:pt x="899" y="184"/>
                </a:lnTo>
                <a:lnTo>
                  <a:pt x="806" y="184"/>
                </a:lnTo>
                <a:lnTo>
                  <a:pt x="806" y="184"/>
                </a:lnTo>
                <a:close/>
                <a:moveTo>
                  <a:pt x="806" y="130"/>
                </a:moveTo>
                <a:lnTo>
                  <a:pt x="806" y="146"/>
                </a:lnTo>
                <a:lnTo>
                  <a:pt x="899" y="146"/>
                </a:lnTo>
                <a:lnTo>
                  <a:pt x="899" y="130"/>
                </a:lnTo>
                <a:lnTo>
                  <a:pt x="806" y="130"/>
                </a:lnTo>
                <a:lnTo>
                  <a:pt x="806" y="130"/>
                </a:lnTo>
                <a:close/>
                <a:moveTo>
                  <a:pt x="590" y="130"/>
                </a:moveTo>
                <a:lnTo>
                  <a:pt x="590" y="278"/>
                </a:lnTo>
                <a:lnTo>
                  <a:pt x="775" y="278"/>
                </a:lnTo>
                <a:lnTo>
                  <a:pt x="775" y="130"/>
                </a:lnTo>
                <a:lnTo>
                  <a:pt x="590" y="130"/>
                </a:lnTo>
                <a:lnTo>
                  <a:pt x="590" y="130"/>
                </a:lnTo>
                <a:close/>
                <a:moveTo>
                  <a:pt x="251" y="462"/>
                </a:moveTo>
                <a:lnTo>
                  <a:pt x="300" y="462"/>
                </a:lnTo>
                <a:lnTo>
                  <a:pt x="300" y="322"/>
                </a:lnTo>
                <a:lnTo>
                  <a:pt x="251" y="322"/>
                </a:lnTo>
                <a:lnTo>
                  <a:pt x="251" y="462"/>
                </a:lnTo>
                <a:lnTo>
                  <a:pt x="251" y="462"/>
                </a:lnTo>
                <a:close/>
                <a:moveTo>
                  <a:pt x="138" y="314"/>
                </a:moveTo>
                <a:lnTo>
                  <a:pt x="160" y="345"/>
                </a:lnTo>
                <a:lnTo>
                  <a:pt x="257" y="278"/>
                </a:lnTo>
                <a:lnTo>
                  <a:pt x="310" y="280"/>
                </a:lnTo>
                <a:lnTo>
                  <a:pt x="341" y="312"/>
                </a:lnTo>
                <a:lnTo>
                  <a:pt x="343" y="314"/>
                </a:lnTo>
                <a:lnTo>
                  <a:pt x="349" y="316"/>
                </a:lnTo>
                <a:lnTo>
                  <a:pt x="395" y="330"/>
                </a:lnTo>
                <a:lnTo>
                  <a:pt x="414" y="337"/>
                </a:lnTo>
                <a:lnTo>
                  <a:pt x="418" y="316"/>
                </a:lnTo>
                <a:lnTo>
                  <a:pt x="436" y="225"/>
                </a:lnTo>
                <a:lnTo>
                  <a:pt x="467" y="219"/>
                </a:lnTo>
                <a:lnTo>
                  <a:pt x="473" y="247"/>
                </a:lnTo>
                <a:lnTo>
                  <a:pt x="507" y="215"/>
                </a:lnTo>
                <a:lnTo>
                  <a:pt x="542" y="180"/>
                </a:lnTo>
                <a:lnTo>
                  <a:pt x="497" y="168"/>
                </a:lnTo>
                <a:lnTo>
                  <a:pt x="450" y="156"/>
                </a:lnTo>
                <a:lnTo>
                  <a:pt x="458" y="184"/>
                </a:lnTo>
                <a:lnTo>
                  <a:pt x="410" y="197"/>
                </a:lnTo>
                <a:lnTo>
                  <a:pt x="402" y="201"/>
                </a:lnTo>
                <a:lnTo>
                  <a:pt x="400" y="209"/>
                </a:lnTo>
                <a:lnTo>
                  <a:pt x="385" y="288"/>
                </a:lnTo>
                <a:lnTo>
                  <a:pt x="363" y="282"/>
                </a:lnTo>
                <a:lnTo>
                  <a:pt x="335" y="249"/>
                </a:lnTo>
                <a:lnTo>
                  <a:pt x="331" y="247"/>
                </a:lnTo>
                <a:lnTo>
                  <a:pt x="326" y="245"/>
                </a:lnTo>
                <a:lnTo>
                  <a:pt x="253" y="235"/>
                </a:lnTo>
                <a:lnTo>
                  <a:pt x="138" y="314"/>
                </a:lnTo>
                <a:lnTo>
                  <a:pt x="138" y="314"/>
                </a:lnTo>
                <a:close/>
                <a:moveTo>
                  <a:pt x="180" y="462"/>
                </a:moveTo>
                <a:lnTo>
                  <a:pt x="227" y="462"/>
                </a:lnTo>
                <a:lnTo>
                  <a:pt x="227" y="357"/>
                </a:lnTo>
                <a:lnTo>
                  <a:pt x="180" y="357"/>
                </a:lnTo>
                <a:lnTo>
                  <a:pt x="180" y="462"/>
                </a:lnTo>
                <a:lnTo>
                  <a:pt x="180" y="462"/>
                </a:lnTo>
                <a:close/>
                <a:moveTo>
                  <a:pt x="465" y="462"/>
                </a:moveTo>
                <a:lnTo>
                  <a:pt x="511" y="462"/>
                </a:lnTo>
                <a:lnTo>
                  <a:pt x="511" y="259"/>
                </a:lnTo>
                <a:lnTo>
                  <a:pt x="465" y="259"/>
                </a:lnTo>
                <a:lnTo>
                  <a:pt x="465" y="462"/>
                </a:lnTo>
                <a:lnTo>
                  <a:pt x="465" y="462"/>
                </a:lnTo>
                <a:close/>
                <a:moveTo>
                  <a:pt x="393" y="462"/>
                </a:moveTo>
                <a:lnTo>
                  <a:pt x="440" y="462"/>
                </a:lnTo>
                <a:lnTo>
                  <a:pt x="440" y="373"/>
                </a:lnTo>
                <a:lnTo>
                  <a:pt x="393" y="373"/>
                </a:lnTo>
                <a:lnTo>
                  <a:pt x="393" y="462"/>
                </a:lnTo>
                <a:lnTo>
                  <a:pt x="393" y="462"/>
                </a:lnTo>
                <a:close/>
                <a:moveTo>
                  <a:pt x="320" y="462"/>
                </a:moveTo>
                <a:lnTo>
                  <a:pt x="369" y="462"/>
                </a:lnTo>
                <a:lnTo>
                  <a:pt x="369" y="347"/>
                </a:lnTo>
                <a:lnTo>
                  <a:pt x="320" y="347"/>
                </a:lnTo>
                <a:lnTo>
                  <a:pt x="320" y="462"/>
                </a:lnTo>
                <a:lnTo>
                  <a:pt x="320" y="462"/>
                </a:lnTo>
                <a:close/>
                <a:moveTo>
                  <a:pt x="670" y="546"/>
                </a:moveTo>
                <a:lnTo>
                  <a:pt x="670" y="546"/>
                </a:lnTo>
                <a:lnTo>
                  <a:pt x="653" y="337"/>
                </a:lnTo>
                <a:lnTo>
                  <a:pt x="653" y="337"/>
                </a:lnTo>
                <a:lnTo>
                  <a:pt x="594" y="335"/>
                </a:lnTo>
                <a:lnTo>
                  <a:pt x="594" y="335"/>
                </a:lnTo>
                <a:lnTo>
                  <a:pt x="592" y="416"/>
                </a:lnTo>
                <a:lnTo>
                  <a:pt x="590" y="497"/>
                </a:lnTo>
                <a:lnTo>
                  <a:pt x="590" y="580"/>
                </a:lnTo>
                <a:lnTo>
                  <a:pt x="588" y="661"/>
                </a:lnTo>
                <a:lnTo>
                  <a:pt x="588" y="661"/>
                </a:lnTo>
                <a:lnTo>
                  <a:pt x="574" y="635"/>
                </a:lnTo>
                <a:lnTo>
                  <a:pt x="566" y="625"/>
                </a:lnTo>
                <a:lnTo>
                  <a:pt x="558" y="613"/>
                </a:lnTo>
                <a:lnTo>
                  <a:pt x="546" y="602"/>
                </a:lnTo>
                <a:lnTo>
                  <a:pt x="532" y="592"/>
                </a:lnTo>
                <a:lnTo>
                  <a:pt x="515" y="584"/>
                </a:lnTo>
                <a:lnTo>
                  <a:pt x="497" y="578"/>
                </a:lnTo>
                <a:lnTo>
                  <a:pt x="497" y="578"/>
                </a:lnTo>
                <a:lnTo>
                  <a:pt x="471" y="604"/>
                </a:lnTo>
                <a:lnTo>
                  <a:pt x="471" y="604"/>
                </a:lnTo>
                <a:lnTo>
                  <a:pt x="485" y="621"/>
                </a:lnTo>
                <a:lnTo>
                  <a:pt x="495" y="639"/>
                </a:lnTo>
                <a:lnTo>
                  <a:pt x="505" y="655"/>
                </a:lnTo>
                <a:lnTo>
                  <a:pt x="515" y="676"/>
                </a:lnTo>
                <a:lnTo>
                  <a:pt x="529" y="714"/>
                </a:lnTo>
                <a:lnTo>
                  <a:pt x="542" y="753"/>
                </a:lnTo>
                <a:lnTo>
                  <a:pt x="554" y="868"/>
                </a:lnTo>
                <a:lnTo>
                  <a:pt x="554" y="868"/>
                </a:lnTo>
                <a:lnTo>
                  <a:pt x="592" y="945"/>
                </a:lnTo>
                <a:lnTo>
                  <a:pt x="592" y="945"/>
                </a:lnTo>
                <a:lnTo>
                  <a:pt x="802" y="939"/>
                </a:lnTo>
                <a:lnTo>
                  <a:pt x="802" y="939"/>
                </a:lnTo>
                <a:lnTo>
                  <a:pt x="824" y="891"/>
                </a:lnTo>
                <a:lnTo>
                  <a:pt x="824" y="891"/>
                </a:lnTo>
                <a:lnTo>
                  <a:pt x="834" y="812"/>
                </a:lnTo>
                <a:lnTo>
                  <a:pt x="844" y="718"/>
                </a:lnTo>
                <a:lnTo>
                  <a:pt x="852" y="625"/>
                </a:lnTo>
                <a:lnTo>
                  <a:pt x="854" y="582"/>
                </a:lnTo>
                <a:lnTo>
                  <a:pt x="854" y="546"/>
                </a:lnTo>
                <a:lnTo>
                  <a:pt x="854" y="546"/>
                </a:lnTo>
                <a:lnTo>
                  <a:pt x="826" y="540"/>
                </a:lnTo>
                <a:lnTo>
                  <a:pt x="799" y="531"/>
                </a:lnTo>
                <a:lnTo>
                  <a:pt x="799" y="531"/>
                </a:lnTo>
                <a:lnTo>
                  <a:pt x="793" y="560"/>
                </a:lnTo>
                <a:lnTo>
                  <a:pt x="789" y="588"/>
                </a:lnTo>
                <a:lnTo>
                  <a:pt x="789" y="588"/>
                </a:lnTo>
                <a:lnTo>
                  <a:pt x="785" y="497"/>
                </a:lnTo>
                <a:lnTo>
                  <a:pt x="785" y="497"/>
                </a:lnTo>
                <a:lnTo>
                  <a:pt x="732" y="487"/>
                </a:lnTo>
                <a:lnTo>
                  <a:pt x="732" y="487"/>
                </a:lnTo>
                <a:lnTo>
                  <a:pt x="728" y="511"/>
                </a:lnTo>
                <a:lnTo>
                  <a:pt x="728" y="511"/>
                </a:lnTo>
                <a:lnTo>
                  <a:pt x="724" y="473"/>
                </a:lnTo>
                <a:lnTo>
                  <a:pt x="724" y="473"/>
                </a:lnTo>
                <a:lnTo>
                  <a:pt x="676" y="466"/>
                </a:lnTo>
                <a:lnTo>
                  <a:pt x="676" y="466"/>
                </a:lnTo>
                <a:lnTo>
                  <a:pt x="670" y="546"/>
                </a:lnTo>
                <a:lnTo>
                  <a:pt x="670" y="546"/>
                </a:lnTo>
                <a:close/>
                <a:moveTo>
                  <a:pt x="26" y="247"/>
                </a:moveTo>
                <a:lnTo>
                  <a:pt x="26" y="430"/>
                </a:lnTo>
                <a:lnTo>
                  <a:pt x="54" y="430"/>
                </a:lnTo>
                <a:lnTo>
                  <a:pt x="54" y="247"/>
                </a:lnTo>
                <a:lnTo>
                  <a:pt x="26" y="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PA_任意多边形 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321257" y="4193798"/>
            <a:ext cx="288698" cy="214657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PA_任意多边形 21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326191" y="3015383"/>
            <a:ext cx="247743" cy="233538"/>
          </a:xfrm>
          <a:custGeom>
            <a:avLst/>
            <a:gdLst>
              <a:gd name="T0" fmla="*/ 828 w 872"/>
              <a:gd name="T1" fmla="*/ 17 h 822"/>
              <a:gd name="T2" fmla="*/ 872 w 872"/>
              <a:gd name="T3" fmla="*/ 100 h 822"/>
              <a:gd name="T4" fmla="*/ 843 w 872"/>
              <a:gd name="T5" fmla="*/ 376 h 822"/>
              <a:gd name="T6" fmla="*/ 565 w 872"/>
              <a:gd name="T7" fmla="*/ 405 h 822"/>
              <a:gd name="T8" fmla="*/ 434 w 872"/>
              <a:gd name="T9" fmla="*/ 405 h 822"/>
              <a:gd name="T10" fmla="*/ 494 w 872"/>
              <a:gd name="T11" fmla="*/ 388 h 822"/>
              <a:gd name="T12" fmla="*/ 774 w 872"/>
              <a:gd name="T13" fmla="*/ 361 h 822"/>
              <a:gd name="T14" fmla="*/ 820 w 872"/>
              <a:gd name="T15" fmla="*/ 336 h 822"/>
              <a:gd name="T16" fmla="*/ 828 w 872"/>
              <a:gd name="T17" fmla="*/ 90 h 822"/>
              <a:gd name="T18" fmla="*/ 795 w 872"/>
              <a:gd name="T19" fmla="*/ 50 h 822"/>
              <a:gd name="T20" fmla="*/ 384 w 872"/>
              <a:gd name="T21" fmla="*/ 50 h 822"/>
              <a:gd name="T22" fmla="*/ 352 w 872"/>
              <a:gd name="T23" fmla="*/ 90 h 822"/>
              <a:gd name="T24" fmla="*/ 307 w 872"/>
              <a:gd name="T25" fmla="*/ 100 h 822"/>
              <a:gd name="T26" fmla="*/ 336 w 872"/>
              <a:gd name="T27" fmla="*/ 29 h 822"/>
              <a:gd name="T28" fmla="*/ 703 w 872"/>
              <a:gd name="T29" fmla="*/ 167 h 822"/>
              <a:gd name="T30" fmla="*/ 674 w 872"/>
              <a:gd name="T31" fmla="*/ 182 h 822"/>
              <a:gd name="T32" fmla="*/ 670 w 872"/>
              <a:gd name="T33" fmla="*/ 215 h 822"/>
              <a:gd name="T34" fmla="*/ 703 w 872"/>
              <a:gd name="T35" fmla="*/ 238 h 822"/>
              <a:gd name="T36" fmla="*/ 732 w 872"/>
              <a:gd name="T37" fmla="*/ 221 h 822"/>
              <a:gd name="T38" fmla="*/ 736 w 872"/>
              <a:gd name="T39" fmla="*/ 188 h 822"/>
              <a:gd name="T40" fmla="*/ 703 w 872"/>
              <a:gd name="T41" fmla="*/ 167 h 822"/>
              <a:gd name="T42" fmla="*/ 571 w 872"/>
              <a:gd name="T43" fmla="*/ 171 h 822"/>
              <a:gd name="T44" fmla="*/ 555 w 872"/>
              <a:gd name="T45" fmla="*/ 203 h 822"/>
              <a:gd name="T46" fmla="*/ 576 w 872"/>
              <a:gd name="T47" fmla="*/ 234 h 822"/>
              <a:gd name="T48" fmla="*/ 611 w 872"/>
              <a:gd name="T49" fmla="*/ 232 h 822"/>
              <a:gd name="T50" fmla="*/ 626 w 872"/>
              <a:gd name="T51" fmla="*/ 203 h 822"/>
              <a:gd name="T52" fmla="*/ 605 w 872"/>
              <a:gd name="T53" fmla="*/ 169 h 822"/>
              <a:gd name="T54" fmla="*/ 473 w 872"/>
              <a:gd name="T55" fmla="*/ 167 h 822"/>
              <a:gd name="T56" fmla="*/ 446 w 872"/>
              <a:gd name="T57" fmla="*/ 194 h 822"/>
              <a:gd name="T58" fmla="*/ 455 w 872"/>
              <a:gd name="T59" fmla="*/ 228 h 822"/>
              <a:gd name="T60" fmla="*/ 488 w 872"/>
              <a:gd name="T61" fmla="*/ 236 h 822"/>
              <a:gd name="T62" fmla="*/ 515 w 872"/>
              <a:gd name="T63" fmla="*/ 209 h 822"/>
              <a:gd name="T64" fmla="*/ 505 w 872"/>
              <a:gd name="T65" fmla="*/ 175 h 822"/>
              <a:gd name="T66" fmla="*/ 254 w 872"/>
              <a:gd name="T67" fmla="*/ 165 h 822"/>
              <a:gd name="T68" fmla="*/ 186 w 872"/>
              <a:gd name="T69" fmla="*/ 182 h 822"/>
              <a:gd name="T70" fmla="*/ 127 w 872"/>
              <a:gd name="T71" fmla="*/ 240 h 822"/>
              <a:gd name="T72" fmla="*/ 110 w 872"/>
              <a:gd name="T73" fmla="*/ 309 h 822"/>
              <a:gd name="T74" fmla="*/ 133 w 872"/>
              <a:gd name="T75" fmla="*/ 390 h 822"/>
              <a:gd name="T76" fmla="*/ 198 w 872"/>
              <a:gd name="T77" fmla="*/ 442 h 822"/>
              <a:gd name="T78" fmla="*/ 269 w 872"/>
              <a:gd name="T79" fmla="*/ 453 h 822"/>
              <a:gd name="T80" fmla="*/ 346 w 872"/>
              <a:gd name="T81" fmla="*/ 422 h 822"/>
              <a:gd name="T82" fmla="*/ 392 w 872"/>
              <a:gd name="T83" fmla="*/ 353 h 822"/>
              <a:gd name="T84" fmla="*/ 396 w 872"/>
              <a:gd name="T85" fmla="*/ 280 h 822"/>
              <a:gd name="T86" fmla="*/ 357 w 872"/>
              <a:gd name="T87" fmla="*/ 207 h 822"/>
              <a:gd name="T88" fmla="*/ 284 w 872"/>
              <a:gd name="T89" fmla="*/ 167 h 822"/>
              <a:gd name="T90" fmla="*/ 513 w 872"/>
              <a:gd name="T91" fmla="*/ 745 h 822"/>
              <a:gd name="T92" fmla="*/ 478 w 872"/>
              <a:gd name="T93" fmla="*/ 613 h 822"/>
              <a:gd name="T94" fmla="*/ 403 w 872"/>
              <a:gd name="T95" fmla="*/ 526 h 822"/>
              <a:gd name="T96" fmla="*/ 163 w 872"/>
              <a:gd name="T97" fmla="*/ 495 h 822"/>
              <a:gd name="T98" fmla="*/ 71 w 872"/>
              <a:gd name="T99" fmla="*/ 559 h 822"/>
              <a:gd name="T100" fmla="*/ 12 w 872"/>
              <a:gd name="T101" fmla="*/ 672 h 822"/>
              <a:gd name="T102" fmla="*/ 35 w 872"/>
              <a:gd name="T103" fmla="*/ 784 h 822"/>
              <a:gd name="T104" fmla="*/ 234 w 872"/>
              <a:gd name="T105" fmla="*/ 822 h 822"/>
              <a:gd name="T106" fmla="*/ 423 w 872"/>
              <a:gd name="T107" fmla="*/ 801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72" h="822">
                <a:moveTo>
                  <a:pt x="405" y="0"/>
                </a:moveTo>
                <a:lnTo>
                  <a:pt x="774" y="0"/>
                </a:lnTo>
                <a:lnTo>
                  <a:pt x="774" y="0"/>
                </a:lnTo>
                <a:lnTo>
                  <a:pt x="793" y="2"/>
                </a:lnTo>
                <a:lnTo>
                  <a:pt x="811" y="9"/>
                </a:lnTo>
                <a:lnTo>
                  <a:pt x="828" y="17"/>
                </a:lnTo>
                <a:lnTo>
                  <a:pt x="843" y="29"/>
                </a:lnTo>
                <a:lnTo>
                  <a:pt x="843" y="29"/>
                </a:lnTo>
                <a:lnTo>
                  <a:pt x="855" y="44"/>
                </a:lnTo>
                <a:lnTo>
                  <a:pt x="866" y="61"/>
                </a:lnTo>
                <a:lnTo>
                  <a:pt x="870" y="79"/>
                </a:lnTo>
                <a:lnTo>
                  <a:pt x="872" y="100"/>
                </a:lnTo>
                <a:lnTo>
                  <a:pt x="872" y="307"/>
                </a:lnTo>
                <a:lnTo>
                  <a:pt x="872" y="307"/>
                </a:lnTo>
                <a:lnTo>
                  <a:pt x="870" y="326"/>
                </a:lnTo>
                <a:lnTo>
                  <a:pt x="866" y="344"/>
                </a:lnTo>
                <a:lnTo>
                  <a:pt x="855" y="361"/>
                </a:lnTo>
                <a:lnTo>
                  <a:pt x="843" y="376"/>
                </a:lnTo>
                <a:lnTo>
                  <a:pt x="843" y="376"/>
                </a:lnTo>
                <a:lnTo>
                  <a:pt x="828" y="388"/>
                </a:lnTo>
                <a:lnTo>
                  <a:pt x="811" y="399"/>
                </a:lnTo>
                <a:lnTo>
                  <a:pt x="793" y="403"/>
                </a:lnTo>
                <a:lnTo>
                  <a:pt x="774" y="405"/>
                </a:lnTo>
                <a:lnTo>
                  <a:pt x="565" y="405"/>
                </a:lnTo>
                <a:lnTo>
                  <a:pt x="463" y="497"/>
                </a:lnTo>
                <a:lnTo>
                  <a:pt x="455" y="490"/>
                </a:lnTo>
                <a:lnTo>
                  <a:pt x="455" y="490"/>
                </a:lnTo>
                <a:lnTo>
                  <a:pt x="428" y="472"/>
                </a:lnTo>
                <a:lnTo>
                  <a:pt x="444" y="405"/>
                </a:lnTo>
                <a:lnTo>
                  <a:pt x="434" y="405"/>
                </a:lnTo>
                <a:lnTo>
                  <a:pt x="434" y="405"/>
                </a:lnTo>
                <a:lnTo>
                  <a:pt x="444" y="384"/>
                </a:lnTo>
                <a:lnTo>
                  <a:pt x="453" y="361"/>
                </a:lnTo>
                <a:lnTo>
                  <a:pt x="473" y="361"/>
                </a:lnTo>
                <a:lnTo>
                  <a:pt x="501" y="361"/>
                </a:lnTo>
                <a:lnTo>
                  <a:pt x="494" y="388"/>
                </a:lnTo>
                <a:lnTo>
                  <a:pt x="488" y="415"/>
                </a:lnTo>
                <a:lnTo>
                  <a:pt x="542" y="367"/>
                </a:lnTo>
                <a:lnTo>
                  <a:pt x="549" y="361"/>
                </a:lnTo>
                <a:lnTo>
                  <a:pt x="557" y="361"/>
                </a:lnTo>
                <a:lnTo>
                  <a:pt x="774" y="361"/>
                </a:lnTo>
                <a:lnTo>
                  <a:pt x="774" y="361"/>
                </a:lnTo>
                <a:lnTo>
                  <a:pt x="784" y="361"/>
                </a:lnTo>
                <a:lnTo>
                  <a:pt x="795" y="357"/>
                </a:lnTo>
                <a:lnTo>
                  <a:pt x="803" y="353"/>
                </a:lnTo>
                <a:lnTo>
                  <a:pt x="811" y="344"/>
                </a:lnTo>
                <a:lnTo>
                  <a:pt x="811" y="344"/>
                </a:lnTo>
                <a:lnTo>
                  <a:pt x="820" y="336"/>
                </a:lnTo>
                <a:lnTo>
                  <a:pt x="824" y="328"/>
                </a:lnTo>
                <a:lnTo>
                  <a:pt x="828" y="317"/>
                </a:lnTo>
                <a:lnTo>
                  <a:pt x="828" y="307"/>
                </a:lnTo>
                <a:lnTo>
                  <a:pt x="828" y="100"/>
                </a:lnTo>
                <a:lnTo>
                  <a:pt x="828" y="100"/>
                </a:lnTo>
                <a:lnTo>
                  <a:pt x="828" y="90"/>
                </a:lnTo>
                <a:lnTo>
                  <a:pt x="824" y="79"/>
                </a:lnTo>
                <a:lnTo>
                  <a:pt x="820" y="69"/>
                </a:lnTo>
                <a:lnTo>
                  <a:pt x="811" y="61"/>
                </a:lnTo>
                <a:lnTo>
                  <a:pt x="811" y="61"/>
                </a:lnTo>
                <a:lnTo>
                  <a:pt x="803" y="54"/>
                </a:lnTo>
                <a:lnTo>
                  <a:pt x="795" y="50"/>
                </a:lnTo>
                <a:lnTo>
                  <a:pt x="784" y="46"/>
                </a:lnTo>
                <a:lnTo>
                  <a:pt x="774" y="44"/>
                </a:lnTo>
                <a:lnTo>
                  <a:pt x="405" y="44"/>
                </a:lnTo>
                <a:lnTo>
                  <a:pt x="405" y="44"/>
                </a:lnTo>
                <a:lnTo>
                  <a:pt x="394" y="46"/>
                </a:lnTo>
                <a:lnTo>
                  <a:pt x="384" y="50"/>
                </a:lnTo>
                <a:lnTo>
                  <a:pt x="375" y="54"/>
                </a:lnTo>
                <a:lnTo>
                  <a:pt x="367" y="61"/>
                </a:lnTo>
                <a:lnTo>
                  <a:pt x="367" y="61"/>
                </a:lnTo>
                <a:lnTo>
                  <a:pt x="361" y="69"/>
                </a:lnTo>
                <a:lnTo>
                  <a:pt x="355" y="79"/>
                </a:lnTo>
                <a:lnTo>
                  <a:pt x="352" y="90"/>
                </a:lnTo>
                <a:lnTo>
                  <a:pt x="350" y="100"/>
                </a:lnTo>
                <a:lnTo>
                  <a:pt x="350" y="130"/>
                </a:lnTo>
                <a:lnTo>
                  <a:pt x="350" y="130"/>
                </a:lnTo>
                <a:lnTo>
                  <a:pt x="330" y="119"/>
                </a:lnTo>
                <a:lnTo>
                  <a:pt x="307" y="111"/>
                </a:lnTo>
                <a:lnTo>
                  <a:pt x="307" y="100"/>
                </a:lnTo>
                <a:lnTo>
                  <a:pt x="307" y="100"/>
                </a:lnTo>
                <a:lnTo>
                  <a:pt x="309" y="79"/>
                </a:lnTo>
                <a:lnTo>
                  <a:pt x="315" y="61"/>
                </a:lnTo>
                <a:lnTo>
                  <a:pt x="323" y="44"/>
                </a:lnTo>
                <a:lnTo>
                  <a:pt x="336" y="29"/>
                </a:lnTo>
                <a:lnTo>
                  <a:pt x="336" y="29"/>
                </a:lnTo>
                <a:lnTo>
                  <a:pt x="350" y="17"/>
                </a:lnTo>
                <a:lnTo>
                  <a:pt x="367" y="9"/>
                </a:lnTo>
                <a:lnTo>
                  <a:pt x="386" y="2"/>
                </a:lnTo>
                <a:lnTo>
                  <a:pt x="405" y="0"/>
                </a:lnTo>
                <a:lnTo>
                  <a:pt x="405" y="0"/>
                </a:lnTo>
                <a:close/>
                <a:moveTo>
                  <a:pt x="703" y="167"/>
                </a:moveTo>
                <a:lnTo>
                  <a:pt x="703" y="167"/>
                </a:lnTo>
                <a:lnTo>
                  <a:pt x="697" y="167"/>
                </a:lnTo>
                <a:lnTo>
                  <a:pt x="688" y="169"/>
                </a:lnTo>
                <a:lnTo>
                  <a:pt x="684" y="171"/>
                </a:lnTo>
                <a:lnTo>
                  <a:pt x="678" y="175"/>
                </a:lnTo>
                <a:lnTo>
                  <a:pt x="674" y="182"/>
                </a:lnTo>
                <a:lnTo>
                  <a:pt x="670" y="188"/>
                </a:lnTo>
                <a:lnTo>
                  <a:pt x="667" y="194"/>
                </a:lnTo>
                <a:lnTo>
                  <a:pt x="667" y="203"/>
                </a:lnTo>
                <a:lnTo>
                  <a:pt x="667" y="203"/>
                </a:lnTo>
                <a:lnTo>
                  <a:pt x="667" y="209"/>
                </a:lnTo>
                <a:lnTo>
                  <a:pt x="670" y="215"/>
                </a:lnTo>
                <a:lnTo>
                  <a:pt x="674" y="221"/>
                </a:lnTo>
                <a:lnTo>
                  <a:pt x="678" y="228"/>
                </a:lnTo>
                <a:lnTo>
                  <a:pt x="684" y="232"/>
                </a:lnTo>
                <a:lnTo>
                  <a:pt x="688" y="234"/>
                </a:lnTo>
                <a:lnTo>
                  <a:pt x="697" y="236"/>
                </a:lnTo>
                <a:lnTo>
                  <a:pt x="703" y="238"/>
                </a:lnTo>
                <a:lnTo>
                  <a:pt x="703" y="238"/>
                </a:lnTo>
                <a:lnTo>
                  <a:pt x="709" y="236"/>
                </a:lnTo>
                <a:lnTo>
                  <a:pt x="718" y="234"/>
                </a:lnTo>
                <a:lnTo>
                  <a:pt x="724" y="232"/>
                </a:lnTo>
                <a:lnTo>
                  <a:pt x="728" y="228"/>
                </a:lnTo>
                <a:lnTo>
                  <a:pt x="732" y="221"/>
                </a:lnTo>
                <a:lnTo>
                  <a:pt x="736" y="215"/>
                </a:lnTo>
                <a:lnTo>
                  <a:pt x="738" y="209"/>
                </a:lnTo>
                <a:lnTo>
                  <a:pt x="738" y="203"/>
                </a:lnTo>
                <a:lnTo>
                  <a:pt x="738" y="203"/>
                </a:lnTo>
                <a:lnTo>
                  <a:pt x="738" y="194"/>
                </a:lnTo>
                <a:lnTo>
                  <a:pt x="736" y="188"/>
                </a:lnTo>
                <a:lnTo>
                  <a:pt x="732" y="182"/>
                </a:lnTo>
                <a:lnTo>
                  <a:pt x="728" y="175"/>
                </a:lnTo>
                <a:lnTo>
                  <a:pt x="724" y="171"/>
                </a:lnTo>
                <a:lnTo>
                  <a:pt x="718" y="169"/>
                </a:lnTo>
                <a:lnTo>
                  <a:pt x="709" y="167"/>
                </a:lnTo>
                <a:lnTo>
                  <a:pt x="703" y="167"/>
                </a:lnTo>
                <a:lnTo>
                  <a:pt x="703" y="167"/>
                </a:lnTo>
                <a:close/>
                <a:moveTo>
                  <a:pt x="590" y="167"/>
                </a:moveTo>
                <a:lnTo>
                  <a:pt x="590" y="167"/>
                </a:lnTo>
                <a:lnTo>
                  <a:pt x="584" y="167"/>
                </a:lnTo>
                <a:lnTo>
                  <a:pt x="576" y="169"/>
                </a:lnTo>
                <a:lnTo>
                  <a:pt x="571" y="171"/>
                </a:lnTo>
                <a:lnTo>
                  <a:pt x="565" y="175"/>
                </a:lnTo>
                <a:lnTo>
                  <a:pt x="561" y="182"/>
                </a:lnTo>
                <a:lnTo>
                  <a:pt x="557" y="188"/>
                </a:lnTo>
                <a:lnTo>
                  <a:pt x="555" y="194"/>
                </a:lnTo>
                <a:lnTo>
                  <a:pt x="555" y="203"/>
                </a:lnTo>
                <a:lnTo>
                  <a:pt x="555" y="203"/>
                </a:lnTo>
                <a:lnTo>
                  <a:pt x="555" y="209"/>
                </a:lnTo>
                <a:lnTo>
                  <a:pt x="557" y="215"/>
                </a:lnTo>
                <a:lnTo>
                  <a:pt x="561" y="221"/>
                </a:lnTo>
                <a:lnTo>
                  <a:pt x="565" y="228"/>
                </a:lnTo>
                <a:lnTo>
                  <a:pt x="571" y="232"/>
                </a:lnTo>
                <a:lnTo>
                  <a:pt x="576" y="234"/>
                </a:lnTo>
                <a:lnTo>
                  <a:pt x="584" y="236"/>
                </a:lnTo>
                <a:lnTo>
                  <a:pt x="590" y="238"/>
                </a:lnTo>
                <a:lnTo>
                  <a:pt x="590" y="238"/>
                </a:lnTo>
                <a:lnTo>
                  <a:pt x="599" y="236"/>
                </a:lnTo>
                <a:lnTo>
                  <a:pt x="605" y="234"/>
                </a:lnTo>
                <a:lnTo>
                  <a:pt x="611" y="232"/>
                </a:lnTo>
                <a:lnTo>
                  <a:pt x="615" y="228"/>
                </a:lnTo>
                <a:lnTo>
                  <a:pt x="619" y="221"/>
                </a:lnTo>
                <a:lnTo>
                  <a:pt x="624" y="215"/>
                </a:lnTo>
                <a:lnTo>
                  <a:pt x="626" y="209"/>
                </a:lnTo>
                <a:lnTo>
                  <a:pt x="626" y="203"/>
                </a:lnTo>
                <a:lnTo>
                  <a:pt x="626" y="203"/>
                </a:lnTo>
                <a:lnTo>
                  <a:pt x="626" y="194"/>
                </a:lnTo>
                <a:lnTo>
                  <a:pt x="624" y="188"/>
                </a:lnTo>
                <a:lnTo>
                  <a:pt x="619" y="182"/>
                </a:lnTo>
                <a:lnTo>
                  <a:pt x="615" y="175"/>
                </a:lnTo>
                <a:lnTo>
                  <a:pt x="611" y="171"/>
                </a:lnTo>
                <a:lnTo>
                  <a:pt x="605" y="169"/>
                </a:lnTo>
                <a:lnTo>
                  <a:pt x="599" y="167"/>
                </a:lnTo>
                <a:lnTo>
                  <a:pt x="590" y="167"/>
                </a:lnTo>
                <a:lnTo>
                  <a:pt x="590" y="167"/>
                </a:lnTo>
                <a:close/>
                <a:moveTo>
                  <a:pt x="480" y="167"/>
                </a:moveTo>
                <a:lnTo>
                  <a:pt x="480" y="167"/>
                </a:lnTo>
                <a:lnTo>
                  <a:pt x="473" y="167"/>
                </a:lnTo>
                <a:lnTo>
                  <a:pt x="467" y="169"/>
                </a:lnTo>
                <a:lnTo>
                  <a:pt x="461" y="171"/>
                </a:lnTo>
                <a:lnTo>
                  <a:pt x="455" y="175"/>
                </a:lnTo>
                <a:lnTo>
                  <a:pt x="450" y="182"/>
                </a:lnTo>
                <a:lnTo>
                  <a:pt x="448" y="188"/>
                </a:lnTo>
                <a:lnTo>
                  <a:pt x="446" y="194"/>
                </a:lnTo>
                <a:lnTo>
                  <a:pt x="444" y="203"/>
                </a:lnTo>
                <a:lnTo>
                  <a:pt x="444" y="203"/>
                </a:lnTo>
                <a:lnTo>
                  <a:pt x="446" y="209"/>
                </a:lnTo>
                <a:lnTo>
                  <a:pt x="448" y="215"/>
                </a:lnTo>
                <a:lnTo>
                  <a:pt x="450" y="221"/>
                </a:lnTo>
                <a:lnTo>
                  <a:pt x="455" y="228"/>
                </a:lnTo>
                <a:lnTo>
                  <a:pt x="461" y="232"/>
                </a:lnTo>
                <a:lnTo>
                  <a:pt x="467" y="234"/>
                </a:lnTo>
                <a:lnTo>
                  <a:pt x="473" y="236"/>
                </a:lnTo>
                <a:lnTo>
                  <a:pt x="480" y="238"/>
                </a:lnTo>
                <a:lnTo>
                  <a:pt x="480" y="238"/>
                </a:lnTo>
                <a:lnTo>
                  <a:pt x="488" y="236"/>
                </a:lnTo>
                <a:lnTo>
                  <a:pt x="494" y="234"/>
                </a:lnTo>
                <a:lnTo>
                  <a:pt x="501" y="232"/>
                </a:lnTo>
                <a:lnTo>
                  <a:pt x="505" y="228"/>
                </a:lnTo>
                <a:lnTo>
                  <a:pt x="509" y="221"/>
                </a:lnTo>
                <a:lnTo>
                  <a:pt x="513" y="215"/>
                </a:lnTo>
                <a:lnTo>
                  <a:pt x="515" y="209"/>
                </a:lnTo>
                <a:lnTo>
                  <a:pt x="515" y="203"/>
                </a:lnTo>
                <a:lnTo>
                  <a:pt x="515" y="203"/>
                </a:lnTo>
                <a:lnTo>
                  <a:pt x="515" y="194"/>
                </a:lnTo>
                <a:lnTo>
                  <a:pt x="513" y="188"/>
                </a:lnTo>
                <a:lnTo>
                  <a:pt x="509" y="182"/>
                </a:lnTo>
                <a:lnTo>
                  <a:pt x="505" y="175"/>
                </a:lnTo>
                <a:lnTo>
                  <a:pt x="501" y="171"/>
                </a:lnTo>
                <a:lnTo>
                  <a:pt x="494" y="169"/>
                </a:lnTo>
                <a:lnTo>
                  <a:pt x="488" y="167"/>
                </a:lnTo>
                <a:lnTo>
                  <a:pt x="480" y="167"/>
                </a:lnTo>
                <a:lnTo>
                  <a:pt x="480" y="167"/>
                </a:lnTo>
                <a:close/>
                <a:moveTo>
                  <a:pt x="254" y="165"/>
                </a:moveTo>
                <a:lnTo>
                  <a:pt x="254" y="165"/>
                </a:lnTo>
                <a:lnTo>
                  <a:pt x="240" y="165"/>
                </a:lnTo>
                <a:lnTo>
                  <a:pt x="225" y="167"/>
                </a:lnTo>
                <a:lnTo>
                  <a:pt x="211" y="171"/>
                </a:lnTo>
                <a:lnTo>
                  <a:pt x="198" y="175"/>
                </a:lnTo>
                <a:lnTo>
                  <a:pt x="186" y="182"/>
                </a:lnTo>
                <a:lnTo>
                  <a:pt x="173" y="190"/>
                </a:lnTo>
                <a:lnTo>
                  <a:pt x="163" y="198"/>
                </a:lnTo>
                <a:lnTo>
                  <a:pt x="152" y="207"/>
                </a:lnTo>
                <a:lnTo>
                  <a:pt x="142" y="217"/>
                </a:lnTo>
                <a:lnTo>
                  <a:pt x="133" y="228"/>
                </a:lnTo>
                <a:lnTo>
                  <a:pt x="127" y="240"/>
                </a:lnTo>
                <a:lnTo>
                  <a:pt x="121" y="253"/>
                </a:lnTo>
                <a:lnTo>
                  <a:pt x="117" y="265"/>
                </a:lnTo>
                <a:lnTo>
                  <a:pt x="113" y="280"/>
                </a:lnTo>
                <a:lnTo>
                  <a:pt x="110" y="294"/>
                </a:lnTo>
                <a:lnTo>
                  <a:pt x="110" y="309"/>
                </a:lnTo>
                <a:lnTo>
                  <a:pt x="110" y="309"/>
                </a:lnTo>
                <a:lnTo>
                  <a:pt x="110" y="323"/>
                </a:lnTo>
                <a:lnTo>
                  <a:pt x="113" y="338"/>
                </a:lnTo>
                <a:lnTo>
                  <a:pt x="117" y="353"/>
                </a:lnTo>
                <a:lnTo>
                  <a:pt x="121" y="365"/>
                </a:lnTo>
                <a:lnTo>
                  <a:pt x="127" y="378"/>
                </a:lnTo>
                <a:lnTo>
                  <a:pt x="133" y="390"/>
                </a:lnTo>
                <a:lnTo>
                  <a:pt x="142" y="401"/>
                </a:lnTo>
                <a:lnTo>
                  <a:pt x="152" y="411"/>
                </a:lnTo>
                <a:lnTo>
                  <a:pt x="163" y="422"/>
                </a:lnTo>
                <a:lnTo>
                  <a:pt x="173" y="430"/>
                </a:lnTo>
                <a:lnTo>
                  <a:pt x="186" y="436"/>
                </a:lnTo>
                <a:lnTo>
                  <a:pt x="198" y="442"/>
                </a:lnTo>
                <a:lnTo>
                  <a:pt x="211" y="447"/>
                </a:lnTo>
                <a:lnTo>
                  <a:pt x="225" y="451"/>
                </a:lnTo>
                <a:lnTo>
                  <a:pt x="240" y="453"/>
                </a:lnTo>
                <a:lnTo>
                  <a:pt x="254" y="455"/>
                </a:lnTo>
                <a:lnTo>
                  <a:pt x="254" y="455"/>
                </a:lnTo>
                <a:lnTo>
                  <a:pt x="269" y="453"/>
                </a:lnTo>
                <a:lnTo>
                  <a:pt x="284" y="451"/>
                </a:lnTo>
                <a:lnTo>
                  <a:pt x="298" y="447"/>
                </a:lnTo>
                <a:lnTo>
                  <a:pt x="311" y="442"/>
                </a:lnTo>
                <a:lnTo>
                  <a:pt x="323" y="436"/>
                </a:lnTo>
                <a:lnTo>
                  <a:pt x="336" y="430"/>
                </a:lnTo>
                <a:lnTo>
                  <a:pt x="346" y="422"/>
                </a:lnTo>
                <a:lnTo>
                  <a:pt x="357" y="411"/>
                </a:lnTo>
                <a:lnTo>
                  <a:pt x="367" y="401"/>
                </a:lnTo>
                <a:lnTo>
                  <a:pt x="375" y="390"/>
                </a:lnTo>
                <a:lnTo>
                  <a:pt x="382" y="378"/>
                </a:lnTo>
                <a:lnTo>
                  <a:pt x="388" y="365"/>
                </a:lnTo>
                <a:lnTo>
                  <a:pt x="392" y="353"/>
                </a:lnTo>
                <a:lnTo>
                  <a:pt x="396" y="338"/>
                </a:lnTo>
                <a:lnTo>
                  <a:pt x="398" y="323"/>
                </a:lnTo>
                <a:lnTo>
                  <a:pt x="400" y="309"/>
                </a:lnTo>
                <a:lnTo>
                  <a:pt x="400" y="309"/>
                </a:lnTo>
                <a:lnTo>
                  <a:pt x="398" y="294"/>
                </a:lnTo>
                <a:lnTo>
                  <a:pt x="396" y="280"/>
                </a:lnTo>
                <a:lnTo>
                  <a:pt x="392" y="265"/>
                </a:lnTo>
                <a:lnTo>
                  <a:pt x="388" y="253"/>
                </a:lnTo>
                <a:lnTo>
                  <a:pt x="382" y="240"/>
                </a:lnTo>
                <a:lnTo>
                  <a:pt x="375" y="228"/>
                </a:lnTo>
                <a:lnTo>
                  <a:pt x="367" y="217"/>
                </a:lnTo>
                <a:lnTo>
                  <a:pt x="357" y="207"/>
                </a:lnTo>
                <a:lnTo>
                  <a:pt x="346" y="198"/>
                </a:lnTo>
                <a:lnTo>
                  <a:pt x="336" y="190"/>
                </a:lnTo>
                <a:lnTo>
                  <a:pt x="323" y="182"/>
                </a:lnTo>
                <a:lnTo>
                  <a:pt x="311" y="175"/>
                </a:lnTo>
                <a:lnTo>
                  <a:pt x="298" y="171"/>
                </a:lnTo>
                <a:lnTo>
                  <a:pt x="284" y="167"/>
                </a:lnTo>
                <a:lnTo>
                  <a:pt x="269" y="165"/>
                </a:lnTo>
                <a:lnTo>
                  <a:pt x="254" y="165"/>
                </a:lnTo>
                <a:lnTo>
                  <a:pt x="254" y="165"/>
                </a:lnTo>
                <a:close/>
                <a:moveTo>
                  <a:pt x="515" y="772"/>
                </a:moveTo>
                <a:lnTo>
                  <a:pt x="515" y="772"/>
                </a:lnTo>
                <a:lnTo>
                  <a:pt x="513" y="745"/>
                </a:lnTo>
                <a:lnTo>
                  <a:pt x="511" y="720"/>
                </a:lnTo>
                <a:lnTo>
                  <a:pt x="507" y="697"/>
                </a:lnTo>
                <a:lnTo>
                  <a:pt x="501" y="674"/>
                </a:lnTo>
                <a:lnTo>
                  <a:pt x="494" y="653"/>
                </a:lnTo>
                <a:lnTo>
                  <a:pt x="486" y="632"/>
                </a:lnTo>
                <a:lnTo>
                  <a:pt x="478" y="613"/>
                </a:lnTo>
                <a:lnTo>
                  <a:pt x="467" y="595"/>
                </a:lnTo>
                <a:lnTo>
                  <a:pt x="457" y="578"/>
                </a:lnTo>
                <a:lnTo>
                  <a:pt x="444" y="563"/>
                </a:lnTo>
                <a:lnTo>
                  <a:pt x="430" y="549"/>
                </a:lnTo>
                <a:lnTo>
                  <a:pt x="417" y="536"/>
                </a:lnTo>
                <a:lnTo>
                  <a:pt x="403" y="526"/>
                </a:lnTo>
                <a:lnTo>
                  <a:pt x="388" y="515"/>
                </a:lnTo>
                <a:lnTo>
                  <a:pt x="371" y="507"/>
                </a:lnTo>
                <a:lnTo>
                  <a:pt x="355" y="499"/>
                </a:lnTo>
                <a:lnTo>
                  <a:pt x="256" y="651"/>
                </a:lnTo>
                <a:lnTo>
                  <a:pt x="163" y="495"/>
                </a:lnTo>
                <a:lnTo>
                  <a:pt x="163" y="495"/>
                </a:lnTo>
                <a:lnTo>
                  <a:pt x="146" y="503"/>
                </a:lnTo>
                <a:lnTo>
                  <a:pt x="129" y="511"/>
                </a:lnTo>
                <a:lnTo>
                  <a:pt x="115" y="522"/>
                </a:lnTo>
                <a:lnTo>
                  <a:pt x="100" y="532"/>
                </a:lnTo>
                <a:lnTo>
                  <a:pt x="85" y="545"/>
                </a:lnTo>
                <a:lnTo>
                  <a:pt x="71" y="559"/>
                </a:lnTo>
                <a:lnTo>
                  <a:pt x="58" y="574"/>
                </a:lnTo>
                <a:lnTo>
                  <a:pt x="48" y="590"/>
                </a:lnTo>
                <a:lnTo>
                  <a:pt x="37" y="609"/>
                </a:lnTo>
                <a:lnTo>
                  <a:pt x="27" y="628"/>
                </a:lnTo>
                <a:lnTo>
                  <a:pt x="19" y="649"/>
                </a:lnTo>
                <a:lnTo>
                  <a:pt x="12" y="672"/>
                </a:lnTo>
                <a:lnTo>
                  <a:pt x="8" y="695"/>
                </a:lnTo>
                <a:lnTo>
                  <a:pt x="4" y="718"/>
                </a:lnTo>
                <a:lnTo>
                  <a:pt x="2" y="745"/>
                </a:lnTo>
                <a:lnTo>
                  <a:pt x="0" y="772"/>
                </a:lnTo>
                <a:lnTo>
                  <a:pt x="0" y="772"/>
                </a:lnTo>
                <a:lnTo>
                  <a:pt x="35" y="784"/>
                </a:lnTo>
                <a:lnTo>
                  <a:pt x="69" y="795"/>
                </a:lnTo>
                <a:lnTo>
                  <a:pt x="102" y="803"/>
                </a:lnTo>
                <a:lnTo>
                  <a:pt x="136" y="809"/>
                </a:lnTo>
                <a:lnTo>
                  <a:pt x="169" y="816"/>
                </a:lnTo>
                <a:lnTo>
                  <a:pt x="200" y="820"/>
                </a:lnTo>
                <a:lnTo>
                  <a:pt x="234" y="822"/>
                </a:lnTo>
                <a:lnTo>
                  <a:pt x="265" y="822"/>
                </a:lnTo>
                <a:lnTo>
                  <a:pt x="296" y="820"/>
                </a:lnTo>
                <a:lnTo>
                  <a:pt x="330" y="818"/>
                </a:lnTo>
                <a:lnTo>
                  <a:pt x="361" y="814"/>
                </a:lnTo>
                <a:lnTo>
                  <a:pt x="392" y="809"/>
                </a:lnTo>
                <a:lnTo>
                  <a:pt x="423" y="801"/>
                </a:lnTo>
                <a:lnTo>
                  <a:pt x="453" y="793"/>
                </a:lnTo>
                <a:lnTo>
                  <a:pt x="484" y="782"/>
                </a:lnTo>
                <a:lnTo>
                  <a:pt x="515" y="772"/>
                </a:lnTo>
                <a:lnTo>
                  <a:pt x="515" y="7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"/>
          <p:cNvSpPr/>
          <p:nvPr/>
        </p:nvSpPr>
        <p:spPr>
          <a:xfrm>
            <a:off x="0" y="-1"/>
            <a:ext cx="12192000" cy="5396753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4" name="TextBox 18"/>
          <p:cNvSpPr txBox="1"/>
          <p:nvPr/>
        </p:nvSpPr>
        <p:spPr>
          <a:xfrm>
            <a:off x="714315" y="0"/>
            <a:ext cx="1065293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en-US" sz="5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508127" y="717177"/>
            <a:ext cx="11253567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Главными факторами социальных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Интернет-сетей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оказывающими влияние на развитие и трансформацию современного русского языка и его употребление являются следующие: употребление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Интернет-пользователями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сленговой, жаргонной лексики, нарушение норм пунктуации и орфографии, использование лексических аббревиатур и сокращений, отказ от синтаксически полноценных конструкций, что обуславливает неизбежное появление в русском языке таких негативных явлений, как лексическое, грамматическое, синтаксическое обеднение. </a:t>
            </a:r>
          </a:p>
          <a:p>
            <a:pPr lvl="0" algn="ctr">
              <a:spcBef>
                <a:spcPct val="0"/>
              </a:spcBef>
            </a:pPr>
            <a:endParaRPr lang="en-US" sz="1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528919" y="2017058"/>
            <a:ext cx="11295528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Общение в социальных сетях не дает возможности задуматься над такими важными вопросами: «как мы пишем» и «для чего мы это пишем». Это негативно сказывается на подрастающем поколении, так как оно привыкает к неправильной речи, использует сленговые слова не только за компьютером, но и активно употребляет их в повседневной речи, например, общаясь между собой или записывая текст в тетради.</a:t>
            </a:r>
          </a:p>
          <a:p>
            <a:pPr lvl="0" algn="ctr">
              <a:spcBef>
                <a:spcPct val="0"/>
              </a:spcBef>
            </a:pPr>
            <a:endParaRPr lang="en-US" sz="1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499162" y="3074894"/>
            <a:ext cx="11468720" cy="2431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 подтвердили гипотезу: неправильное написание слов, различные сокращения, заимствования и употребление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интернет-сленга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общении в социальных сетях ведёт к снижению грамотности и пагубно влияет на русский язык. Для снижения негативного влияния социальных сетей на русский язык, были даны рекомендации школьникам: общаться с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друзьями и сверстниками в реальном, а не виртуальном мире; больше читать; найти себе дело по душе, заниматься саморазвитием и самосовершенствованием. Уделять внимание своему уровню развития, в частности, по обучению различным инновационным технологиям. Особую популярность в настоящее время во всех сферах деятельности приобретает искусственный интеллект. Наиболее известной для обучения является: Академия  искусственного интеллекта для школьников [https://ai-academy.ru/about/]. 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Данные мероприятия позволят разнообразить жизнь подростков, положительно повлияют на развитие, снизят зависимость школьников от социальных сетей, тем самым создадут благоприятную платформу для повышения культуры речи.</a:t>
            </a:r>
          </a:p>
          <a:p>
            <a:pPr lvl="0" algn="ctr">
              <a:spcBef>
                <a:spcPct val="0"/>
              </a:spcBef>
            </a:pPr>
            <a:endParaRPr lang="en-US" sz="1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Ольга\AppData\Local\Packages\Microsoft.Windows.Photos_8wekyb3d8bbwe\TempState\ShareServiceTempFolder\ok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510" y="5522258"/>
            <a:ext cx="1253490" cy="12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ьга\AppData\Local\Packages\Microsoft.Windows.Photos_8wekyb3d8bbwe\TempState\ShareServiceTempFolder\trafik-dlja-vkontakte-uvelichit-poseshhaemost-stranicy-vk.jpeg"/>
          <p:cNvPicPr/>
          <p:nvPr/>
        </p:nvPicPr>
        <p:blipFill>
          <a:blip r:embed="rId3" cstate="print"/>
          <a:srcRect l="19292" r="15182"/>
          <a:stretch>
            <a:fillRect/>
          </a:stretch>
        </p:blipFill>
        <p:spPr bwMode="auto">
          <a:xfrm>
            <a:off x="3124285" y="5577105"/>
            <a:ext cx="1259458" cy="11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ьга\Desktop\moj-mir.jpg"/>
          <p:cNvPicPr/>
          <p:nvPr/>
        </p:nvPicPr>
        <p:blipFill>
          <a:blip r:embed="rId4"/>
          <a:srcRect l="4279" t="18182" r="47614" b="18613"/>
          <a:stretch>
            <a:fillRect/>
          </a:stretch>
        </p:blipFill>
        <p:spPr bwMode="auto">
          <a:xfrm>
            <a:off x="6498395" y="5579431"/>
            <a:ext cx="1457865" cy="10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ьга\AppData\Local\Packages\Microsoft.Windows.Photos_8wekyb3d8bbwe\TempState\ShareServiceTempFolder\1200x630wa.jpeg"/>
          <p:cNvPicPr/>
          <p:nvPr/>
        </p:nvPicPr>
        <p:blipFill>
          <a:blip r:embed="rId5" cstate="print"/>
          <a:srcRect l="33018" t="16829" r="33002" b="21641"/>
          <a:stretch>
            <a:fillRect/>
          </a:stretch>
        </p:blipFill>
        <p:spPr bwMode="auto">
          <a:xfrm>
            <a:off x="8321933" y="5496752"/>
            <a:ext cx="1357582" cy="13612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льга\Desktop\3_hjHtj4H8s.jpg"/>
          <p:cNvPicPr/>
          <p:nvPr/>
        </p:nvPicPr>
        <p:blipFill>
          <a:blip r:embed="rId6"/>
          <a:srcRect l="21461" t="39542" r="23209" b="20917"/>
          <a:stretch>
            <a:fillRect/>
          </a:stretch>
        </p:blipFill>
        <p:spPr bwMode="auto">
          <a:xfrm>
            <a:off x="9975519" y="5585687"/>
            <a:ext cx="1848928" cy="9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Ольга\Desktop\ocr (3).jpeg"/>
          <p:cNvPicPr/>
          <p:nvPr/>
        </p:nvPicPr>
        <p:blipFill>
          <a:blip r:embed="rId7"/>
          <a:srcRect l="15703" t="12563" r="15073" b="14573"/>
          <a:stretch>
            <a:fillRect/>
          </a:stretch>
        </p:blipFill>
        <p:spPr bwMode="auto">
          <a:xfrm>
            <a:off x="901882" y="5710518"/>
            <a:ext cx="1814424" cy="79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7923" y="206605"/>
            <a:ext cx="11240428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1" y="6606987"/>
            <a:ext cx="12192000" cy="25101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7175" y="2717680"/>
            <a:ext cx="11044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социальные сети влияют на язык?[Электронная версия]⁠⁠ [Ресурс: https://pikabu.ru/story/kak_sotsialnyie_seti_vliyayut_na_yazyik_7258352?ysclid=lrmgp2jn7n82392126];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103" y="3291421"/>
            <a:ext cx="101521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Особый язык Интернета[Электронная версия]⁠⁠ [Ресурс: https://city-news.ru/news/society/osobyy-yazyk-interneta/?ysclid=lrp7tru5p1287469791];</a:t>
            </a:r>
          </a:p>
          <a:p>
            <a:pPr algn="ctr">
              <a:buClr>
                <a:srgbClr val="E24F14"/>
              </a:buClr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283" y="4537513"/>
            <a:ext cx="9735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Падиева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Д. А.,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Добриева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З. И. Распространение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интернет-сленга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современном русском языке // Наука, образование, инновации: актуальные вызовы XXI века : сборник научных трудов по материалам Международной научно-практической конференции 12 августа 2021г. : Белгород : ООО Агентство перспективных научных исследований (АПНИ), 2021.  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60-63.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[Электронная версия]⁠⁠ [Ресурс: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apni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article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/2747-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rasprostranenie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slenga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sovr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yazike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];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141" y="3892057"/>
            <a:ext cx="10945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олбанского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 сентиментальному: в какие игры с языком играют обитатели Сети? [Электронная версия]⁠⁠ [Ресурс: https://russkiymir.ru/publications/86189/?ysclid=lrp7ai8o1i496304232];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Рисунок 9" descr="C:\Users\Ольга\Desktop\ocr.jpeg"/>
          <p:cNvPicPr/>
          <p:nvPr/>
        </p:nvPicPr>
        <p:blipFill>
          <a:blip r:embed="rId2"/>
          <a:srcRect l="21099" t="14516" r="20413" b="13347"/>
          <a:stretch>
            <a:fillRect/>
          </a:stretch>
        </p:blipFill>
        <p:spPr bwMode="auto">
          <a:xfrm>
            <a:off x="9780494" y="4267199"/>
            <a:ext cx="2411506" cy="225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0282" y="5918082"/>
            <a:ext cx="10945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Соцсети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нынче отвратительны[Электронная версия]⁠⁠ [Ресурс:   https://habr.com/ru/articles/759656/]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3035" y="1102658"/>
            <a:ext cx="110029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Абдуллаев А.А. Влияние социальных сетей на речь подростков. [Электронная версия]⁠⁠ [Ресурс:  https://libeldoc.bsuir.by/bitstream/123456789/51322/1/Abdullaev_Vliyanie.pdf];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1012" y="1703294"/>
            <a:ext cx="117079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Академия искусственного интеллекта для школьников[Электронная версия]⁠⁠ [Ресурс:  https://ai-academy.ru/about/];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44070" y="2070846"/>
            <a:ext cx="1121646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интернет-сленга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современную молодежь [Электронная версия]⁠⁠ [Ресурс:   https://multiurok.ru/index.php/files/individualnyi-proekt-po-angliiskomu-iazyku-tema-vl.html?ysclid=ls2112muga644475553 </a:t>
            </a:r>
            <a:r>
              <a:rPr lang="ru-RU" sz="1600" dirty="0" smtClean="0"/>
              <a:t>];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Ольга\Desktop\1614531326_89-p-smailik-na-belom-fone-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718" y="1891552"/>
            <a:ext cx="6956611" cy="438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/>
          <p:nvPr/>
        </p:nvSpPr>
        <p:spPr>
          <a:xfrm>
            <a:off x="0" y="0"/>
            <a:ext cx="12192000" cy="1873624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85483" y="171174"/>
            <a:ext cx="1138517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7" name="Freeform 3"/>
          <p:cNvSpPr/>
          <p:nvPr/>
        </p:nvSpPr>
        <p:spPr>
          <a:xfrm>
            <a:off x="0" y="6347011"/>
            <a:ext cx="12192000" cy="510989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Ольга\Desktop\11.jpg"/>
          <p:cNvPicPr/>
          <p:nvPr/>
        </p:nvPicPr>
        <p:blipFill>
          <a:blip r:embed="rId3" cstate="print"/>
          <a:srcRect l="33333"/>
          <a:stretch>
            <a:fillRect/>
          </a:stretch>
        </p:blipFill>
        <p:spPr bwMode="auto">
          <a:xfrm>
            <a:off x="0" y="0"/>
            <a:ext cx="51758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平行四边形 3"/>
          <p:cNvSpPr/>
          <p:nvPr/>
        </p:nvSpPr>
        <p:spPr>
          <a:xfrm rot="5400000">
            <a:off x="2666999" y="-2666998"/>
            <a:ext cx="6857999" cy="12191999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469148" y="117466"/>
            <a:ext cx="6512944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3772" y="872815"/>
            <a:ext cx="1526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.Введение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06499" y="1703992"/>
            <a:ext cx="6515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2.2.Общение в социальных сетях как часть образа жизни современного подростка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9522" y="1136679"/>
            <a:ext cx="2332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.Основная часть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19522" y="1384815"/>
            <a:ext cx="5394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2.1.Понятие социальной сети и ее виды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32717" y="6218654"/>
            <a:ext cx="3157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.Заключение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4220" y="6488668"/>
            <a:ext cx="5587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.Список литературы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26627" y="2171847"/>
            <a:ext cx="65100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2.3.Отрицательные факторы, влияющие на культуру общения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26292" y="2446876"/>
            <a:ext cx="3148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2.4.Виды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интернет-сленга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5463" y="2745251"/>
            <a:ext cx="6452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2.5.Использование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смайлов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графических знаков в социальных сетях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29168" y="3043117"/>
            <a:ext cx="5874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2.6. Языковые особенности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Олбанского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языка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27811" y="3331169"/>
            <a:ext cx="6460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2.7. Замена букв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цифры-как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особенность письма в социальных сетях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27813" y="3648150"/>
            <a:ext cx="6468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2.8.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социальных сетях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27811" y="3926903"/>
            <a:ext cx="6920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2.9. Ошибки, допускаемые в речи учащимися при общении в социальных сетях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18847" y="4423683"/>
            <a:ext cx="6921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2.10. Причины использования ошибок в речи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09883" y="4668265"/>
            <a:ext cx="7082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2.11. Рекомендации для старшеклассников, активно использующих социальные сети 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09883" y="5188219"/>
            <a:ext cx="7082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2.12. Академия искусственного интеллекта для школьников- как перспективное направление для обучения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09883" y="5690243"/>
            <a:ext cx="7082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F14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2.13. Направления деятельности Академии искусственного интеллекта для школьников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0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Ольга\AppData\Local\Packages\Microsoft.Windows.Photos_8wekyb3d8bbwe\TempState\ShareServiceTempFolder\0a52adc3156567697204daec3be6247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-26582" y="-92026"/>
            <a:ext cx="7512001" cy="703102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58063" y="2888998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36303" y="2831537"/>
            <a:ext cx="569591" cy="431540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74900" y="-302318"/>
            <a:ext cx="540000" cy="505256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93298" y="103517"/>
            <a:ext cx="661646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ЛИЦЕЙ №1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01923" y="1380228"/>
            <a:ext cx="570206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исследовательских работ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0" y="2403894"/>
            <a:ext cx="626277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Тема:«Влияние социальных сетей на язык»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6391" y="3979654"/>
            <a:ext cx="522473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63903" y="4937185"/>
            <a:ext cx="521035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Проверил:__________________________________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458526" y="6366294"/>
            <a:ext cx="797080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8"/>
          <p:cNvSpPr/>
          <p:nvPr/>
        </p:nvSpPr>
        <p:spPr>
          <a:xfrm rot="385175" flipH="1">
            <a:off x="-117044" y="3307851"/>
            <a:ext cx="6289499" cy="3208599"/>
          </a:xfrm>
          <a:custGeom>
            <a:avLst/>
            <a:gdLst>
              <a:gd name="connsiteX0" fmla="*/ 3799487 w 6282660"/>
              <a:gd name="connsiteY0" fmla="*/ 181966 h 3167251"/>
              <a:gd name="connsiteX1" fmla="*/ 1673317 w 6282660"/>
              <a:gd name="connsiteY1" fmla="*/ 7296 h 3167251"/>
              <a:gd name="connsiteX2" fmla="*/ 7842 w 6282660"/>
              <a:gd name="connsiteY2" fmla="*/ 36033 h 3167251"/>
              <a:gd name="connsiteX3" fmla="*/ 38 w 6282660"/>
              <a:gd name="connsiteY3" fmla="*/ 3167251 h 3167251"/>
              <a:gd name="connsiteX4" fmla="*/ 6016288 w 6282660"/>
              <a:gd name="connsiteY4" fmla="*/ 3167251 h 3167251"/>
              <a:gd name="connsiteX5" fmla="*/ 6016289 w 6282660"/>
              <a:gd name="connsiteY5" fmla="*/ 3167249 h 3167251"/>
              <a:gd name="connsiteX6" fmla="*/ 6282660 w 6282660"/>
              <a:gd name="connsiteY6" fmla="*/ 799799 h 3167251"/>
              <a:gd name="connsiteX7" fmla="*/ 6258730 w 6282660"/>
              <a:gd name="connsiteY7" fmla="*/ 800935 h 3167251"/>
              <a:gd name="connsiteX8" fmla="*/ 3799487 w 6282660"/>
              <a:gd name="connsiteY8" fmla="*/ 181966 h 3167251"/>
              <a:gd name="connsiteX0" fmla="*/ 3799487 w 6289428"/>
              <a:gd name="connsiteY0" fmla="*/ 181966 h 3167251"/>
              <a:gd name="connsiteX1" fmla="*/ 1673317 w 6289428"/>
              <a:gd name="connsiteY1" fmla="*/ 7296 h 3167251"/>
              <a:gd name="connsiteX2" fmla="*/ 7842 w 6289428"/>
              <a:gd name="connsiteY2" fmla="*/ 36033 h 3167251"/>
              <a:gd name="connsiteX3" fmla="*/ 38 w 6289428"/>
              <a:gd name="connsiteY3" fmla="*/ 3167251 h 3167251"/>
              <a:gd name="connsiteX4" fmla="*/ 6016288 w 6289428"/>
              <a:gd name="connsiteY4" fmla="*/ 3167251 h 3167251"/>
              <a:gd name="connsiteX5" fmla="*/ 6016289 w 6289428"/>
              <a:gd name="connsiteY5" fmla="*/ 3167249 h 3167251"/>
              <a:gd name="connsiteX6" fmla="*/ 6282660 w 6289428"/>
              <a:gd name="connsiteY6" fmla="*/ 799799 h 3167251"/>
              <a:gd name="connsiteX7" fmla="*/ 6287577 w 6289428"/>
              <a:gd name="connsiteY7" fmla="*/ 804181 h 3167251"/>
              <a:gd name="connsiteX8" fmla="*/ 3799487 w 6289428"/>
              <a:gd name="connsiteY8" fmla="*/ 181966 h 3167251"/>
              <a:gd name="connsiteX0" fmla="*/ 4345949 w 6289428"/>
              <a:gd name="connsiteY0" fmla="*/ 263237 h 3172432"/>
              <a:gd name="connsiteX1" fmla="*/ 1673317 w 6289428"/>
              <a:gd name="connsiteY1" fmla="*/ 12477 h 3172432"/>
              <a:gd name="connsiteX2" fmla="*/ 7842 w 6289428"/>
              <a:gd name="connsiteY2" fmla="*/ 41214 h 3172432"/>
              <a:gd name="connsiteX3" fmla="*/ 38 w 6289428"/>
              <a:gd name="connsiteY3" fmla="*/ 3172432 h 3172432"/>
              <a:gd name="connsiteX4" fmla="*/ 6016288 w 6289428"/>
              <a:gd name="connsiteY4" fmla="*/ 3172432 h 3172432"/>
              <a:gd name="connsiteX5" fmla="*/ 6016289 w 6289428"/>
              <a:gd name="connsiteY5" fmla="*/ 3172430 h 3172432"/>
              <a:gd name="connsiteX6" fmla="*/ 6282660 w 6289428"/>
              <a:gd name="connsiteY6" fmla="*/ 804980 h 3172432"/>
              <a:gd name="connsiteX7" fmla="*/ 6287577 w 6289428"/>
              <a:gd name="connsiteY7" fmla="*/ 809362 h 3172432"/>
              <a:gd name="connsiteX8" fmla="*/ 4345949 w 6289428"/>
              <a:gd name="connsiteY8" fmla="*/ 263237 h 3172432"/>
              <a:gd name="connsiteX0" fmla="*/ 4230562 w 6289428"/>
              <a:gd name="connsiteY0" fmla="*/ 249354 h 3171531"/>
              <a:gd name="connsiteX1" fmla="*/ 1673317 w 6289428"/>
              <a:gd name="connsiteY1" fmla="*/ 11576 h 3171531"/>
              <a:gd name="connsiteX2" fmla="*/ 7842 w 6289428"/>
              <a:gd name="connsiteY2" fmla="*/ 40313 h 3171531"/>
              <a:gd name="connsiteX3" fmla="*/ 38 w 6289428"/>
              <a:gd name="connsiteY3" fmla="*/ 3171531 h 3171531"/>
              <a:gd name="connsiteX4" fmla="*/ 6016288 w 6289428"/>
              <a:gd name="connsiteY4" fmla="*/ 3171531 h 3171531"/>
              <a:gd name="connsiteX5" fmla="*/ 6016289 w 6289428"/>
              <a:gd name="connsiteY5" fmla="*/ 3171529 h 3171531"/>
              <a:gd name="connsiteX6" fmla="*/ 6282660 w 6289428"/>
              <a:gd name="connsiteY6" fmla="*/ 804079 h 3171531"/>
              <a:gd name="connsiteX7" fmla="*/ 6287577 w 6289428"/>
              <a:gd name="connsiteY7" fmla="*/ 808461 h 3171531"/>
              <a:gd name="connsiteX8" fmla="*/ 4230562 w 6289428"/>
              <a:gd name="connsiteY8" fmla="*/ 249354 h 3171531"/>
              <a:gd name="connsiteX0" fmla="*/ 4241830 w 6300696"/>
              <a:gd name="connsiteY0" fmla="*/ 301095 h 3223272"/>
              <a:gd name="connsiteX1" fmla="*/ 1684585 w 6300696"/>
              <a:gd name="connsiteY1" fmla="*/ 63317 h 3223272"/>
              <a:gd name="connsiteX2" fmla="*/ 0 w 6300696"/>
              <a:gd name="connsiteY2" fmla="*/ 2269 h 3223272"/>
              <a:gd name="connsiteX3" fmla="*/ 11306 w 6300696"/>
              <a:gd name="connsiteY3" fmla="*/ 3223272 h 3223272"/>
              <a:gd name="connsiteX4" fmla="*/ 6027556 w 6300696"/>
              <a:gd name="connsiteY4" fmla="*/ 3223272 h 3223272"/>
              <a:gd name="connsiteX5" fmla="*/ 6027557 w 6300696"/>
              <a:gd name="connsiteY5" fmla="*/ 3223270 h 3223272"/>
              <a:gd name="connsiteX6" fmla="*/ 6293928 w 6300696"/>
              <a:gd name="connsiteY6" fmla="*/ 855820 h 3223272"/>
              <a:gd name="connsiteX7" fmla="*/ 6298845 w 6300696"/>
              <a:gd name="connsiteY7" fmla="*/ 860202 h 3223272"/>
              <a:gd name="connsiteX8" fmla="*/ 4241830 w 6300696"/>
              <a:gd name="connsiteY8" fmla="*/ 301095 h 3223272"/>
              <a:gd name="connsiteX0" fmla="*/ 4230633 w 6289499"/>
              <a:gd name="connsiteY0" fmla="*/ 286422 h 3208599"/>
              <a:gd name="connsiteX1" fmla="*/ 1673388 w 6289499"/>
              <a:gd name="connsiteY1" fmla="*/ 48644 h 3208599"/>
              <a:gd name="connsiteX2" fmla="*/ 1604 w 6289499"/>
              <a:gd name="connsiteY2" fmla="*/ 3642 h 3208599"/>
              <a:gd name="connsiteX3" fmla="*/ 109 w 6289499"/>
              <a:gd name="connsiteY3" fmla="*/ 3208599 h 3208599"/>
              <a:gd name="connsiteX4" fmla="*/ 6016359 w 6289499"/>
              <a:gd name="connsiteY4" fmla="*/ 3208599 h 3208599"/>
              <a:gd name="connsiteX5" fmla="*/ 6016360 w 6289499"/>
              <a:gd name="connsiteY5" fmla="*/ 3208597 h 3208599"/>
              <a:gd name="connsiteX6" fmla="*/ 6282731 w 6289499"/>
              <a:gd name="connsiteY6" fmla="*/ 841147 h 3208599"/>
              <a:gd name="connsiteX7" fmla="*/ 6287648 w 6289499"/>
              <a:gd name="connsiteY7" fmla="*/ 845529 h 3208599"/>
              <a:gd name="connsiteX8" fmla="*/ 4230633 w 6289499"/>
              <a:gd name="connsiteY8" fmla="*/ 286422 h 320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9499" h="3208599">
                <a:moveTo>
                  <a:pt x="4230633" y="286422"/>
                </a:moveTo>
                <a:cubicBezTo>
                  <a:pt x="3622966" y="217794"/>
                  <a:pt x="2378226" y="95774"/>
                  <a:pt x="1673388" y="48644"/>
                </a:cubicBezTo>
                <a:cubicBezTo>
                  <a:pt x="968550" y="1514"/>
                  <a:pt x="556762" y="-5937"/>
                  <a:pt x="1604" y="3642"/>
                </a:cubicBezTo>
                <a:cubicBezTo>
                  <a:pt x="2297" y="1080532"/>
                  <a:pt x="-584" y="2131709"/>
                  <a:pt x="109" y="3208599"/>
                </a:cubicBezTo>
                <a:lnTo>
                  <a:pt x="6016359" y="3208599"/>
                </a:lnTo>
                <a:cubicBezTo>
                  <a:pt x="6016359" y="3208598"/>
                  <a:pt x="6016360" y="3208598"/>
                  <a:pt x="6016360" y="3208597"/>
                </a:cubicBezTo>
                <a:lnTo>
                  <a:pt x="6282731" y="841147"/>
                </a:lnTo>
                <a:cubicBezTo>
                  <a:pt x="6274754" y="841526"/>
                  <a:pt x="6295625" y="845150"/>
                  <a:pt x="6287648" y="845529"/>
                </a:cubicBezTo>
                <a:cubicBezTo>
                  <a:pt x="6292410" y="848572"/>
                  <a:pt x="5948914" y="543535"/>
                  <a:pt x="4230633" y="2864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23"/>
          <p:cNvSpPr/>
          <p:nvPr/>
        </p:nvSpPr>
        <p:spPr>
          <a:xfrm>
            <a:off x="0" y="3669808"/>
            <a:ext cx="6941127" cy="3188192"/>
          </a:xfrm>
          <a:custGeom>
            <a:avLst/>
            <a:gdLst>
              <a:gd name="connsiteX0" fmla="*/ 0 w 6941127"/>
              <a:gd name="connsiteY0" fmla="*/ 0 h 3644900"/>
              <a:gd name="connsiteX1" fmla="*/ 6096001 w 6941127"/>
              <a:gd name="connsiteY1" fmla="*/ 964045 h 3644900"/>
              <a:gd name="connsiteX2" fmla="*/ 6359236 w 6941127"/>
              <a:gd name="connsiteY2" fmla="*/ 964045 h 3644900"/>
              <a:gd name="connsiteX3" fmla="*/ 6941127 w 6941127"/>
              <a:gd name="connsiteY3" fmla="*/ 3644900 h 3644900"/>
              <a:gd name="connsiteX4" fmla="*/ 0 w 6941127"/>
              <a:gd name="connsiteY4" fmla="*/ 3644900 h 3644900"/>
              <a:gd name="connsiteX5" fmla="*/ 0 w 6941127"/>
              <a:gd name="connsiteY5" fmla="*/ 964045 h 3644900"/>
              <a:gd name="connsiteX0" fmla="*/ 1854200 w 6941127"/>
              <a:gd name="connsiteY0" fmla="*/ 0 h 3619500"/>
              <a:gd name="connsiteX1" fmla="*/ 6096001 w 6941127"/>
              <a:gd name="connsiteY1" fmla="*/ 938645 h 3619500"/>
              <a:gd name="connsiteX2" fmla="*/ 6359236 w 6941127"/>
              <a:gd name="connsiteY2" fmla="*/ 938645 h 3619500"/>
              <a:gd name="connsiteX3" fmla="*/ 6941127 w 6941127"/>
              <a:gd name="connsiteY3" fmla="*/ 3619500 h 3619500"/>
              <a:gd name="connsiteX4" fmla="*/ 0 w 6941127"/>
              <a:gd name="connsiteY4" fmla="*/ 3619500 h 3619500"/>
              <a:gd name="connsiteX5" fmla="*/ 0 w 6941127"/>
              <a:gd name="connsiteY5" fmla="*/ 938645 h 3619500"/>
              <a:gd name="connsiteX6" fmla="*/ 1854200 w 6941127"/>
              <a:gd name="connsiteY6" fmla="*/ 0 h 3619500"/>
              <a:gd name="connsiteX0" fmla="*/ 1854200 w 6941127"/>
              <a:gd name="connsiteY0" fmla="*/ 0 h 3619500"/>
              <a:gd name="connsiteX1" fmla="*/ 6096001 w 6941127"/>
              <a:gd name="connsiteY1" fmla="*/ 938645 h 3619500"/>
              <a:gd name="connsiteX2" fmla="*/ 6359236 w 6941127"/>
              <a:gd name="connsiteY2" fmla="*/ 938645 h 3619500"/>
              <a:gd name="connsiteX3" fmla="*/ 6941127 w 6941127"/>
              <a:gd name="connsiteY3" fmla="*/ 3619500 h 3619500"/>
              <a:gd name="connsiteX4" fmla="*/ 0 w 6941127"/>
              <a:gd name="connsiteY4" fmla="*/ 3619500 h 3619500"/>
              <a:gd name="connsiteX5" fmla="*/ 0 w 6941127"/>
              <a:gd name="connsiteY5" fmla="*/ 938645 h 3619500"/>
              <a:gd name="connsiteX6" fmla="*/ 1854200 w 6941127"/>
              <a:gd name="connsiteY6" fmla="*/ 0 h 3619500"/>
              <a:gd name="connsiteX0" fmla="*/ 762000 w 6941127"/>
              <a:gd name="connsiteY0" fmla="*/ 0 h 3454400"/>
              <a:gd name="connsiteX1" fmla="*/ 6096001 w 6941127"/>
              <a:gd name="connsiteY1" fmla="*/ 773545 h 3454400"/>
              <a:gd name="connsiteX2" fmla="*/ 6359236 w 6941127"/>
              <a:gd name="connsiteY2" fmla="*/ 773545 h 3454400"/>
              <a:gd name="connsiteX3" fmla="*/ 6941127 w 6941127"/>
              <a:gd name="connsiteY3" fmla="*/ 3454400 h 3454400"/>
              <a:gd name="connsiteX4" fmla="*/ 0 w 6941127"/>
              <a:gd name="connsiteY4" fmla="*/ 3454400 h 3454400"/>
              <a:gd name="connsiteX5" fmla="*/ 0 w 6941127"/>
              <a:gd name="connsiteY5" fmla="*/ 773545 h 3454400"/>
              <a:gd name="connsiteX6" fmla="*/ 762000 w 6941127"/>
              <a:gd name="connsiteY6" fmla="*/ 0 h 3454400"/>
              <a:gd name="connsiteX0" fmla="*/ 1371600 w 6941127"/>
              <a:gd name="connsiteY0" fmla="*/ 0 h 3035300"/>
              <a:gd name="connsiteX1" fmla="*/ 6096001 w 6941127"/>
              <a:gd name="connsiteY1" fmla="*/ 354445 h 3035300"/>
              <a:gd name="connsiteX2" fmla="*/ 6359236 w 6941127"/>
              <a:gd name="connsiteY2" fmla="*/ 354445 h 3035300"/>
              <a:gd name="connsiteX3" fmla="*/ 6941127 w 6941127"/>
              <a:gd name="connsiteY3" fmla="*/ 3035300 h 3035300"/>
              <a:gd name="connsiteX4" fmla="*/ 0 w 6941127"/>
              <a:gd name="connsiteY4" fmla="*/ 3035300 h 3035300"/>
              <a:gd name="connsiteX5" fmla="*/ 0 w 6941127"/>
              <a:gd name="connsiteY5" fmla="*/ 354445 h 3035300"/>
              <a:gd name="connsiteX6" fmla="*/ 1371600 w 6941127"/>
              <a:gd name="connsiteY6" fmla="*/ 0 h 3035300"/>
              <a:gd name="connsiteX0" fmla="*/ 1371600 w 6941127"/>
              <a:gd name="connsiteY0" fmla="*/ 21238 h 3056538"/>
              <a:gd name="connsiteX1" fmla="*/ 6096001 w 6941127"/>
              <a:gd name="connsiteY1" fmla="*/ 375683 h 3056538"/>
              <a:gd name="connsiteX2" fmla="*/ 6359236 w 6941127"/>
              <a:gd name="connsiteY2" fmla="*/ 375683 h 3056538"/>
              <a:gd name="connsiteX3" fmla="*/ 6941127 w 6941127"/>
              <a:gd name="connsiteY3" fmla="*/ 3056538 h 3056538"/>
              <a:gd name="connsiteX4" fmla="*/ 0 w 6941127"/>
              <a:gd name="connsiteY4" fmla="*/ 3056538 h 3056538"/>
              <a:gd name="connsiteX5" fmla="*/ 0 w 6941127"/>
              <a:gd name="connsiteY5" fmla="*/ 375683 h 3056538"/>
              <a:gd name="connsiteX6" fmla="*/ 1371600 w 6941127"/>
              <a:gd name="connsiteY6" fmla="*/ 21238 h 305653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13940 h 3074640"/>
              <a:gd name="connsiteX1" fmla="*/ 6096001 w 6941127"/>
              <a:gd name="connsiteY1" fmla="*/ 393785 h 3074640"/>
              <a:gd name="connsiteX2" fmla="*/ 6359236 w 6941127"/>
              <a:gd name="connsiteY2" fmla="*/ 393785 h 3074640"/>
              <a:gd name="connsiteX3" fmla="*/ 6941127 w 6941127"/>
              <a:gd name="connsiteY3" fmla="*/ 3074640 h 3074640"/>
              <a:gd name="connsiteX4" fmla="*/ 0 w 6941127"/>
              <a:gd name="connsiteY4" fmla="*/ 3074640 h 3074640"/>
              <a:gd name="connsiteX5" fmla="*/ 0 w 6941127"/>
              <a:gd name="connsiteY5" fmla="*/ 393785 h 3074640"/>
              <a:gd name="connsiteX6" fmla="*/ 1854200 w 6941127"/>
              <a:gd name="connsiteY6" fmla="*/ 13940 h 3074640"/>
              <a:gd name="connsiteX0" fmla="*/ 1854200 w 6941127"/>
              <a:gd name="connsiteY0" fmla="*/ 0 h 3060700"/>
              <a:gd name="connsiteX1" fmla="*/ 6096001 w 6941127"/>
              <a:gd name="connsiteY1" fmla="*/ 379845 h 3060700"/>
              <a:gd name="connsiteX2" fmla="*/ 6359236 w 6941127"/>
              <a:gd name="connsiteY2" fmla="*/ 379845 h 3060700"/>
              <a:gd name="connsiteX3" fmla="*/ 6941127 w 6941127"/>
              <a:gd name="connsiteY3" fmla="*/ 3060700 h 3060700"/>
              <a:gd name="connsiteX4" fmla="*/ 0 w 6941127"/>
              <a:gd name="connsiteY4" fmla="*/ 3060700 h 3060700"/>
              <a:gd name="connsiteX5" fmla="*/ 0 w 6941127"/>
              <a:gd name="connsiteY5" fmla="*/ 379845 h 3060700"/>
              <a:gd name="connsiteX6" fmla="*/ 1854200 w 6941127"/>
              <a:gd name="connsiteY6" fmla="*/ 0 h 3060700"/>
              <a:gd name="connsiteX0" fmla="*/ 1854200 w 6941127"/>
              <a:gd name="connsiteY0" fmla="*/ 25452 h 3086152"/>
              <a:gd name="connsiteX1" fmla="*/ 6096001 w 6941127"/>
              <a:gd name="connsiteY1" fmla="*/ 405297 h 3086152"/>
              <a:gd name="connsiteX2" fmla="*/ 6359236 w 6941127"/>
              <a:gd name="connsiteY2" fmla="*/ 405297 h 3086152"/>
              <a:gd name="connsiteX3" fmla="*/ 6941127 w 6941127"/>
              <a:gd name="connsiteY3" fmla="*/ 3086152 h 3086152"/>
              <a:gd name="connsiteX4" fmla="*/ 0 w 6941127"/>
              <a:gd name="connsiteY4" fmla="*/ 3086152 h 3086152"/>
              <a:gd name="connsiteX5" fmla="*/ 0 w 6941127"/>
              <a:gd name="connsiteY5" fmla="*/ 24297 h 3086152"/>
              <a:gd name="connsiteX6" fmla="*/ 1854200 w 6941127"/>
              <a:gd name="connsiteY6" fmla="*/ 25452 h 3086152"/>
              <a:gd name="connsiteX0" fmla="*/ 1663700 w 6941127"/>
              <a:gd name="connsiteY0" fmla="*/ 14532 h 3164132"/>
              <a:gd name="connsiteX1" fmla="*/ 6096001 w 6941127"/>
              <a:gd name="connsiteY1" fmla="*/ 483277 h 3164132"/>
              <a:gd name="connsiteX2" fmla="*/ 6359236 w 6941127"/>
              <a:gd name="connsiteY2" fmla="*/ 483277 h 3164132"/>
              <a:gd name="connsiteX3" fmla="*/ 6941127 w 6941127"/>
              <a:gd name="connsiteY3" fmla="*/ 3164132 h 3164132"/>
              <a:gd name="connsiteX4" fmla="*/ 0 w 6941127"/>
              <a:gd name="connsiteY4" fmla="*/ 3164132 h 3164132"/>
              <a:gd name="connsiteX5" fmla="*/ 0 w 6941127"/>
              <a:gd name="connsiteY5" fmla="*/ 102277 h 3164132"/>
              <a:gd name="connsiteX6" fmla="*/ 1663700 w 6941127"/>
              <a:gd name="connsiteY6" fmla="*/ 14532 h 3164132"/>
              <a:gd name="connsiteX0" fmla="*/ 1663700 w 6941127"/>
              <a:gd name="connsiteY0" fmla="*/ 3348 h 3152948"/>
              <a:gd name="connsiteX1" fmla="*/ 6096001 w 6941127"/>
              <a:gd name="connsiteY1" fmla="*/ 472093 h 3152948"/>
              <a:gd name="connsiteX2" fmla="*/ 6359236 w 6941127"/>
              <a:gd name="connsiteY2" fmla="*/ 472093 h 3152948"/>
              <a:gd name="connsiteX3" fmla="*/ 6941127 w 6941127"/>
              <a:gd name="connsiteY3" fmla="*/ 3152948 h 3152948"/>
              <a:gd name="connsiteX4" fmla="*/ 0 w 6941127"/>
              <a:gd name="connsiteY4" fmla="*/ 3152948 h 3152948"/>
              <a:gd name="connsiteX5" fmla="*/ 0 w 6941127"/>
              <a:gd name="connsiteY5" fmla="*/ 91093 h 3152948"/>
              <a:gd name="connsiteX6" fmla="*/ 1663700 w 6941127"/>
              <a:gd name="connsiteY6" fmla="*/ 3348 h 3152948"/>
              <a:gd name="connsiteX0" fmla="*/ 1663700 w 6941127"/>
              <a:gd name="connsiteY0" fmla="*/ 3348 h 3152948"/>
              <a:gd name="connsiteX1" fmla="*/ 6096001 w 6941127"/>
              <a:gd name="connsiteY1" fmla="*/ 472093 h 3152948"/>
              <a:gd name="connsiteX2" fmla="*/ 6359236 w 6941127"/>
              <a:gd name="connsiteY2" fmla="*/ 472093 h 3152948"/>
              <a:gd name="connsiteX3" fmla="*/ 6941127 w 6941127"/>
              <a:gd name="connsiteY3" fmla="*/ 3152948 h 3152948"/>
              <a:gd name="connsiteX4" fmla="*/ 0 w 6941127"/>
              <a:gd name="connsiteY4" fmla="*/ 3152948 h 3152948"/>
              <a:gd name="connsiteX5" fmla="*/ 0 w 6941127"/>
              <a:gd name="connsiteY5" fmla="*/ 91093 h 3152948"/>
              <a:gd name="connsiteX6" fmla="*/ 1663700 w 6941127"/>
              <a:gd name="connsiteY6" fmla="*/ 3348 h 3152948"/>
              <a:gd name="connsiteX0" fmla="*/ 1676400 w 6941127"/>
              <a:gd name="connsiteY0" fmla="*/ 2648 h 3190348"/>
              <a:gd name="connsiteX1" fmla="*/ 6096001 w 6941127"/>
              <a:gd name="connsiteY1" fmla="*/ 509493 h 3190348"/>
              <a:gd name="connsiteX2" fmla="*/ 6359236 w 6941127"/>
              <a:gd name="connsiteY2" fmla="*/ 509493 h 3190348"/>
              <a:gd name="connsiteX3" fmla="*/ 6941127 w 6941127"/>
              <a:gd name="connsiteY3" fmla="*/ 3190348 h 3190348"/>
              <a:gd name="connsiteX4" fmla="*/ 0 w 6941127"/>
              <a:gd name="connsiteY4" fmla="*/ 3190348 h 3190348"/>
              <a:gd name="connsiteX5" fmla="*/ 0 w 6941127"/>
              <a:gd name="connsiteY5" fmla="*/ 128493 h 3190348"/>
              <a:gd name="connsiteX6" fmla="*/ 1676400 w 6941127"/>
              <a:gd name="connsiteY6" fmla="*/ 2648 h 3190348"/>
              <a:gd name="connsiteX0" fmla="*/ 1676400 w 6941127"/>
              <a:gd name="connsiteY0" fmla="*/ 492 h 3188192"/>
              <a:gd name="connsiteX1" fmla="*/ 6096001 w 6941127"/>
              <a:gd name="connsiteY1" fmla="*/ 507337 h 3188192"/>
              <a:gd name="connsiteX2" fmla="*/ 6359236 w 6941127"/>
              <a:gd name="connsiteY2" fmla="*/ 507337 h 3188192"/>
              <a:gd name="connsiteX3" fmla="*/ 6941127 w 6941127"/>
              <a:gd name="connsiteY3" fmla="*/ 3188192 h 3188192"/>
              <a:gd name="connsiteX4" fmla="*/ 0 w 6941127"/>
              <a:gd name="connsiteY4" fmla="*/ 3188192 h 3188192"/>
              <a:gd name="connsiteX5" fmla="*/ 0 w 6941127"/>
              <a:gd name="connsiteY5" fmla="*/ 126337 h 3188192"/>
              <a:gd name="connsiteX6" fmla="*/ 1676400 w 6941127"/>
              <a:gd name="connsiteY6" fmla="*/ 492 h 318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1127" h="3188192">
                <a:moveTo>
                  <a:pt x="1676400" y="492"/>
                </a:moveTo>
                <a:cubicBezTo>
                  <a:pt x="2681466" y="8777"/>
                  <a:pt x="6102928" y="511763"/>
                  <a:pt x="6096001" y="507337"/>
                </a:cubicBezTo>
                <a:lnTo>
                  <a:pt x="6359236" y="507337"/>
                </a:lnTo>
                <a:lnTo>
                  <a:pt x="6941127" y="3188192"/>
                </a:lnTo>
                <a:lnTo>
                  <a:pt x="0" y="3188192"/>
                </a:lnTo>
                <a:lnTo>
                  <a:pt x="0" y="126337"/>
                </a:lnTo>
                <a:cubicBezTo>
                  <a:pt x="25400" y="141154"/>
                  <a:pt x="444280" y="-9665"/>
                  <a:pt x="1676400" y="4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2"/>
          <p:cNvSpPr/>
          <p:nvPr/>
        </p:nvSpPr>
        <p:spPr>
          <a:xfrm>
            <a:off x="5909094" y="0"/>
            <a:ext cx="6282906" cy="6858000"/>
          </a:xfrm>
          <a:custGeom>
            <a:avLst/>
            <a:gdLst>
              <a:gd name="connsiteX0" fmla="*/ 1875252 w 6095999"/>
              <a:gd name="connsiteY0" fmla="*/ 0 h 6858000"/>
              <a:gd name="connsiteX1" fmla="*/ 6095999 w 6095999"/>
              <a:gd name="connsiteY1" fmla="*/ 0 h 6858000"/>
              <a:gd name="connsiteX2" fmla="*/ 6095999 w 6095999"/>
              <a:gd name="connsiteY2" fmla="*/ 6858000 h 6858000"/>
              <a:gd name="connsiteX3" fmla="*/ 696240 w 6095999"/>
              <a:gd name="connsiteY3" fmla="*/ 6858000 h 6858000"/>
              <a:gd name="connsiteX4" fmla="*/ 671376 w 6095999"/>
              <a:gd name="connsiteY4" fmla="*/ 6814757 h 6858000"/>
              <a:gd name="connsiteX5" fmla="*/ 0 w 6095999"/>
              <a:gd name="connsiteY5" fmla="*/ 4163291 h 6858000"/>
              <a:gd name="connsiteX6" fmla="*/ 1822433 w 6095999"/>
              <a:gd name="connsiteY6" fmla="*/ 457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8000">
                <a:moveTo>
                  <a:pt x="1875252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696240" y="6858000"/>
                </a:lnTo>
                <a:lnTo>
                  <a:pt x="671376" y="6814757"/>
                </a:lnTo>
                <a:cubicBezTo>
                  <a:pt x="243209" y="6026574"/>
                  <a:pt x="0" y="5123335"/>
                  <a:pt x="0" y="4163291"/>
                </a:cubicBezTo>
                <a:cubicBezTo>
                  <a:pt x="0" y="2531217"/>
                  <a:pt x="702874" y="1063308"/>
                  <a:pt x="1822433" y="457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29"/>
          <p:cNvSpPr/>
          <p:nvPr/>
        </p:nvSpPr>
        <p:spPr>
          <a:xfrm>
            <a:off x="3312543" y="2580072"/>
            <a:ext cx="2234630" cy="21794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1"/>
          <p:cNvSpPr/>
          <p:nvPr/>
        </p:nvSpPr>
        <p:spPr>
          <a:xfrm>
            <a:off x="168675" y="0"/>
            <a:ext cx="7332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78770" y="303132"/>
            <a:ext cx="52132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темы: Социальные сети в рамках Интернета представляют собой неотъемлемую часть современной жизни человеческого социума, что, в свою очередь, оказывает значительное влияние на развитие и преобразование структуры русского языка. 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5049" y="4798238"/>
            <a:ext cx="5796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данной работе рассматривается специфика воздействия социальных сетей на формирование и трансформацию лексического словаря русского языка, а также на изменения, происходящие на других его уровнях (грамматических, синтаксических и т.д.).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7887" y="2560377"/>
            <a:ext cx="60241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настоящее время Интернет для современного человека является не только самым доступным источником любой интересующей его информации, но и выступает в качестве значимого средства общения, которое предоставляет пользователям широкие коммуникативные возможности. 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5777" y="1628587"/>
            <a:ext cx="63059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 изучение влияния социальных сетей на формирование и изменение русского языка и его употребление в современной повседневной жизни.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3689858"/>
            <a:ext cx="3390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28445" y="4049290"/>
            <a:ext cx="31170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понятие социальным сетям и их видам;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4490" y="4730778"/>
            <a:ext cx="48595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проанализировать влияние социальных сетей на русскую речь среди учащихся;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23668" y="5455397"/>
            <a:ext cx="51442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раскрыть отрицательные факторы влияния социальных сетей на речь учащихся;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400355" y="6150114"/>
            <a:ext cx="51442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предложить пути повышения культуры общения.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Google Shape;968;p48"/>
          <p:cNvSpPr/>
          <p:nvPr/>
        </p:nvSpPr>
        <p:spPr>
          <a:xfrm>
            <a:off x="148278" y="421156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8;p48"/>
          <p:cNvSpPr/>
          <p:nvPr/>
        </p:nvSpPr>
        <p:spPr>
          <a:xfrm>
            <a:off x="501961" y="485854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68;p48"/>
          <p:cNvSpPr/>
          <p:nvPr/>
        </p:nvSpPr>
        <p:spPr>
          <a:xfrm>
            <a:off x="881523" y="552278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968;p48"/>
          <p:cNvSpPr/>
          <p:nvPr/>
        </p:nvSpPr>
        <p:spPr>
          <a:xfrm>
            <a:off x="1364602" y="618701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106" name="Picture 2" descr="C:\Users\Ольга\Desktop\ocr (2).jpeg"/>
          <p:cNvPicPr>
            <a:picLocks noChangeAspect="1" noChangeArrowheads="1"/>
          </p:cNvPicPr>
          <p:nvPr/>
        </p:nvPicPr>
        <p:blipFill>
          <a:blip r:embed="rId2"/>
          <a:srcRect t="7779" b="10353"/>
          <a:stretch>
            <a:fillRect/>
          </a:stretch>
        </p:blipFill>
        <p:spPr bwMode="auto">
          <a:xfrm>
            <a:off x="3355675" y="2674188"/>
            <a:ext cx="2158716" cy="2018581"/>
          </a:xfrm>
          <a:prstGeom prst="ellipse">
            <a:avLst/>
          </a:prstGeom>
          <a:noFill/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49886" y="841294"/>
            <a:ext cx="63059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опрос, анкетирование, анализ данных, сравнение, описание, классификация.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ручной ввод 23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62309" y="109266"/>
            <a:ext cx="825547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Понятие социальной сети и ее виды в России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73170" y="1089804"/>
            <a:ext cx="854302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Социальная сеть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онлайн-платформа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предназначенная для общения, поиска друзей, объединения в группы по интересам и свободного времяпровождения.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53041" y="2173856"/>
            <a:ext cx="849414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Социальная сеть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онлайн-платформа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которую люди используют для общения, создания социальных отношений с другими людьми, которые имеют схожие интересы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офлайн-связи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93299" y="3559833"/>
            <a:ext cx="843663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Социальные сети очень удобны тем, что все контакты собраны в одном месте и за короткий период можно узнать новости обо всех друзьях и рассказать о себе.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ручной ввод 5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адержка 1"/>
          <p:cNvSpPr/>
          <p:nvPr/>
        </p:nvSpPr>
        <p:spPr>
          <a:xfrm rot="10800000">
            <a:off x="9013534" y="0"/>
            <a:ext cx="59246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адержка 1"/>
          <p:cNvSpPr/>
          <p:nvPr/>
        </p:nvSpPr>
        <p:spPr>
          <a:xfrm rot="10800000">
            <a:off x="9601199" y="-4"/>
            <a:ext cx="681487" cy="6857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задержка 1"/>
          <p:cNvSpPr/>
          <p:nvPr/>
        </p:nvSpPr>
        <p:spPr>
          <a:xfrm rot="10800000">
            <a:off x="-1" y="4804186"/>
            <a:ext cx="9013533" cy="20718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C:\Users\Ольга\AppData\Local\Packages\Microsoft.Windows.Photos_8wekyb3d8bbwe\TempState\ShareServiceTempFolder\trafik-dlja-vkontakte-uvelichit-poseshhaemost-stranicy-vk.jpeg"/>
          <p:cNvPicPr/>
          <p:nvPr/>
        </p:nvPicPr>
        <p:blipFill>
          <a:blip r:embed="rId2" cstate="print"/>
          <a:srcRect l="19292" r="15182"/>
          <a:stretch>
            <a:fillRect/>
          </a:stretch>
        </p:blipFill>
        <p:spPr bwMode="auto">
          <a:xfrm>
            <a:off x="10627743" y="126565"/>
            <a:ext cx="1259458" cy="11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341846" y="5060330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356224" y="5989109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3202940" y="5100586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3202938" y="5971853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5635590" y="5066081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5661472" y="5971854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997473" y="5114963"/>
            <a:ext cx="2006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1037729" y="5888465"/>
            <a:ext cx="2006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ЯRUS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3789555" y="5060329"/>
            <a:ext cx="200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TenChat</a:t>
            </a:r>
            <a:r>
              <a:rPr lang="ru-RU" sz="3600" dirty="0" smtClean="0"/>
              <a:t>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6331788" y="5094834"/>
            <a:ext cx="222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Яндекс.Дзен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3780928" y="5888465"/>
            <a:ext cx="219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Мой Мир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6211019" y="5983356"/>
            <a:ext cx="282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Одноклассники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Google Shape;968;p48"/>
          <p:cNvSpPr/>
          <p:nvPr/>
        </p:nvSpPr>
        <p:spPr>
          <a:xfrm>
            <a:off x="424324" y="513459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968;p48"/>
          <p:cNvSpPr/>
          <p:nvPr/>
        </p:nvSpPr>
        <p:spPr>
          <a:xfrm>
            <a:off x="421448" y="607199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68;p48"/>
          <p:cNvSpPr/>
          <p:nvPr/>
        </p:nvSpPr>
        <p:spPr>
          <a:xfrm>
            <a:off x="3276792" y="518347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8;p48"/>
          <p:cNvSpPr/>
          <p:nvPr/>
        </p:nvSpPr>
        <p:spPr>
          <a:xfrm>
            <a:off x="3285418" y="606336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68;p48"/>
          <p:cNvSpPr/>
          <p:nvPr/>
        </p:nvSpPr>
        <p:spPr>
          <a:xfrm>
            <a:off x="5718067" y="516622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968;p48"/>
          <p:cNvSpPr/>
          <p:nvPr/>
        </p:nvSpPr>
        <p:spPr>
          <a:xfrm>
            <a:off x="5735321" y="607199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Рисунок 29" descr="C:\Users\Ольга\Desktop\3_hjHtj4H8s.jpg"/>
          <p:cNvPicPr/>
          <p:nvPr/>
        </p:nvPicPr>
        <p:blipFill>
          <a:blip r:embed="rId3"/>
          <a:srcRect l="21461" t="39542" r="23209" b="20917"/>
          <a:stretch>
            <a:fillRect/>
          </a:stretch>
        </p:blipFill>
        <p:spPr bwMode="auto">
          <a:xfrm>
            <a:off x="10343072" y="1354346"/>
            <a:ext cx="1848928" cy="9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Ольга\AppData\Local\Packages\Microsoft.Windows.Photos_8wekyb3d8bbwe\TempState\ShareServiceTempFolder\ok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7851" y="2286792"/>
            <a:ext cx="1253490" cy="131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Users\Ольга\AppData\Local\Packages\Microsoft.Windows.Photos_8wekyb3d8bbwe\TempState\ShareServiceTempFolder\1200x630wa.jpeg"/>
          <p:cNvPicPr/>
          <p:nvPr/>
        </p:nvPicPr>
        <p:blipFill>
          <a:blip r:embed="rId5" cstate="print"/>
          <a:srcRect l="33018" t="16829" r="33002" b="21641"/>
          <a:stretch>
            <a:fillRect/>
          </a:stretch>
        </p:blipFill>
        <p:spPr bwMode="auto">
          <a:xfrm>
            <a:off x="10590003" y="3554084"/>
            <a:ext cx="1357582" cy="13612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Ольга\Desktop\ocr (3).jpeg"/>
          <p:cNvPicPr/>
          <p:nvPr/>
        </p:nvPicPr>
        <p:blipFill>
          <a:blip r:embed="rId6"/>
          <a:srcRect l="15703" t="12563" r="15073" b="14573"/>
          <a:stretch>
            <a:fillRect/>
          </a:stretch>
        </p:blipFill>
        <p:spPr bwMode="auto">
          <a:xfrm>
            <a:off x="10377576" y="5952227"/>
            <a:ext cx="1814424" cy="73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Ольга\Desktop\moj-mir.jpg"/>
          <p:cNvPicPr/>
          <p:nvPr/>
        </p:nvPicPr>
        <p:blipFill>
          <a:blip r:embed="rId7"/>
          <a:srcRect l="4279" t="18182" r="47614" b="18613"/>
          <a:stretch>
            <a:fillRect/>
          </a:stretch>
        </p:blipFill>
        <p:spPr bwMode="auto">
          <a:xfrm>
            <a:off x="10541478" y="4942936"/>
            <a:ext cx="1457865" cy="10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12"/>
          <p:cNvSpPr/>
          <p:nvPr/>
        </p:nvSpPr>
        <p:spPr>
          <a:xfrm>
            <a:off x="214250" y="1273888"/>
            <a:ext cx="11291210" cy="2195453"/>
          </a:xfrm>
          <a:custGeom>
            <a:avLst/>
            <a:gdLst/>
            <a:ahLst/>
            <a:cxnLst/>
            <a:rect l="l" t="t" r="r" b="b"/>
            <a:pathLst>
              <a:path w="1769616" h="459081">
                <a:moveTo>
                  <a:pt x="0" y="0"/>
                </a:moveTo>
                <a:lnTo>
                  <a:pt x="1769616" y="0"/>
                </a:lnTo>
                <a:lnTo>
                  <a:pt x="1769616" y="459081"/>
                </a:lnTo>
                <a:lnTo>
                  <a:pt x="0" y="459081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8" name="Freeform 5"/>
          <p:cNvSpPr/>
          <p:nvPr/>
        </p:nvSpPr>
        <p:spPr>
          <a:xfrm>
            <a:off x="0" y="4857772"/>
            <a:ext cx="12192000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20" name="Freeform 15"/>
          <p:cNvSpPr/>
          <p:nvPr/>
        </p:nvSpPr>
        <p:spPr>
          <a:xfrm>
            <a:off x="403411" y="1550894"/>
            <a:ext cx="11537577" cy="5011272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92038" y="120770"/>
            <a:ext cx="1032581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Общение в социальных сетях как часть образа жизни современного подростка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450096" y="1408220"/>
          <a:ext cx="60941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448235" y="3966882"/>
          <a:ext cx="42044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6248400" y="1519517"/>
          <a:ext cx="546847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3944471" y="4016187"/>
          <a:ext cx="4258235" cy="2478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7906870" y="4043082"/>
          <a:ext cx="4087906" cy="253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4026000" y="2113932"/>
            <a:ext cx="4428882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278CD70-AE68-456F-9A2D-F172E7C1C639}"/>
              </a:ext>
            </a:extLst>
          </p:cNvPr>
          <p:cNvSpPr/>
          <p:nvPr/>
        </p:nvSpPr>
        <p:spPr>
          <a:xfrm>
            <a:off x="1776000" y="2117288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DC37128-6F00-4AB4-8AAA-4170C7C3204C}"/>
              </a:ext>
            </a:extLst>
          </p:cNvPr>
          <p:cNvSpPr/>
          <p:nvPr/>
        </p:nvSpPr>
        <p:spPr>
          <a:xfrm>
            <a:off x="8454882" y="2123359"/>
            <a:ext cx="2172030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903BA20-74DF-4175-8B38-F54B17809472}"/>
              </a:ext>
            </a:extLst>
          </p:cNvPr>
          <p:cNvSpPr/>
          <p:nvPr/>
        </p:nvSpPr>
        <p:spPr>
          <a:xfrm>
            <a:off x="4025999" y="2885643"/>
            <a:ext cx="4424626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«Лемма» занимает первую позицию среди местных радиостанций по аудитории за неделю и за месяц.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344450" y="2888999"/>
            <a:ext cx="368155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9EAE80E-E19B-44C6-9B1E-F051F02E8D54}"/>
              </a:ext>
            </a:extLst>
          </p:cNvPr>
          <p:cNvSpPr/>
          <p:nvPr/>
        </p:nvSpPr>
        <p:spPr>
          <a:xfrm>
            <a:off x="8454882" y="2892800"/>
            <a:ext cx="3356118" cy="2917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E315B23-79CB-4805-92A3-59E8524F1B02}"/>
              </a:ext>
            </a:extLst>
          </p:cNvPr>
          <p:cNvSpPr/>
          <p:nvPr/>
        </p:nvSpPr>
        <p:spPr>
          <a:xfrm>
            <a:off x="4031156" y="5672288"/>
            <a:ext cx="4419469" cy="19006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1780257" y="5675644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FB84378-37E0-48C6-AC83-DB980657FB1F}"/>
              </a:ext>
            </a:extLst>
          </p:cNvPr>
          <p:cNvSpPr/>
          <p:nvPr/>
        </p:nvSpPr>
        <p:spPr>
          <a:xfrm>
            <a:off x="8450625" y="5649668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49CFAA-B388-4CB3-BC51-1F2B35E862E1}"/>
              </a:ext>
            </a:extLst>
          </p:cNvPr>
          <p:cNvSpPr txBox="1"/>
          <p:nvPr/>
        </p:nvSpPr>
        <p:spPr>
          <a:xfrm>
            <a:off x="1783976" y="1809595"/>
            <a:ext cx="2232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Интернет-сленг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49CFAA-B388-4CB3-BC51-1F2B35E862E1}"/>
              </a:ext>
            </a:extLst>
          </p:cNvPr>
          <p:cNvSpPr txBox="1"/>
          <p:nvPr/>
        </p:nvSpPr>
        <p:spPr>
          <a:xfrm>
            <a:off x="4329953" y="2123359"/>
            <a:ext cx="385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Олбанский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язык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749CFAA-B388-4CB3-BC51-1F2B35E862E1}"/>
              </a:ext>
            </a:extLst>
          </p:cNvPr>
          <p:cNvSpPr txBox="1"/>
          <p:nvPr/>
        </p:nvSpPr>
        <p:spPr>
          <a:xfrm>
            <a:off x="8939017" y="2123358"/>
            <a:ext cx="1367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F6228A-F222-4601-A759-6444314D577D}"/>
              </a:ext>
            </a:extLst>
          </p:cNvPr>
          <p:cNvSpPr txBox="1"/>
          <p:nvPr/>
        </p:nvSpPr>
        <p:spPr>
          <a:xfrm>
            <a:off x="4089615" y="2942168"/>
            <a:ext cx="4286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Распространившийся в Рунете в начале 2000-х годов стиль употребления русского языка с фонетически почти верным (с некоторыми исключениями вроде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медвед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зайчег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креведко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т. п.), 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орфографически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нарочно неправильным написанием слов (т.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эрративом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частым употреблением ненормативной лексики и определённых штампов, характерных для сленгов.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F6228A-F222-4601-A759-6444314D577D}"/>
              </a:ext>
            </a:extLst>
          </p:cNvPr>
          <p:cNvSpPr txBox="1"/>
          <p:nvPr/>
        </p:nvSpPr>
        <p:spPr>
          <a:xfrm>
            <a:off x="423050" y="2933202"/>
            <a:ext cx="3431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Жаргон, используемый при общении через компьютерные сети. Русские и английские слова сокращают и видоизменяют, чтобы сэкономить время и придать тексту эмоциональную окраску .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F6228A-F222-4601-A759-6444314D577D}"/>
              </a:ext>
            </a:extLst>
          </p:cNvPr>
          <p:cNvSpPr txBox="1"/>
          <p:nvPr/>
        </p:nvSpPr>
        <p:spPr>
          <a:xfrm>
            <a:off x="8507506" y="2906308"/>
            <a:ext cx="32721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Единица значимой для культуры информации.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любая идея, символ, манера или образ действия, осознанно или неосознанно передаваемые от человека к человеку посредством речи, письма, видео, ритуалов, жестов и т. д.</a:t>
            </a:r>
          </a:p>
          <a:p>
            <a:pPr algn="ctr"/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5"/>
          <p:cNvSpPr/>
          <p:nvPr/>
        </p:nvSpPr>
        <p:spPr>
          <a:xfrm>
            <a:off x="0" y="0"/>
            <a:ext cx="12192000" cy="14791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8" name="Freeform 15"/>
          <p:cNvSpPr/>
          <p:nvPr/>
        </p:nvSpPr>
        <p:spPr>
          <a:xfrm>
            <a:off x="0" y="6445624"/>
            <a:ext cx="12192000" cy="4123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92038" y="120770"/>
            <a:ext cx="1032581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Отрицательные факторы, влияющие на культуру общения</a:t>
            </a:r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3764" y="863101"/>
          <a:ext cx="11627224" cy="552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544"/>
                <a:gridCol w="1872719"/>
                <a:gridCol w="90999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94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Данный вид сленга все больше и больше распространяется в интернете. Пользователи сетей сокращают слова настолько, что люди, незнакомые с данным сленгом, не поймут смысла. Это, к примеру, слова: 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зрасти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кто-нить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че-нить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спс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пжл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лады,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грит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 др.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Замена букв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Молодежь искажает язык при общении в интернете, замены звонкие согласные на глухие или наоборот. Так, например, вышедший несколько лет назад на телеканале ТНТ сериал имел название «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Деффчонки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Заимствованные слова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Самые частые случаи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интернет-сленга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занимают именно заимствования из иностранных языков (в основном из английского). Это такие как: 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хайп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чекиниться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лайк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бонжорно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 др.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Написание по произношению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 нам знакомо правило «как слышится, так и пишется». Однако пользователи интернета применяют данное правило к любому произвольному слово, игнорируя все орфографические правила. Например,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намана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здрасти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харашо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др.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эмотиконов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вместо знаков препинания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Коммуникация людей посредством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смс-сообщений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является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эмоциальной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экспрессивной. Люди, которые общаются в социальных сетях, пытаются передать через сообщение и свое состояние, именно поэтому зачастую знаки препинания уступают место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эмотиконам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смайлам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 Однако нужно отметить, что смысловые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смайлы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замещая знаки пунктуации, выполняют их основные функции: выделительную, разделительную, смыслоразличительную и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эмотивную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Игнорирование заглавных букв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Часто при быстром обмене сообщений забывается заглавная буква в начале предложения.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086903" y="171174"/>
            <a:ext cx="583145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интернет-сленга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льга\Desktop\1647356187_18-abrakadabra-fun-p-sotsialnie-seti-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2990" y="0"/>
            <a:ext cx="1039906" cy="83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5"/>
          <p:cNvSpPr/>
          <p:nvPr/>
        </p:nvSpPr>
        <p:spPr>
          <a:xfrm>
            <a:off x="0" y="6445624"/>
            <a:ext cx="12192000" cy="4123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00B0F0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"/>
          <p:cNvSpPr/>
          <p:nvPr/>
        </p:nvSpPr>
        <p:spPr>
          <a:xfrm>
            <a:off x="0" y="0"/>
            <a:ext cx="12192000" cy="14791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4" name="Freeform 15"/>
          <p:cNvSpPr/>
          <p:nvPr/>
        </p:nvSpPr>
        <p:spPr>
          <a:xfrm>
            <a:off x="0" y="4975412"/>
            <a:ext cx="12192000" cy="1882588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grpSp>
        <p:nvGrpSpPr>
          <p:cNvPr id="5" name="Group 10"/>
          <p:cNvGrpSpPr/>
          <p:nvPr/>
        </p:nvGrpSpPr>
        <p:grpSpPr>
          <a:xfrm>
            <a:off x="357126" y="785782"/>
            <a:ext cx="11485250" cy="2152664"/>
            <a:chOff x="0" y="-241102"/>
            <a:chExt cx="10411694" cy="4622602"/>
          </a:xfrm>
        </p:grpSpPr>
        <p:grpSp>
          <p:nvGrpSpPr>
            <p:cNvPr id="6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1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7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9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  <p:sp>
            <p:nvSpPr>
              <p:cNvPr id="10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64217" y="351540"/>
              <a:ext cx="9833703" cy="39654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Смайл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- вид графического знака, передающий определенные эмоции человека. Учащиеся могут использовать 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смайлы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когда им нечего сказать. Это, конечно, хорошо, что школьники передают свое настроение, но злоупотреблять графическими сообщениями не стоит.</a:t>
              </a:r>
            </a:p>
            <a:p>
              <a:pPr lvl="0" algn="ctr"/>
              <a:endParaRPr lang="en-US" sz="2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 descr="C:\Users\Ольга\Desktop\1614531232_70-p-smailik-na-belom-fone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8508" y="3110753"/>
            <a:ext cx="2520285" cy="1810872"/>
          </a:xfrm>
          <a:prstGeom prst="rect">
            <a:avLst/>
          </a:prstGeom>
          <a:noFill/>
        </p:spPr>
      </p:pic>
      <p:pic>
        <p:nvPicPr>
          <p:cNvPr id="14" name="Рисунок 13" descr="C:\Users\Ольга\Desktop\CstB171WEAQGpJ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083" y="3137646"/>
            <a:ext cx="1872482" cy="173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Ольга\Desktop\1614531326_89-p-smailik-na-belom-fone-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7413" y="3074893"/>
            <a:ext cx="2996117" cy="17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Ольга\Desktop\1614531286_79-p-smailik-na-belom-fone-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561" y="2978394"/>
            <a:ext cx="2788361" cy="18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40658" y="0"/>
            <a:ext cx="1167204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смайлов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графических знаков в социальных сетях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451280" y="5191409"/>
            <a:ext cx="583145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:) Улыбка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232213" y="5747220"/>
            <a:ext cx="743174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;-) Подмигивание, заигрывание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991468" y="5191410"/>
            <a:ext cx="583145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:( Грусть, уныние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064707" y="6258718"/>
            <a:ext cx="583145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???) Удивление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91304" y="6249753"/>
            <a:ext cx="583145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:-?) Недоумение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"/>
          <p:cNvSpPr/>
          <p:nvPr/>
        </p:nvSpPr>
        <p:spPr>
          <a:xfrm>
            <a:off x="0" y="0"/>
            <a:ext cx="1290918" cy="685800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4" name="Freeform 7"/>
          <p:cNvSpPr/>
          <p:nvPr/>
        </p:nvSpPr>
        <p:spPr>
          <a:xfrm>
            <a:off x="5952565" y="923365"/>
            <a:ext cx="6239436" cy="593463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395449" y="0"/>
            <a:ext cx="1032581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Языковые особенности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Олбанского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языка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929716" y="1761313"/>
            <a:ext cx="526228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Олбанский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язык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это язык современной молодежи, который используется в речи школьников.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Олбанский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язык имеет свои правила. Он верен в фонетическом звучании, но идет искажение грамматической формы слов. Использование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Олбанского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языка является примером дурного тона. Следует помнить о том, что частое употребление жаргонных слов является показателем неграмотной речи.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1423869" y="608492"/>
            <a:ext cx="902001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-Вместо безударного -О- всегда ставят -А-; Да свидания!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ПАмАги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1441800" y="1083621"/>
            <a:ext cx="614234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заменяют 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Например,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УчиЦЦа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ТрудиЦЦа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1334223" y="6112820"/>
            <a:ext cx="585547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Взаимозамена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глухих и звонких, а также твёрдых и мягких. Например,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сифры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1396975" y="1460139"/>
            <a:ext cx="4761777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dirty="0" smtClean="0"/>
              <a:t>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пишут через Ы. Например,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МашЫны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ставить у ворот!!!!</a:t>
            </a:r>
          </a:p>
          <a:p>
            <a:pPr lvl="0">
              <a:spcBef>
                <a:spcPct val="0"/>
              </a:spcBef>
            </a:pPr>
            <a:endParaRPr lang="en-US" sz="32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1379048" y="2356608"/>
            <a:ext cx="473488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вместо начальных я, ё,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Например,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тут.</a:t>
            </a:r>
            <a:endParaRPr lang="en-US" sz="20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1370082" y="3091714"/>
            <a:ext cx="485142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Взаимозамена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глухих и звонких на конце слова или перед глухими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кросафчег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причём вместо Ф в этой позиции может употребляться ФФ: Например,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пайэду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замешкафф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1361116" y="4795009"/>
            <a:ext cx="512036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dirty="0" smtClean="0"/>
              <a:t>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Слияние слов воедино без пробела. Например: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Завтравшколу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любимаяеда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настроениенавысоте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!!!»</a:t>
            </a:r>
            <a:endParaRPr lang="en-US" sz="20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2758</Words>
  <Application>Microsoft Office PowerPoint</Application>
  <PresentationFormat>Произвольный</PresentationFormat>
  <Paragraphs>243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Гузовская Мария Валерьевна</dc:creator>
  <cp:lastModifiedBy>Ольга</cp:lastModifiedBy>
  <cp:revision>395</cp:revision>
  <dcterms:created xsi:type="dcterms:W3CDTF">2021-06-08T08:56:40Z</dcterms:created>
  <dcterms:modified xsi:type="dcterms:W3CDTF">2024-07-16T12:00:23Z</dcterms:modified>
</cp:coreProperties>
</file>