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1" r:id="rId3"/>
    <p:sldId id="266" r:id="rId4"/>
    <p:sldId id="262" r:id="rId5"/>
    <p:sldId id="263" r:id="rId6"/>
    <p:sldId id="274" r:id="rId7"/>
    <p:sldId id="272" r:id="rId8"/>
    <p:sldId id="267" r:id="rId9"/>
    <p:sldId id="276" r:id="rId10"/>
    <p:sldId id="269" r:id="rId11"/>
    <p:sldId id="271" r:id="rId12"/>
    <p:sldId id="260" r:id="rId13"/>
  </p:sldIdLst>
  <p:sldSz cx="12192000" cy="6858000"/>
  <p:notesSz cx="6858000" cy="9144000"/>
  <p:embeddedFontLst>
    <p:embeddedFont>
      <p:font typeface="Roboto" charset="0"/>
      <p:regular r:id="rId16"/>
      <p:bold r:id="rId17"/>
      <p:italic r:id="rId18"/>
      <p:bold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微软雅黑" pitchFamily="34" charset="-122"/>
      <p:regular r:id="rId24"/>
      <p:bold r:id="rId25"/>
    </p:embeddedFont>
    <p:embeddedFont>
      <p:font typeface="Montserrat" charset="-52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BAEFD1-67F7-A36C-674F-436A7C14D47E}" v="4" dt="2020-10-22T15:22:13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80" autoAdjust="0"/>
    <p:restoredTop sz="94620" autoAdjust="0"/>
  </p:normalViewPr>
  <p:slideViewPr>
    <p:cSldViewPr snapToGrid="0">
      <p:cViewPr varScale="1">
        <p:scale>
          <a:sx n="83" d="100"/>
          <a:sy n="83" d="100"/>
        </p:scale>
        <p:origin x="-566" y="-77"/>
      </p:cViewPr>
      <p:guideLst>
        <p:guide orient="horz" pos="2160"/>
        <p:guide pos="9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изайнер Евгения" userId="S::dizainer@mokvt.ru::f628393f-dd89-4d8c-a79b-8073d887b67e" providerId="AD" clId="Web-{5BBAEFD1-67F7-A36C-674F-436A7C14D47E}"/>
    <pc:docChg chg="addSld delSld">
      <pc:chgData name="Дизайнер Евгения" userId="S::dizainer@mokvt.ru::f628393f-dd89-4d8c-a79b-8073d887b67e" providerId="AD" clId="Web-{5BBAEFD1-67F7-A36C-674F-436A7C14D47E}" dt="2020-10-22T15:22:13.162" v="3"/>
      <pc:docMkLst>
        <pc:docMk/>
      </pc:docMkLst>
      <pc:sldChg chg="new del">
        <pc:chgData name="Дизайнер Евгения" userId="S::dizainer@mokvt.ru::f628393f-dd89-4d8c-a79b-8073d887b67e" providerId="AD" clId="Web-{5BBAEFD1-67F7-A36C-674F-436A7C14D47E}" dt="2020-10-22T15:22:06.912" v="1"/>
        <pc:sldMkLst>
          <pc:docMk/>
          <pc:sldMk cId="2701652099" sldId="262"/>
        </pc:sldMkLst>
      </pc:sldChg>
      <pc:sldChg chg="new del">
        <pc:chgData name="Дизайнер Евгения" userId="S::dizainer@mokvt.ru::f628393f-dd89-4d8c-a79b-8073d887b67e" providerId="AD" clId="Web-{5BBAEFD1-67F7-A36C-674F-436A7C14D47E}" dt="2020-10-22T15:22:13.162" v="3"/>
        <pc:sldMkLst>
          <pc:docMk/>
          <pc:sldMk cId="3947815587" sldId="26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66666xlsx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66666xlsx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66666xls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Лист1!$F$11</c:f>
              <c:strCache>
                <c:ptCount val="1"/>
                <c:pt idx="0">
                  <c:v>Численность, чел.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Лист1!$G$10:$I$10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Лист1!$G$11:$I$11</c:f>
              <c:numCache>
                <c:formatCode>General</c:formatCode>
                <c:ptCount val="3"/>
                <c:pt idx="0">
                  <c:v>57</c:v>
                </c:pt>
                <c:pt idx="1">
                  <c:v>57</c:v>
                </c:pt>
                <c:pt idx="2">
                  <c:v>66</c:v>
                </c:pt>
              </c:numCache>
            </c:numRef>
          </c:val>
        </c:ser>
        <c:dLbls>
          <c:showVal val="1"/>
        </c:dLbls>
        <c:shape val="box"/>
        <c:axId val="166713216"/>
        <c:axId val="173632896"/>
        <c:axId val="0"/>
      </c:bar3DChart>
      <c:catAx>
        <c:axId val="1667132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3632896"/>
        <c:crosses val="autoZero"/>
        <c:auto val="1"/>
        <c:lblAlgn val="ctr"/>
        <c:lblOffset val="100"/>
      </c:catAx>
      <c:valAx>
        <c:axId val="1736328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7132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735742539225044"/>
          <c:y val="0.89194260207912668"/>
          <c:w val="0.4652847971468369"/>
          <c:h val="8.743986213849364E-2"/>
        </c:manualLayout>
      </c:layout>
      <c:txPr>
        <a:bodyPr/>
        <a:lstStyle/>
        <a:p>
          <a:pPr>
            <a:defRPr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Лист1!$H$77</c:f>
              <c:strCache>
                <c:ptCount val="1"/>
                <c:pt idx="0">
                  <c:v>Прибыль от продаж, тыс. руб.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Лист1!$I$76:$K$76</c:f>
              <c:strCache>
                <c:ptCount val="3"/>
                <c:pt idx="0">
                  <c:v>До мероприятий</c:v>
                </c:pt>
                <c:pt idx="1">
                  <c:v>Оптимистичный сценарий</c:v>
                </c:pt>
                <c:pt idx="2">
                  <c:v>Пессимистичный сценарий</c:v>
                </c:pt>
              </c:strCache>
            </c:strRef>
          </c:cat>
          <c:val>
            <c:numRef>
              <c:f>Лист1!$I$77:$K$77</c:f>
              <c:numCache>
                <c:formatCode>General</c:formatCode>
                <c:ptCount val="3"/>
                <c:pt idx="0">
                  <c:v>5602</c:v>
                </c:pt>
                <c:pt idx="1">
                  <c:v>903346</c:v>
                </c:pt>
                <c:pt idx="2">
                  <c:v>454157</c:v>
                </c:pt>
              </c:numCache>
            </c:numRef>
          </c:val>
        </c:ser>
        <c:dLbls>
          <c:showVal val="1"/>
        </c:dLbls>
        <c:shape val="cylinder"/>
        <c:axId val="60147200"/>
        <c:axId val="60148736"/>
        <c:axId val="0"/>
      </c:bar3DChart>
      <c:catAx>
        <c:axId val="601472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148736"/>
        <c:crosses val="autoZero"/>
        <c:auto val="1"/>
        <c:lblAlgn val="ctr"/>
        <c:lblOffset val="100"/>
      </c:catAx>
      <c:valAx>
        <c:axId val="601487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14720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Лист1!$I$119</c:f>
              <c:strCache>
                <c:ptCount val="1"/>
                <c:pt idx="0">
                  <c:v>Рентабельность продаж, %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Лист1!$J$118:$L$118</c:f>
              <c:strCache>
                <c:ptCount val="3"/>
                <c:pt idx="0">
                  <c:v>До мероприятий</c:v>
                </c:pt>
                <c:pt idx="1">
                  <c:v>Оптимистичный сценарий</c:v>
                </c:pt>
                <c:pt idx="2">
                  <c:v>Пессимистичный сценарий</c:v>
                </c:pt>
              </c:strCache>
            </c:strRef>
          </c:cat>
          <c:val>
            <c:numRef>
              <c:f>Лист1!$J$119:$L$119</c:f>
              <c:numCache>
                <c:formatCode>General</c:formatCode>
                <c:ptCount val="3"/>
                <c:pt idx="0">
                  <c:v>0.62000000000000099</c:v>
                </c:pt>
                <c:pt idx="1">
                  <c:v>50.27</c:v>
                </c:pt>
                <c:pt idx="2">
                  <c:v>33.700000000000003</c:v>
                </c:pt>
              </c:numCache>
            </c:numRef>
          </c:val>
        </c:ser>
        <c:dLbls>
          <c:showVal val="1"/>
        </c:dLbls>
        <c:shape val="box"/>
        <c:axId val="60173312"/>
        <c:axId val="60179200"/>
        <c:axId val="0"/>
      </c:bar3DChart>
      <c:catAx>
        <c:axId val="601733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179200"/>
        <c:crosses val="autoZero"/>
        <c:auto val="1"/>
        <c:lblAlgn val="ctr"/>
        <c:lblOffset val="100"/>
      </c:catAx>
      <c:valAx>
        <c:axId val="601792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17331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Лист1!$H$37</c:f>
              <c:strCache>
                <c:ptCount val="1"/>
                <c:pt idx="0">
                  <c:v>2023г.,%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Лист1!$G$38:$G$40</c:f>
              <c:strCache>
                <c:ptCount val="3"/>
                <c:pt idx="0">
                  <c:v>Рабочие</c:v>
                </c:pt>
                <c:pt idx="1">
                  <c:v>Руководители</c:v>
                </c:pt>
                <c:pt idx="2">
                  <c:v>Специалисты</c:v>
                </c:pt>
              </c:strCache>
            </c:strRef>
          </c:cat>
          <c:val>
            <c:numRef>
              <c:f>Лист1!$H$38:$H$40</c:f>
              <c:numCache>
                <c:formatCode>General</c:formatCode>
                <c:ptCount val="3"/>
                <c:pt idx="0">
                  <c:v>72.72</c:v>
                </c:pt>
                <c:pt idx="1">
                  <c:v>15.15</c:v>
                </c:pt>
                <c:pt idx="2">
                  <c:v>12.12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ayout/>
      <c:txPr>
        <a:bodyPr/>
        <a:lstStyle/>
        <a:p>
          <a:pPr>
            <a:defRPr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Лист1!$H$194</c:f>
              <c:strCache>
                <c:ptCount val="1"/>
                <c:pt idx="0">
                  <c:v>Период общей оборачиваемости, дни</c:v>
                </c:pt>
              </c:strCache>
            </c:strRef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Лист1!$I$193:$K$193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2023год</c:v>
                </c:pt>
              </c:strCache>
            </c:strRef>
          </c:cat>
          <c:val>
            <c:numRef>
              <c:f>Лист1!$I$194:$K$194</c:f>
              <c:numCache>
                <c:formatCode>General</c:formatCode>
                <c:ptCount val="3"/>
                <c:pt idx="0">
                  <c:v>50.98</c:v>
                </c:pt>
                <c:pt idx="1">
                  <c:v>109.94000000000024</c:v>
                </c:pt>
                <c:pt idx="2">
                  <c:v>154.63</c:v>
                </c:pt>
              </c:numCache>
            </c:numRef>
          </c:val>
        </c:ser>
        <c:ser>
          <c:idx val="1"/>
          <c:order val="1"/>
          <c:tx>
            <c:strRef>
              <c:f>Лист1!$H$195</c:f>
              <c:strCache>
                <c:ptCount val="1"/>
                <c:pt idx="0">
                  <c:v>Период оборачиваемости оборотных средств, дни</c:v>
                </c:pt>
              </c:strCache>
            </c:strRef>
          </c:tx>
          <c:dLbls>
            <c:dLbl>
              <c:idx val="2"/>
              <c:layout>
                <c:manualLayout>
                  <c:x val="2.7777777777777915E-2"/>
                  <c:y val="0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Лист1!$I$193:$K$193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2023год</c:v>
                </c:pt>
              </c:strCache>
            </c:strRef>
          </c:cat>
          <c:val>
            <c:numRef>
              <c:f>Лист1!$I$195:$K$195</c:f>
              <c:numCache>
                <c:formatCode>General</c:formatCode>
                <c:ptCount val="3"/>
                <c:pt idx="0">
                  <c:v>13.77</c:v>
                </c:pt>
                <c:pt idx="1">
                  <c:v>98.11999999999999</c:v>
                </c:pt>
                <c:pt idx="2">
                  <c:v>150.51</c:v>
                </c:pt>
              </c:numCache>
            </c:numRef>
          </c:val>
        </c:ser>
        <c:dLbls>
          <c:showVal val="1"/>
        </c:dLbls>
        <c:shape val="cylinder"/>
        <c:axId val="117910144"/>
        <c:axId val="120680832"/>
        <c:axId val="0"/>
      </c:bar3DChart>
      <c:catAx>
        <c:axId val="1179101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680832"/>
        <c:crosses val="autoZero"/>
        <c:auto val="1"/>
        <c:lblAlgn val="ctr"/>
        <c:lblOffset val="100"/>
      </c:catAx>
      <c:valAx>
        <c:axId val="1206808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91014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Лист1!$I$139</c:f>
              <c:strCache>
                <c:ptCount val="1"/>
                <c:pt idx="0">
                  <c:v>2021 год</c:v>
                </c:pt>
              </c:strCache>
            </c:strRef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Лист1!$H$140:$H$142</c:f>
              <c:strCache>
                <c:ptCount val="3"/>
                <c:pt idx="0">
                  <c:v>Рентабельность активов, %</c:v>
                </c:pt>
                <c:pt idx="1">
                  <c:v>Рентабельность оборотных средств, %</c:v>
                </c:pt>
                <c:pt idx="2">
                  <c:v>Рентабельность продаж, %</c:v>
                </c:pt>
              </c:strCache>
            </c:strRef>
          </c:cat>
          <c:val>
            <c:numRef>
              <c:f>Лист1!$I$140:$I$142</c:f>
              <c:numCache>
                <c:formatCode>General</c:formatCode>
                <c:ptCount val="3"/>
                <c:pt idx="0">
                  <c:v>25.99</c:v>
                </c:pt>
                <c:pt idx="1">
                  <c:v>96.26</c:v>
                </c:pt>
                <c:pt idx="2">
                  <c:v>5.1599999999999975</c:v>
                </c:pt>
              </c:numCache>
            </c:numRef>
          </c:val>
        </c:ser>
        <c:ser>
          <c:idx val="1"/>
          <c:order val="1"/>
          <c:tx>
            <c:strRef>
              <c:f>Лист1!$J$139</c:f>
              <c:strCache>
                <c:ptCount val="1"/>
                <c:pt idx="0">
                  <c:v>2022 год</c:v>
                </c:pt>
              </c:strCache>
            </c:strRef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Лист1!$H$140:$H$142</c:f>
              <c:strCache>
                <c:ptCount val="3"/>
                <c:pt idx="0">
                  <c:v>Рентабельность активов, %</c:v>
                </c:pt>
                <c:pt idx="1">
                  <c:v>Рентабельность оборотных средств, %</c:v>
                </c:pt>
                <c:pt idx="2">
                  <c:v>Рентабельность продаж, %</c:v>
                </c:pt>
              </c:strCache>
            </c:strRef>
          </c:cat>
          <c:val>
            <c:numRef>
              <c:f>Лист1!$J$140:$J$142</c:f>
              <c:numCache>
                <c:formatCode>General</c:formatCode>
                <c:ptCount val="3"/>
                <c:pt idx="0">
                  <c:v>26.650000000000031</c:v>
                </c:pt>
                <c:pt idx="1">
                  <c:v>22.07</c:v>
                </c:pt>
                <c:pt idx="2">
                  <c:v>11.49</c:v>
                </c:pt>
              </c:numCache>
            </c:numRef>
          </c:val>
        </c:ser>
        <c:ser>
          <c:idx val="2"/>
          <c:order val="2"/>
          <c:tx>
            <c:strRef>
              <c:f>Лист1!$K$139</c:f>
              <c:strCache>
                <c:ptCount val="1"/>
                <c:pt idx="0">
                  <c:v>2023год</c:v>
                </c:pt>
              </c:strCache>
            </c:strRef>
          </c:tx>
          <c:spPr>
            <a:solidFill>
              <a:schemeClr val="tx1"/>
            </a:solidFill>
          </c:spPr>
          <c:dLbls>
            <c:dLbl>
              <c:idx val="0"/>
              <c:layout>
                <c:manualLayout>
                  <c:x val="1.1088933244621867E-2"/>
                  <c:y val="-9.0187590187590233E-3"/>
                </c:manualLayout>
              </c:layout>
              <c:showVal val="1"/>
            </c:dLbl>
            <c:dLbl>
              <c:idx val="1"/>
              <c:layout>
                <c:manualLayout>
                  <c:x val="5.5444666223109333E-3"/>
                  <c:y val="-1.3528138528138533E-2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Лист1!$H$140:$H$142</c:f>
              <c:strCache>
                <c:ptCount val="3"/>
                <c:pt idx="0">
                  <c:v>Рентабельность активов, %</c:v>
                </c:pt>
                <c:pt idx="1">
                  <c:v>Рентабельность оборотных средств, %</c:v>
                </c:pt>
                <c:pt idx="2">
                  <c:v>Рентабельность продаж, %</c:v>
                </c:pt>
              </c:strCache>
            </c:strRef>
          </c:cat>
          <c:val>
            <c:numRef>
              <c:f>Лист1!$K$140:$K$142</c:f>
              <c:numCache>
                <c:formatCode>General</c:formatCode>
                <c:ptCount val="3"/>
                <c:pt idx="0">
                  <c:v>0.1</c:v>
                </c:pt>
                <c:pt idx="1">
                  <c:v>0.11</c:v>
                </c:pt>
                <c:pt idx="2">
                  <c:v>0.62000000000000188</c:v>
                </c:pt>
              </c:numCache>
            </c:numRef>
          </c:val>
        </c:ser>
        <c:dLbls>
          <c:showVal val="1"/>
        </c:dLbls>
        <c:shape val="cylinder"/>
        <c:axId val="120707712"/>
        <c:axId val="120725888"/>
        <c:axId val="0"/>
      </c:bar3DChart>
      <c:catAx>
        <c:axId val="1207077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725888"/>
        <c:crosses val="autoZero"/>
        <c:auto val="1"/>
        <c:lblAlgn val="ctr"/>
        <c:lblOffset val="100"/>
      </c:catAx>
      <c:valAx>
        <c:axId val="1207258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70771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Лист1!$G$102</c:f>
              <c:strCache>
                <c:ptCount val="1"/>
                <c:pt idx="0">
                  <c:v>Коэффициент финансовой независимости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Лист1!$H$101:$J$101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2023год</c:v>
                </c:pt>
              </c:strCache>
            </c:strRef>
          </c:cat>
          <c:val>
            <c:numRef>
              <c:f>Лист1!$H$102:$J$102</c:f>
              <c:numCache>
                <c:formatCode>General</c:formatCode>
                <c:ptCount val="3"/>
                <c:pt idx="0">
                  <c:v>0.73980000000000212</c:v>
                </c:pt>
                <c:pt idx="1">
                  <c:v>0.73350000000000004</c:v>
                </c:pt>
                <c:pt idx="2">
                  <c:v>0.99890000000000001</c:v>
                </c:pt>
              </c:numCache>
            </c:numRef>
          </c:val>
        </c:ser>
        <c:ser>
          <c:idx val="1"/>
          <c:order val="1"/>
          <c:tx>
            <c:strRef>
              <c:f>Лист1!$G$103</c:f>
              <c:strCache>
                <c:ptCount val="1"/>
                <c:pt idx="0">
                  <c:v>Коэффициент автономии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bg2">
                    <a:lumMod val="50000"/>
                  </a:schemeClr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Лист1!$H$101:$J$101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2023год</c:v>
                </c:pt>
              </c:strCache>
            </c:strRef>
          </c:cat>
          <c:val>
            <c:numRef>
              <c:f>Лист1!$H$103:$J$103</c:f>
              <c:numCache>
                <c:formatCode>General</c:formatCode>
                <c:ptCount val="3"/>
                <c:pt idx="0">
                  <c:v>0.26020000000000004</c:v>
                </c:pt>
                <c:pt idx="1">
                  <c:v>0.26650000000000001</c:v>
                </c:pt>
                <c:pt idx="2">
                  <c:v>1.1000000000000044E-3</c:v>
                </c:pt>
              </c:numCache>
            </c:numRef>
          </c:val>
        </c:ser>
        <c:dLbls>
          <c:showVal val="1"/>
        </c:dLbls>
        <c:shape val="box"/>
        <c:axId val="120772096"/>
        <c:axId val="120773632"/>
        <c:axId val="0"/>
      </c:bar3DChart>
      <c:catAx>
        <c:axId val="1207720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773632"/>
        <c:crosses val="autoZero"/>
        <c:auto val="1"/>
        <c:lblAlgn val="ctr"/>
        <c:lblOffset val="100"/>
      </c:catAx>
      <c:valAx>
        <c:axId val="1207736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77209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Лист1!$I$58</c:f>
              <c:strCache>
                <c:ptCount val="1"/>
                <c:pt idx="0">
                  <c:v>2021 год</c:v>
                </c:pt>
              </c:strCache>
            </c:strRef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Лист1!$H$59:$H$61</c:f>
              <c:strCache>
                <c:ptCount val="3"/>
                <c:pt idx="0">
                  <c:v>Коэффициент абсолютной ликвидности</c:v>
                </c:pt>
                <c:pt idx="1">
                  <c:v>Коэффициент текущей ликвидности</c:v>
                </c:pt>
                <c:pt idx="2">
                  <c:v>Коэффициент покрытия</c:v>
                </c:pt>
              </c:strCache>
            </c:strRef>
          </c:cat>
          <c:val>
            <c:numRef>
              <c:f>Лист1!$I$59:$I$61</c:f>
              <c:numCache>
                <c:formatCode>General</c:formatCode>
                <c:ptCount val="3"/>
                <c:pt idx="0">
                  <c:v>0.24630000000000021</c:v>
                </c:pt>
                <c:pt idx="1">
                  <c:v>0.24630000000000021</c:v>
                </c:pt>
                <c:pt idx="2">
                  <c:v>0.24630000000000021</c:v>
                </c:pt>
              </c:numCache>
            </c:numRef>
          </c:val>
        </c:ser>
        <c:ser>
          <c:idx val="1"/>
          <c:order val="1"/>
          <c:tx>
            <c:strRef>
              <c:f>Лист1!$J$58</c:f>
              <c:strCache>
                <c:ptCount val="1"/>
                <c:pt idx="0">
                  <c:v>2022 год</c:v>
                </c:pt>
              </c:strCache>
            </c:strRef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Лист1!$H$59:$H$61</c:f>
              <c:strCache>
                <c:ptCount val="3"/>
                <c:pt idx="0">
                  <c:v>Коэффициент абсолютной ликвидности</c:v>
                </c:pt>
                <c:pt idx="1">
                  <c:v>Коэффициент текущей ликвидности</c:v>
                </c:pt>
                <c:pt idx="2">
                  <c:v>Коэффициент покрытия</c:v>
                </c:pt>
              </c:strCache>
            </c:strRef>
          </c:cat>
          <c:val>
            <c:numRef>
              <c:f>Лист1!$J$59:$J$61</c:f>
              <c:numCache>
                <c:formatCode>General</c:formatCode>
                <c:ptCount val="3"/>
                <c:pt idx="0">
                  <c:v>0.61150000000000004</c:v>
                </c:pt>
                <c:pt idx="1">
                  <c:v>1.2035999999999936</c:v>
                </c:pt>
                <c:pt idx="2">
                  <c:v>1.2043999999999957</c:v>
                </c:pt>
              </c:numCache>
            </c:numRef>
          </c:val>
        </c:ser>
        <c:ser>
          <c:idx val="2"/>
          <c:order val="2"/>
          <c:tx>
            <c:strRef>
              <c:f>Лист1!$K$58</c:f>
              <c:strCache>
                <c:ptCount val="1"/>
                <c:pt idx="0">
                  <c:v>2023год</c:v>
                </c:pt>
              </c:strCache>
            </c:strRef>
          </c:tx>
          <c:spPr>
            <a:solidFill>
              <a:schemeClr val="tx1"/>
            </a:solidFill>
          </c:spPr>
          <c:dLbls>
            <c:dLbl>
              <c:idx val="0"/>
              <c:layout>
                <c:manualLayout>
                  <c:x val="3.2520325203252036E-2"/>
                  <c:y val="8.3542188805346695E-3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Лист1!$H$59:$H$61</c:f>
              <c:strCache>
                <c:ptCount val="3"/>
                <c:pt idx="0">
                  <c:v>Коэффициент абсолютной ликвидности</c:v>
                </c:pt>
                <c:pt idx="1">
                  <c:v>Коэффициент текущей ликвидности</c:v>
                </c:pt>
                <c:pt idx="2">
                  <c:v>Коэффициент покрытия</c:v>
                </c:pt>
              </c:strCache>
            </c:strRef>
          </c:cat>
          <c:val>
            <c:numRef>
              <c:f>Лист1!$K$59:$K$61</c:f>
              <c:numCache>
                <c:formatCode>General</c:formatCode>
                <c:ptCount val="3"/>
                <c:pt idx="0">
                  <c:v>0.53539999999999999</c:v>
                </c:pt>
                <c:pt idx="1">
                  <c:v>0.96290000000000064</c:v>
                </c:pt>
                <c:pt idx="2">
                  <c:v>0.48150000000000032</c:v>
                </c:pt>
              </c:numCache>
            </c:numRef>
          </c:val>
        </c:ser>
        <c:dLbls>
          <c:showVal val="1"/>
        </c:dLbls>
        <c:shape val="box"/>
        <c:axId val="60061184"/>
        <c:axId val="60062720"/>
        <c:axId val="0"/>
      </c:bar3DChart>
      <c:catAx>
        <c:axId val="600611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062720"/>
        <c:crosses val="autoZero"/>
        <c:auto val="1"/>
        <c:lblAlgn val="ctr"/>
        <c:lblOffset val="100"/>
      </c:catAx>
      <c:valAx>
        <c:axId val="600627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06118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Лист1!$I$36</c:f>
              <c:strCache>
                <c:ptCount val="1"/>
                <c:pt idx="0">
                  <c:v>Прибыль от продаж, тыс. руб.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Лист1!$J$35:$L$35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Лист1!$J$36:$L$36</c:f>
              <c:numCache>
                <c:formatCode>General</c:formatCode>
                <c:ptCount val="3"/>
                <c:pt idx="0">
                  <c:v>24994</c:v>
                </c:pt>
                <c:pt idx="1">
                  <c:v>121187</c:v>
                </c:pt>
                <c:pt idx="2">
                  <c:v>5602</c:v>
                </c:pt>
              </c:numCache>
            </c:numRef>
          </c:val>
        </c:ser>
        <c:dLbls>
          <c:showVal val="1"/>
        </c:dLbls>
        <c:shape val="box"/>
        <c:axId val="119213056"/>
        <c:axId val="119218944"/>
        <c:axId val="0"/>
      </c:bar3DChart>
      <c:catAx>
        <c:axId val="1192130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9218944"/>
        <c:crosses val="autoZero"/>
        <c:auto val="1"/>
        <c:lblAlgn val="ctr"/>
        <c:lblOffset val="100"/>
      </c:catAx>
      <c:valAx>
        <c:axId val="1192189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921305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Лист1!$I$14</c:f>
              <c:strCache>
                <c:ptCount val="1"/>
                <c:pt idx="0">
                  <c:v>Выручка, тыс.руб.</c:v>
                </c:pt>
              </c:strCache>
            </c:strRef>
          </c:tx>
          <c:spPr>
            <a:solidFill>
              <a:schemeClr val="tx1"/>
            </a:solidFill>
          </c:spPr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Лист1!$J$13:$L$13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Лист1!$J$14:$L$14</c:f>
              <c:numCache>
                <c:formatCode>General</c:formatCode>
                <c:ptCount val="3"/>
                <c:pt idx="0">
                  <c:v>484288</c:v>
                </c:pt>
                <c:pt idx="1">
                  <c:v>1054120</c:v>
                </c:pt>
                <c:pt idx="2">
                  <c:v>898378</c:v>
                </c:pt>
              </c:numCache>
            </c:numRef>
          </c:val>
        </c:ser>
        <c:dLbls>
          <c:showVal val="1"/>
        </c:dLbls>
        <c:shape val="cylinder"/>
        <c:axId val="119231232"/>
        <c:axId val="119232768"/>
        <c:axId val="0"/>
      </c:bar3DChart>
      <c:catAx>
        <c:axId val="1192312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9232768"/>
        <c:crosses val="autoZero"/>
        <c:auto val="1"/>
        <c:lblAlgn val="ctr"/>
        <c:lblOffset val="100"/>
      </c:catAx>
      <c:valAx>
        <c:axId val="1192327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923123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Лист1!$H$31</c:f>
              <c:strCache>
                <c:ptCount val="1"/>
                <c:pt idx="0">
                  <c:v>Выручка, тыс. 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Лист1!$I$30:$K$30</c:f>
              <c:strCache>
                <c:ptCount val="3"/>
                <c:pt idx="0">
                  <c:v>До мероприятий</c:v>
                </c:pt>
                <c:pt idx="1">
                  <c:v>Оптимистичный сценарий</c:v>
                </c:pt>
                <c:pt idx="2">
                  <c:v>Пессимистичный сценарий</c:v>
                </c:pt>
              </c:strCache>
            </c:strRef>
          </c:cat>
          <c:val>
            <c:numRef>
              <c:f>Лист1!$I$31:$K$31</c:f>
              <c:numCache>
                <c:formatCode>General</c:formatCode>
                <c:ptCount val="3"/>
                <c:pt idx="0">
                  <c:v>898378</c:v>
                </c:pt>
                <c:pt idx="1">
                  <c:v>1796756</c:v>
                </c:pt>
                <c:pt idx="2">
                  <c:v>1347567</c:v>
                </c:pt>
              </c:numCache>
            </c:numRef>
          </c:val>
        </c:ser>
        <c:ser>
          <c:idx val="1"/>
          <c:order val="1"/>
          <c:tx>
            <c:strRef>
              <c:f>Лист1!$H$32</c:f>
              <c:strCache>
                <c:ptCount val="1"/>
                <c:pt idx="0">
                  <c:v>Валовая прибыль, тыс. руб.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2.015316404675534E-2"/>
                  <c:y val="3.4722222222222242E-3"/>
                </c:manualLayout>
              </c:layout>
              <c:showVal val="1"/>
            </c:dLbl>
            <c:dLbl>
              <c:idx val="1"/>
              <c:layout>
                <c:manualLayout>
                  <c:x val="2.6199113260781951E-2"/>
                  <c:y val="3.4722222222222242E-3"/>
                </c:manualLayout>
              </c:layout>
              <c:showVal val="1"/>
            </c:dLbl>
            <c:dLbl>
              <c:idx val="2"/>
              <c:layout>
                <c:manualLayout>
                  <c:x val="2.6199113260781951E-2"/>
                  <c:y val="0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tx2">
                    <a:lumMod val="75000"/>
                  </a:schemeClr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Лист1!$I$30:$K$30</c:f>
              <c:strCache>
                <c:ptCount val="3"/>
                <c:pt idx="0">
                  <c:v>До мероприятий</c:v>
                </c:pt>
                <c:pt idx="1">
                  <c:v>Оптимистичный сценарий</c:v>
                </c:pt>
                <c:pt idx="2">
                  <c:v>Пессимистичный сценарий</c:v>
                </c:pt>
              </c:strCache>
            </c:strRef>
          </c:cat>
          <c:val>
            <c:numRef>
              <c:f>Лист1!$I$32:$K$32</c:f>
              <c:numCache>
                <c:formatCode>General</c:formatCode>
                <c:ptCount val="3"/>
                <c:pt idx="0">
                  <c:v>898378</c:v>
                </c:pt>
                <c:pt idx="1">
                  <c:v>1796756</c:v>
                </c:pt>
                <c:pt idx="2">
                  <c:v>1347567</c:v>
                </c:pt>
              </c:numCache>
            </c:numRef>
          </c:val>
        </c:ser>
        <c:dLbls>
          <c:showVal val="1"/>
        </c:dLbls>
        <c:shape val="cylinder"/>
        <c:axId val="60104704"/>
        <c:axId val="60106240"/>
        <c:axId val="0"/>
      </c:bar3DChart>
      <c:catAx>
        <c:axId val="601047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106240"/>
        <c:crosses val="autoZero"/>
        <c:auto val="1"/>
        <c:lblAlgn val="ctr"/>
        <c:lblOffset val="100"/>
      </c:catAx>
      <c:valAx>
        <c:axId val="601062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10470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5BB0D8B-2A87-41A8-B438-7DC086BFE5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015B2BA-E5DC-42BA-AF1E-622249C161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9F5FB-8695-4603-AF9E-0C036FB6D82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2735E9E-3126-49FA-A61C-8DB1D87F6A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9A969E2-94A9-47D4-AE01-A2BE6C553D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05097-AC58-4F9C-A642-D6618C45F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7074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A9BBC-239C-4C91-BF4A-77BA8C776708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2B994-C388-4DEA-B72D-FE97E0D158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436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2B994-C388-4DEA-B72D-FE97E0D1589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928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72937D4-052D-4D25-A710-5850F279B5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86" y="422602"/>
            <a:ext cx="3396863" cy="1278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7D3091-0433-42A0-B943-218D5E81C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6986"/>
            <a:ext cx="9144000" cy="1963173"/>
          </a:xfrm>
        </p:spPr>
        <p:txBody>
          <a:bodyPr anchor="b"/>
          <a:lstStyle>
            <a:lvl1pPr algn="l">
              <a:lnSpc>
                <a:spcPct val="80000"/>
              </a:lnSpc>
              <a:defRPr sz="5400"/>
            </a:lvl1pPr>
          </a:lstStyle>
          <a:p>
            <a:r>
              <a:rPr lang="ru-RU" dirty="0"/>
              <a:t>Титульный лист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85D1AD8-B377-4E8E-9402-29B10F3DD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2235"/>
            <a:ext cx="9144000" cy="1655762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051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DB0834A-8637-4F3C-8E6F-502E5D96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63210C-0B94-40A2-8117-F7684CB4B6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9FC72B0-7918-4860-BAF8-24FA2CA700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55051"/>
            <a:ext cx="9144000" cy="1963173"/>
          </a:xfrm>
        </p:spPr>
        <p:txBody>
          <a:bodyPr anchor="b"/>
          <a:lstStyle>
            <a:lvl1pPr algn="l">
              <a:lnSpc>
                <a:spcPct val="80000"/>
              </a:lnSpc>
              <a:defRPr sz="5400"/>
            </a:lvl1pPr>
          </a:lstStyle>
          <a:p>
            <a:r>
              <a:rPr lang="ru-RU" dirty="0"/>
              <a:t>Название подраздела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6A2326BB-E359-4157-B327-EBE476503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0300"/>
            <a:ext cx="9144000" cy="1655762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5" name="Дата 14">
            <a:extLst>
              <a:ext uri="{FF2B5EF4-FFF2-40B4-BE49-F238E27FC236}">
                <a16:creationId xmlns="" xmlns:a16="http://schemas.microsoft.com/office/drawing/2014/main" id="{09995F97-FAC9-41F8-9502-950C0592E48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B4DFD2A-D0B1-449C-B1B9-F12B6614896B}" type="datetime1">
              <a:rPr lang="ru-RU" smtClean="0"/>
              <a:pPr/>
              <a:t>13.05.2024</a:t>
            </a:fld>
            <a:endParaRPr lang="ru-RU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="" xmlns:a16="http://schemas.microsoft.com/office/drawing/2014/main" id="{139737C3-E3A4-49C7-9B44-4341D43C52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478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7F80FF3-5B4C-41BF-AAEB-C84133A249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55750"/>
            <a:ext cx="10514012" cy="1097015"/>
          </a:xfrm>
        </p:spPr>
        <p:txBody>
          <a:bodyPr anchor="b"/>
          <a:lstStyle>
            <a:lvl1pPr marL="0" indent="0">
              <a:buNone/>
              <a:defRPr sz="2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6E27FBE-7A25-4DC3-ABF2-89724CC239F7}"/>
              </a:ext>
            </a:extLst>
          </p:cNvPr>
          <p:cNvSpPr/>
          <p:nvPr userDrawn="1"/>
        </p:nvSpPr>
        <p:spPr>
          <a:xfrm>
            <a:off x="0" y="0"/>
            <a:ext cx="12192000" cy="10254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9F6764F-5EEA-4109-9802-AB55CA87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066376" cy="1025494"/>
          </a:xfrm>
          <a:noFill/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475F3AB-D7C7-49C3-901C-6D4C49DF5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28" y="-1"/>
            <a:ext cx="951378" cy="1025495"/>
          </a:xfrm>
          <a:prstGeom prst="rect">
            <a:avLst/>
          </a:prstGeom>
        </p:spPr>
      </p:pic>
      <p:sp>
        <p:nvSpPr>
          <p:cNvPr id="16" name="Рисунок 16">
            <a:extLst>
              <a:ext uri="{FF2B5EF4-FFF2-40B4-BE49-F238E27FC236}">
                <a16:creationId xmlns="" xmlns:a16="http://schemas.microsoft.com/office/drawing/2014/main" id="{89530339-3EC3-4B4A-B5E2-3186E7CC9E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2794474"/>
            <a:ext cx="5072062" cy="2939754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Номер слайда 16">
            <a:extLst>
              <a:ext uri="{FF2B5EF4-FFF2-40B4-BE49-F238E27FC236}">
                <a16:creationId xmlns="" xmlns:a16="http://schemas.microsoft.com/office/drawing/2014/main" id="{563A4F03-53A9-4BE1-BF8B-4F0159EB2E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="" xmlns:a16="http://schemas.microsoft.com/office/drawing/2014/main" id="{681B9011-F61F-42C3-8C25-37A322DEDF3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955302-373B-460C-A0E7-0E44E9339A63}" type="datetime1">
              <a:rPr lang="ru-RU" smtClean="0"/>
              <a:pPr/>
              <a:t>13.05.2024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="" xmlns:a16="http://schemas.microsoft.com/office/drawing/2014/main" id="{E56FB358-8CC8-4A0C-A369-6D1338F0D7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4">
            <a:extLst>
              <a:ext uri="{FF2B5EF4-FFF2-40B4-BE49-F238E27FC236}">
                <a16:creationId xmlns="" xmlns:a16="http://schemas.microsoft.com/office/drawing/2014/main" id="{38113084-EF95-4D47-8FD6-AFCE8A4BF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94472"/>
            <a:ext cx="5257800" cy="2939755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65755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75BB663-DBAF-4A8E-BB1B-65F1ABB7D790}"/>
              </a:ext>
            </a:extLst>
          </p:cNvPr>
          <p:cNvSpPr/>
          <p:nvPr userDrawn="1"/>
        </p:nvSpPr>
        <p:spPr>
          <a:xfrm>
            <a:off x="0" y="0"/>
            <a:ext cx="12192000" cy="10254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B7D660-D211-4442-8746-29F0A710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066376" cy="1025494"/>
          </a:xfrm>
          <a:noFill/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1059042-CD20-4017-9B64-76C716A89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28" y="-1"/>
            <a:ext cx="951378" cy="1025495"/>
          </a:xfrm>
          <a:prstGeom prst="rect">
            <a:avLst/>
          </a:prstGeom>
        </p:spPr>
      </p:pic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3C4FA990-0FE8-45A1-ADD0-D0CA08E828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55750"/>
            <a:ext cx="5257800" cy="4178478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="" xmlns:a16="http://schemas.microsoft.com/office/drawing/2014/main" id="{59FB2ADC-B0DA-42BC-B587-1980AB71C2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55750"/>
            <a:ext cx="5072062" cy="417847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4" name="Номер слайда 23">
            <a:extLst>
              <a:ext uri="{FF2B5EF4-FFF2-40B4-BE49-F238E27FC236}">
                <a16:creationId xmlns="" xmlns:a16="http://schemas.microsoft.com/office/drawing/2014/main" id="{85578824-F1D9-4977-B239-1214072DC3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7" name="Дата 26">
            <a:extLst>
              <a:ext uri="{FF2B5EF4-FFF2-40B4-BE49-F238E27FC236}">
                <a16:creationId xmlns="" xmlns:a16="http://schemas.microsoft.com/office/drawing/2014/main" id="{D6BCA5DE-4DE8-40EF-A998-BA363F449E8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A99E292-DEFE-46D8-8248-F22950BD39DD}" type="datetime1">
              <a:rPr lang="ru-RU" smtClean="0"/>
              <a:pPr/>
              <a:t>13.05.2024</a:t>
            </a:fld>
            <a:endParaRPr lang="ru-RU"/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="" xmlns:a16="http://schemas.microsoft.com/office/drawing/2014/main" id="{80DB0BFF-11A3-4765-A77F-812FF1993D0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968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8833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8689F6-83C0-4BBE-854D-276B211D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3745713-57A7-461F-B4BC-32C3F2D4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A43E2E0-4405-42DE-BFFF-64C81EDEC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786A0-47A0-48B3-8B15-CB0CD8CA3E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Дата 9">
            <a:extLst>
              <a:ext uri="{FF2B5EF4-FFF2-40B4-BE49-F238E27FC236}">
                <a16:creationId xmlns="" xmlns:a16="http://schemas.microsoft.com/office/drawing/2014/main" id="{9987D32F-E11A-431E-8947-E262E9A94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A632-1EFE-4445-8A16-A28355FCE392}" type="datetime1">
              <a:rPr lang="ru-RU" smtClean="0"/>
              <a:pPr/>
              <a:t>13.05.2024</a:t>
            </a:fld>
            <a:endParaRPr lang="ru-RU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="" xmlns:a16="http://schemas.microsoft.com/office/drawing/2014/main" id="{0C2FF2B1-A86E-4D5C-B9A7-AD9B2BB16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32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8.png"/><Relationship Id="rId3" Type="http://schemas.openxmlformats.org/officeDocument/2006/relationships/hyperlink" Target="https://www.instagram.com/mok.v.talalihina/" TargetMode="External"/><Relationship Id="rId7" Type="http://schemas.openxmlformats.org/officeDocument/2006/relationships/image" Target="../media/image26.png"/><Relationship Id="rId12" Type="http://schemas.openxmlformats.org/officeDocument/2006/relationships/hyperlink" Target="https://mok.mskobr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mok.v.talalihina" TargetMode="External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hyperlink" Target="https://vk.com/mok.v.talalihin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86761E-32AB-419E-9E2D-513966B20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194730"/>
            <a:ext cx="10826496" cy="196317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ВКР: «Особенности совершенствования управления логистическими процессами на транспортном предприятии»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3AE731B-BD0F-43F0-89A1-C8D32D1CD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5936" y="4341419"/>
            <a:ext cx="5501640" cy="16557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Выполнил:_____________________________________________________________________________________________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Проверил:__________________________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03AE731B-BD0F-43F0-89A1-C8D32D1CD817}"/>
              </a:ext>
            </a:extLst>
          </p:cNvPr>
          <p:cNvSpPr txBox="1">
            <a:spLocks/>
          </p:cNvSpPr>
          <p:nvPr/>
        </p:nvSpPr>
        <p:spPr>
          <a:xfrm>
            <a:off x="5337048" y="6276899"/>
            <a:ext cx="1612392" cy="44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 год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004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0"/>
            <a:ext cx="9511384" cy="102549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Экономическая эффективность мероприятий по совершенствованию системы управления логистическими процессами ООО  «Транспортное Агентство Подорожник»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37160" y="1143000"/>
          <a:ext cx="6858000" cy="304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6327648" y="1051560"/>
          <a:ext cx="5736336" cy="276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37160" y="4070604"/>
          <a:ext cx="5477256" cy="2613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376672" y="3794760"/>
            <a:ext cx="6403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на мероприятия по совершенствованию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логистических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процессов компании ООО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Транспортное Агентство Подорожник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223256" y="4349834"/>
          <a:ext cx="6721856" cy="2298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391"/>
                <a:gridCol w="2379537"/>
                <a:gridCol w="1680464"/>
                <a:gridCol w="168046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Виды расходов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Сумма, рублей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Виды затрат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Разработка чат-бота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150000,00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единовременные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Сумма платежа в год при эксплуатации чат-бота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204000,00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постоянные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Разработка умного робота с 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100000,00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единовременные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Сумма платежа в год при эксплуатации умного робота с 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180000,00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постоянные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634000,00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-//-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817352" cy="102549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Практическая значимость исследования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041648" y="1133856"/>
            <a:ext cx="5102352" cy="2615184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Практическая значимость исследования заключается в том, что предложенные рекомендации по совершенствованию системы управления логистическими процессами на предприятии, могут быть применены на практике анализируемой организации ООО «Транспортное Агентство Подорожник».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7" name="Рисунок 6" descr="C:\Users\Ольга\Desktop\im-502158866.jpg"/>
          <p:cNvPicPr/>
          <p:nvPr/>
        </p:nvPicPr>
        <p:blipFill>
          <a:blip r:embed="rId2"/>
          <a:srcRect l="42495"/>
          <a:stretch>
            <a:fillRect/>
          </a:stretch>
        </p:blipFill>
        <p:spPr bwMode="auto">
          <a:xfrm>
            <a:off x="0" y="1353312"/>
            <a:ext cx="4197097" cy="481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Ольга\Desktop\ocr (5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0812" y="3159341"/>
            <a:ext cx="3351188" cy="3351188"/>
          </a:xfrm>
          <a:prstGeom prst="ellipse">
            <a:avLst/>
          </a:prstGeom>
          <a:noFill/>
        </p:spPr>
      </p:pic>
      <p:pic>
        <p:nvPicPr>
          <p:cNvPr id="10" name="Рисунок 9" descr="Комплектация заказов на складе роботами Geek+ P80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69146" y="1207008"/>
            <a:ext cx="2855214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7231BD7-AB4C-4233-A794-14E47E57EED8}"/>
              </a:ext>
            </a:extLst>
          </p:cNvPr>
          <p:cNvSpPr txBox="1"/>
          <p:nvPr/>
        </p:nvSpPr>
        <p:spPr>
          <a:xfrm>
            <a:off x="1541888" y="2072152"/>
            <a:ext cx="910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E6068155-0D99-408B-B7BA-D2D4BE02DF51}"/>
              </a:ext>
            </a:extLst>
          </p:cNvPr>
          <p:cNvGrpSpPr/>
          <p:nvPr/>
        </p:nvGrpSpPr>
        <p:grpSpPr>
          <a:xfrm>
            <a:off x="1536043" y="5310607"/>
            <a:ext cx="4116374" cy="372999"/>
            <a:chOff x="4052697" y="5916354"/>
            <a:chExt cx="4116374" cy="372999"/>
          </a:xfrm>
        </p:grpSpPr>
        <p:pic>
          <p:nvPicPr>
            <p:cNvPr id="10" name="Рисунок 9">
              <a:hlinkClick r:id="rId3"/>
              <a:extLst>
                <a:ext uri="{FF2B5EF4-FFF2-40B4-BE49-F238E27FC236}">
                  <a16:creationId xmlns="" xmlns:a16="http://schemas.microsoft.com/office/drawing/2014/main" id="{7AABA012-086F-4E43-A381-3BA3E32A0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2697" y="5916354"/>
              <a:ext cx="372999" cy="372999"/>
            </a:xfrm>
            <a:prstGeom prst="rect">
              <a:avLst/>
            </a:prstGeom>
          </p:spPr>
        </p:pic>
        <p:sp>
          <p:nvSpPr>
            <p:cNvPr id="12" name="TextBox 11">
              <a:hlinkClick r:id="rId3"/>
              <a:extLst>
                <a:ext uri="{FF2B5EF4-FFF2-40B4-BE49-F238E27FC236}">
                  <a16:creationId xmlns="" xmlns:a16="http://schemas.microsoft.com/office/drawing/2014/main" id="{B3A663C8-1A81-4C44-889F-B557E2FBB23C}"/>
                </a:ext>
              </a:extLst>
            </p:cNvPr>
            <p:cNvSpPr txBox="1"/>
            <p:nvPr/>
          </p:nvSpPr>
          <p:spPr>
            <a:xfrm>
              <a:off x="4526279" y="5918187"/>
              <a:ext cx="3642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www.instagram.com/mok.v.talalihina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7CA314D5-F517-4EEB-A746-2EFC8F92C6D7}"/>
              </a:ext>
            </a:extLst>
          </p:cNvPr>
          <p:cNvGrpSpPr/>
          <p:nvPr/>
        </p:nvGrpSpPr>
        <p:grpSpPr>
          <a:xfrm>
            <a:off x="1526519" y="3856525"/>
            <a:ext cx="4061779" cy="380329"/>
            <a:chOff x="4043173" y="4711162"/>
            <a:chExt cx="4061779" cy="380329"/>
          </a:xfrm>
        </p:grpSpPr>
        <p:sp>
          <p:nvSpPr>
            <p:cNvPr id="6" name="TextBox 5">
              <a:hlinkClick r:id="rId6"/>
              <a:extLst>
                <a:ext uri="{FF2B5EF4-FFF2-40B4-BE49-F238E27FC236}">
                  <a16:creationId xmlns="" xmlns:a16="http://schemas.microsoft.com/office/drawing/2014/main" id="{37D25187-C93A-43ED-AF40-86E981F5496C}"/>
                </a:ext>
              </a:extLst>
            </p:cNvPr>
            <p:cNvSpPr txBox="1"/>
            <p:nvPr/>
          </p:nvSpPr>
          <p:spPr>
            <a:xfrm>
              <a:off x="4526280" y="4722159"/>
              <a:ext cx="357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www.facebook.com/mok.v.talalihina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4" name="Рисунок 13">
              <a:hlinkClick r:id="rId6"/>
              <a:extLst>
                <a:ext uri="{FF2B5EF4-FFF2-40B4-BE49-F238E27FC236}">
                  <a16:creationId xmlns="" xmlns:a16="http://schemas.microsoft.com/office/drawing/2014/main" id="{312BA8BF-9501-40B6-81A8-BCAE4D3CE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3173" y="4711162"/>
              <a:ext cx="378327" cy="378327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CBC4AAD9-B490-474B-9F77-50E96C834E06}"/>
              </a:ext>
            </a:extLst>
          </p:cNvPr>
          <p:cNvGrpSpPr/>
          <p:nvPr/>
        </p:nvGrpSpPr>
        <p:grpSpPr>
          <a:xfrm>
            <a:off x="1530593" y="4579897"/>
            <a:ext cx="2899310" cy="385495"/>
            <a:chOff x="4047247" y="5306590"/>
            <a:chExt cx="2899310" cy="385495"/>
          </a:xfrm>
        </p:grpSpPr>
        <p:sp>
          <p:nvSpPr>
            <p:cNvPr id="9" name="TextBox 8">
              <a:hlinkClick r:id="rId9"/>
              <a:extLst>
                <a:ext uri="{FF2B5EF4-FFF2-40B4-BE49-F238E27FC236}">
                  <a16:creationId xmlns="" xmlns:a16="http://schemas.microsoft.com/office/drawing/2014/main" id="{C384229C-E09E-44C3-A907-E8A9A9299560}"/>
                </a:ext>
              </a:extLst>
            </p:cNvPr>
            <p:cNvSpPr txBox="1"/>
            <p:nvPr/>
          </p:nvSpPr>
          <p:spPr>
            <a:xfrm>
              <a:off x="4526279" y="5306590"/>
              <a:ext cx="2420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vk.com/mok.v.talalihina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Рисунок 14">
              <a:hlinkClick r:id="rId9"/>
              <a:extLst>
                <a:ext uri="{FF2B5EF4-FFF2-40B4-BE49-F238E27FC236}">
                  <a16:creationId xmlns="" xmlns:a16="http://schemas.microsoft.com/office/drawing/2014/main" id="{1DE87183-1D78-4A9D-ACD0-FA7B5957D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47247" y="5313758"/>
              <a:ext cx="378327" cy="37832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3BA8D9C3-16BA-4713-82B5-92D8769381BB}"/>
              </a:ext>
            </a:extLst>
          </p:cNvPr>
          <p:cNvGrpSpPr/>
          <p:nvPr/>
        </p:nvGrpSpPr>
        <p:grpSpPr>
          <a:xfrm>
            <a:off x="8899889" y="3862212"/>
            <a:ext cx="1889408" cy="1941550"/>
            <a:chOff x="8760704" y="3862212"/>
            <a:chExt cx="1889408" cy="1941550"/>
          </a:xfrm>
        </p:grpSpPr>
        <p:sp>
          <p:nvSpPr>
            <p:cNvPr id="7" name="TextBox 6">
              <a:hlinkClick r:id="rId12"/>
              <a:extLst>
                <a:ext uri="{FF2B5EF4-FFF2-40B4-BE49-F238E27FC236}">
                  <a16:creationId xmlns="" xmlns:a16="http://schemas.microsoft.com/office/drawing/2014/main" id="{0006670B-0700-4944-818F-2AB03A3013F1}"/>
                </a:ext>
              </a:extLst>
            </p:cNvPr>
            <p:cNvSpPr txBox="1"/>
            <p:nvPr/>
          </p:nvSpPr>
          <p:spPr>
            <a:xfrm>
              <a:off x="8760704" y="5434430"/>
              <a:ext cx="1889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mok.mskobr.ru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="" xmlns:a16="http://schemas.microsoft.com/office/drawing/2014/main" id="{E39BAC7F-1E5F-418D-A6E1-D6E754FCA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695" y="3862212"/>
              <a:ext cx="1550185" cy="1550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24428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DBFD5A3E-7DD8-4B31-93E6-1E260F17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210C-0B94-40A2-8117-F7684CB4B66B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7302699-C324-45F7-A793-6F006E428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156019"/>
            <a:ext cx="11277600" cy="5572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 темы исследования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B2CE862D-CCD1-4D6A-8FF3-A6FBFBDE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" y="675076"/>
            <a:ext cx="11686032" cy="165576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Логистические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процессы включают в себя такие этапы, как планирование, организация и контроль доставки, управление запасами, складирование, обработку заказов и многое другое. Все эти процессы вместе обеспечивают быструю и эффективную доставку товаров от поставщика до потребителя.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Значимость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процессов в современном мире не может быть недооценена. Сети связанных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процессов играют ключевую роль в обеспечении эффективности и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востребованности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бизнеса. Релевантность и актуальность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процессов проявляются во всех сферах экономики.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Логистические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процессы обеспечивают эффективность перемещения товаров и продуктов, обеспечивая своевременную доставку по нужному адресу. От этого зависит конкурентоспособность компаний и удовлетворение потребностей клиентов.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Востребованность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и значимость логистики в современном мире связаны с возрастающими потребностями компаний и потребителей. Транспортные и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логистические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услуги становятся все более важными для обеспечения глобальных цепей поставок.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Логистические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процессы играют важную роль в оптимизации затрат и повышении производительности компаний.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Сегодня в логистику активно внедряется искусственный интеллект, роботизация, всевозможные системы автоматизации процессов и прочие современные технологии. Транспортные компании стремятся применять инновационные решения для оптимизации перевозок, автоматизация стремительно набирает обороты.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Уже весьма активно используются системы обработки электронных перевозочных документов, где оформляются транспортные накладные, сопроводительные ведомости и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заказ-наряды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 Существуют специальные отраслевые решения TMS (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Transport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Management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) – системы управления транспортом. Они позволяют в режиме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контролировать весь процесс транспортировки грузов. Применяются всевозможные датчики, которые помогают поддерживать связь между устройствами, применяемыми при выполнении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процессов. А мобильные приложения помогают клиентам разных компаний отслеживать заказы и в любое время определять их местоположение с помощью технологии GPS.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8853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E82FF-9BC8-417C-8CF0-62F144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Цель и задачи исследования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9088" y="1125982"/>
            <a:ext cx="5638800" cy="24218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разработка проекта  мероприятий по улучшению системы управления логистическими процессами на транспортном предприятии.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BFA13F8-D343-4268-A65B-4DCAB66B12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074" name="Picture 2" descr="C:\Users\Ольга\Desktop\M_heigh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42416"/>
            <a:ext cx="6108192" cy="2743200"/>
          </a:xfrm>
          <a:prstGeom prst="rect">
            <a:avLst/>
          </a:prstGeom>
          <a:noFill/>
        </p:spPr>
      </p:pic>
      <p:sp>
        <p:nvSpPr>
          <p:cNvPr id="7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5032248" y="3381502"/>
            <a:ext cx="1889760" cy="5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Задачи: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704088" y="3643630"/>
            <a:ext cx="5769864" cy="90703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lnSpc>
                <a:spcPct val="120000"/>
              </a:lnSpc>
            </a:pPr>
            <a:r>
              <a:rPr lang="ru-RU" sz="2800" dirty="0" smtClean="0"/>
              <a:t> </a:t>
            </a:r>
            <a:r>
              <a:rPr lang="ru-RU" sz="1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Описать сущность системы управления логистическими процессами на транспортном предприятии;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667512" y="5330952"/>
            <a:ext cx="5257800" cy="1527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indent="-228600">
              <a:lnSpc>
                <a:spcPct val="120000"/>
              </a:lnSpc>
            </a:pPr>
            <a:r>
              <a:rPr lang="ru-RU" sz="8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Дать оценку управления логистическими процессами на транспортном предприятии;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6742176" y="3735070"/>
            <a:ext cx="5449824" cy="107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/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Предложить рекомендации по улучшению системы управления логистическими процессами на транспортном предприятии;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6766560" y="5573014"/>
            <a:ext cx="5248656" cy="907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/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Оценить эффективность предложенных мероприятий.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968;p48"/>
          <p:cNvSpPr/>
          <p:nvPr/>
        </p:nvSpPr>
        <p:spPr>
          <a:xfrm>
            <a:off x="232300" y="3991591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68;p48"/>
          <p:cNvSpPr/>
          <p:nvPr/>
        </p:nvSpPr>
        <p:spPr>
          <a:xfrm>
            <a:off x="284116" y="5479015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68;p48"/>
          <p:cNvSpPr/>
          <p:nvPr/>
        </p:nvSpPr>
        <p:spPr>
          <a:xfrm>
            <a:off x="6255148" y="3906247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968;p48"/>
          <p:cNvSpPr/>
          <p:nvPr/>
        </p:nvSpPr>
        <p:spPr>
          <a:xfrm>
            <a:off x="6236860" y="5661895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595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Объект и предмет исследования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669024" y="1281430"/>
            <a:ext cx="5257800" cy="1918970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Объект исследования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транспортное предприятие ООО «Транспортное Агентство Подорожник».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365760" y="4059936"/>
            <a:ext cx="5248656" cy="2478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indent="-228600" algn="ctr">
              <a:lnSpc>
                <a:spcPct val="110000"/>
              </a:lnSpc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система управления логистическими процессами на транспортном предприятии ООО «Транспортное Агентство Подорожник».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8895" t="19863" r="41063" b="38356"/>
          <a:stretch>
            <a:fillRect/>
          </a:stretch>
        </p:blipFill>
        <p:spPr bwMode="auto">
          <a:xfrm>
            <a:off x="0" y="1026336"/>
            <a:ext cx="6181344" cy="287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 l="7623" t="50685" r="44010" b="15753"/>
          <a:stretch>
            <a:fillRect/>
          </a:stretch>
        </p:blipFill>
        <p:spPr bwMode="auto">
          <a:xfrm>
            <a:off x="6135624" y="3877056"/>
            <a:ext cx="6056376" cy="2980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728" y="0"/>
            <a:ext cx="9805416" cy="1025494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Теоретические аспекты исследования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16408" y="1098550"/>
            <a:ext cx="7693152" cy="373634"/>
          </a:xfrm>
        </p:spPr>
        <p:txBody>
          <a:bodyPr>
            <a:normAutofit fontScale="77500" lnSpcReduction="20000"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Таблица 1-Основные этапы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процессов транспортного предприятия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Freeform 15"/>
          <p:cNvSpPr/>
          <p:nvPr/>
        </p:nvSpPr>
        <p:spPr>
          <a:xfrm>
            <a:off x="0" y="4975412"/>
            <a:ext cx="12192000" cy="1882588"/>
          </a:xfrm>
          <a:custGeom>
            <a:avLst/>
            <a:gdLst/>
            <a:ahLst/>
            <a:cxnLst/>
            <a:rect l="l" t="t" r="r" b="b"/>
            <a:pathLst>
              <a:path w="2006458" h="812800">
                <a:moveTo>
                  <a:pt x="0" y="0"/>
                </a:moveTo>
                <a:lnTo>
                  <a:pt x="2006458" y="0"/>
                </a:lnTo>
                <a:lnTo>
                  <a:pt x="2006458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tx1"/>
          </a:solidFill>
        </p:spPr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6616" y="1487762"/>
          <a:ext cx="7516367" cy="3189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299"/>
                <a:gridCol w="1733463"/>
                <a:gridCol w="524360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Этапы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Описание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Первый этап - снабжение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Включает в себя поиск и выбор поставщиков, организацию контрактных отношений и оптимизацию поставок необходимых товаров.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Второй этап - транспортировка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Осуществляется с помощью различных видов транспорта: автомобильного, железнодорожного, морского и воздушного. Каждый вид транспорта имеет свои особенности и предназначен для определенных типов грузов.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Третий этап - складирование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Включает организацию складских операций, таких как прием, хранение, отгрузка, инвентаризация и контроль качества товаров. Складские процессы позволяют оптимизировать запасы и минимизировать затраты на хранение товаров.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Рисунок 8" descr="C:\Users\Ольга\Desktop\shutterstock_11445397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1857" y="1773936"/>
            <a:ext cx="4069080" cy="273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0" y="4945126"/>
            <a:ext cx="4011168" cy="373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 algn="ctr"/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Экологичные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способы доставки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429768" y="5929630"/>
            <a:ext cx="5742432" cy="373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 algn="ctr">
              <a:lnSpc>
                <a:spcPct val="120000"/>
              </a:lnSpc>
            </a:pPr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 комплексных услуг от </a:t>
            </a:r>
            <a:r>
              <a:rPr lang="ru-RU" sz="1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компаний</a:t>
            </a:r>
          </a:p>
          <a:p>
            <a:pPr lvl="0" indent="-228600" algn="ctr"/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4581144" y="4996942"/>
            <a:ext cx="3956304" cy="373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Мобильные роботы (AMR) на складах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6876288" y="5975350"/>
            <a:ext cx="4166616" cy="373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Ускорение доставки на «Последней миле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8421624" y="5060950"/>
            <a:ext cx="3770376" cy="373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Искусственный интеллект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Общая характеристика ООО  «Транспортное Агентство Подорожник»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92024" y="1034542"/>
            <a:ext cx="11999976" cy="958850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Миссия 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«Мы помогаем бизнесу заниматься продажами, принимая ответственность за логистику на себя. Качественный сервис приносит нашим клиентам и партнёрам стабильную прибыль, позволяя улучшать благосостояние наших сотрудников, повышая ценность нашей компании».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0528" y="3547872"/>
            <a:ext cx="5681472" cy="331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t="30822" r="8969" b="28767"/>
          <a:stretch>
            <a:fillRect/>
          </a:stretch>
        </p:blipFill>
        <p:spPr bwMode="auto">
          <a:xfrm>
            <a:off x="210313" y="4407408"/>
            <a:ext cx="6144768" cy="22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Диаграмма 9"/>
          <p:cNvGraphicFramePr/>
          <p:nvPr/>
        </p:nvGraphicFramePr>
        <p:xfrm>
          <a:off x="9183815" y="1566103"/>
          <a:ext cx="3008185" cy="1981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6620256" y="1585722"/>
          <a:ext cx="2507551" cy="1971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Рисунок 11" descr="C:\Users\Ольга\Desktop\sj763rt56c1bawl08novkjwd2fmevtl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7744" y="2094994"/>
            <a:ext cx="2999232" cy="106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Ольга\Desktop\cy0qxo3443nmmyik6f43zsx1uwdtgq1l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0984" y="2121408"/>
            <a:ext cx="3035808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Ольга\Desktop\hvf1ocraltzc2pxl8xru36slgdm5mfhh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2696" y="3246120"/>
            <a:ext cx="3054096" cy="107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Ольга\Desktop\qa4mcddb1f375jy4nadbhus6ovht9z4c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454" y="3246120"/>
            <a:ext cx="3002090" cy="107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0"/>
            <a:ext cx="9511384" cy="102549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Анализ финансовых показателей ООО  «Транспортное Агентство Подорожник» с 2021-2023гг.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3795522"/>
          <a:ext cx="4494276" cy="2887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37160" y="1042416"/>
          <a:ext cx="4581144" cy="2816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8238744" y="1033272"/>
          <a:ext cx="3953256" cy="2903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7930896" y="3847338"/>
          <a:ext cx="4261104" cy="301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4343400" y="1024128"/>
          <a:ext cx="399592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4439412" y="3913632"/>
          <a:ext cx="3733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0"/>
            <a:ext cx="10204704" cy="10254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Оценка системы управления логистическими процессами ООО  «Транспортное Агентство Подорожник»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空心弧 1"/>
          <p:cNvSpPr/>
          <p:nvPr/>
        </p:nvSpPr>
        <p:spPr>
          <a:xfrm rot="5400000">
            <a:off x="-468336" y="1081164"/>
            <a:ext cx="2793079" cy="2843606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68" tIns="64285" rIns="128568" bIns="64285"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Box 175"/>
          <p:cNvSpPr txBox="1"/>
          <p:nvPr/>
        </p:nvSpPr>
        <p:spPr>
          <a:xfrm>
            <a:off x="886968" y="1028906"/>
            <a:ext cx="4663440" cy="499153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еревозка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грузов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zh-CN" sz="2400" dirty="0">
              <a:solidFill>
                <a:srgbClr val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9" name="TextBox 175"/>
          <p:cNvSpPr txBox="1"/>
          <p:nvPr/>
        </p:nvSpPr>
        <p:spPr>
          <a:xfrm>
            <a:off x="1331976" y="1437338"/>
            <a:ext cx="4663440" cy="499153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Складское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хранение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zh-CN" sz="2400" dirty="0">
              <a:solidFill>
                <a:srgbClr val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0" name="TextBox 175"/>
          <p:cNvSpPr txBox="1"/>
          <p:nvPr/>
        </p:nvSpPr>
        <p:spPr>
          <a:xfrm>
            <a:off x="1877568" y="1864058"/>
            <a:ext cx="4376928" cy="868485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трахование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грузов 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экспедирование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zh-CN" sz="2400" dirty="0">
              <a:solidFill>
                <a:srgbClr val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1" name="TextBox 175"/>
          <p:cNvSpPr txBox="1"/>
          <p:nvPr/>
        </p:nvSpPr>
        <p:spPr>
          <a:xfrm>
            <a:off x="1941576" y="2677874"/>
            <a:ext cx="4663440" cy="868485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400" dirty="0" smtClean="0"/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Фулфилмент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интернет-магазинов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маркетплейсов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zh-CN" sz="2400" dirty="0">
              <a:solidFill>
                <a:srgbClr val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2" name="TextBox 175"/>
          <p:cNvSpPr txBox="1"/>
          <p:nvPr/>
        </p:nvSpPr>
        <p:spPr>
          <a:xfrm>
            <a:off x="1146048" y="3464258"/>
            <a:ext cx="3745992" cy="499153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Кросс-докинг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zh-CN" sz="2400" dirty="0">
              <a:solidFill>
                <a:srgbClr val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椭圆 11"/>
          <p:cNvSpPr/>
          <p:nvPr/>
        </p:nvSpPr>
        <p:spPr>
          <a:xfrm>
            <a:off x="1337172" y="1067706"/>
            <a:ext cx="524938" cy="52493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42232"/>
            <a:ext cx="6318504" cy="271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椭圆 11"/>
          <p:cNvSpPr/>
          <p:nvPr/>
        </p:nvSpPr>
        <p:spPr>
          <a:xfrm>
            <a:off x="1800468" y="1521858"/>
            <a:ext cx="524938" cy="52493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椭圆 11"/>
          <p:cNvSpPr/>
          <p:nvPr/>
        </p:nvSpPr>
        <p:spPr>
          <a:xfrm>
            <a:off x="2083932" y="2116218"/>
            <a:ext cx="524938" cy="52493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椭圆 11"/>
          <p:cNvSpPr/>
          <p:nvPr/>
        </p:nvSpPr>
        <p:spPr>
          <a:xfrm>
            <a:off x="1965060" y="2802018"/>
            <a:ext cx="524938" cy="52493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椭圆 11"/>
          <p:cNvSpPr/>
          <p:nvPr/>
        </p:nvSpPr>
        <p:spPr>
          <a:xfrm>
            <a:off x="1535292" y="3332370"/>
            <a:ext cx="524938" cy="52493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1" name="Рисунок 20" descr="https://podorojnik.ru/local/templates/podorojnik/f/i/marketplaces/marketplaces-scheme/marketplaces-scheme__img_5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8118" y="2023872"/>
            <a:ext cx="950595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podorojnik.ru/local/templates/podorojnik/f/i/marketplaces/marketplaces-scheme/marketplaces-scheme__img_4.png"/>
          <p:cNvPicPr/>
          <p:nvPr/>
        </p:nvPicPr>
        <p:blipFill>
          <a:blip r:embed="rId4"/>
          <a:srcRect r="23096"/>
          <a:stretch>
            <a:fillRect/>
          </a:stretch>
        </p:blipFill>
        <p:spPr bwMode="auto">
          <a:xfrm>
            <a:off x="256413" y="2775966"/>
            <a:ext cx="1108710" cy="73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podorojnik.ru/local/templates/podorojnik/f/i/marketplaces/marketplaces-scheme/marketplaces-scheme__img_1.png"/>
          <p:cNvPicPr/>
          <p:nvPr/>
        </p:nvPicPr>
        <p:blipFill>
          <a:blip r:embed="rId5"/>
          <a:srcRect r="39825"/>
          <a:stretch>
            <a:fillRect/>
          </a:stretch>
        </p:blipFill>
        <p:spPr bwMode="auto">
          <a:xfrm>
            <a:off x="125349" y="1230630"/>
            <a:ext cx="1169670" cy="73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6382512" y="1304882"/>
          <a:ext cx="5688584" cy="5149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56"/>
                <a:gridCol w="501192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Схемы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Описание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FBS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Товары на </a:t>
                      </a: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складе. 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Подорожник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принимает товары от Продавца на своем складе.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API-интеграция. 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Заказы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из маркетплейсов автоматически подгружаются в Личный кабинет Подорожника.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Перемещение.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Подорожник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готовит к отправке и доставляет товары на склады, РЦ и ПВЗ маркетплейсов.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Через 1 </a:t>
                      </a: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день.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Маркетплейс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хранит товары и через 1 день доставляет заказы до конечного покупателя.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FBO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Товары на </a:t>
                      </a: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складе.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Подорожник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принимает товары от Продавца на своем складе.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Обработка. 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Подорожник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сортирует, упаковывает и маркирует товары.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Перемещение.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Подорожник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доставляет товары на склады, РЦ и ПВЗ маркетплейсов.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Доставка. 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Маркетплейс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хранит товары и доставляет заказы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rFBS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Товары на </a:t>
                      </a: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складе. 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Подорожник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принимает товары от Продавца на своем складе.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API-интеграция. 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Заказы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из маркетплейсов автоматически подгружаются в Личный кабинет Подорожника.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Перемещение. 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Подорожник 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 доставляет товары на склады, РЦ и ПВЗ маркетплейсов.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Быстрая </a:t>
                      </a:r>
                      <a:r>
                        <a:rPr lang="ru-RU" sz="1200" b="1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доставка.</a:t>
                      </a:r>
                      <a:r>
                        <a:rPr lang="ru-RU" sz="1200" dirty="0" smtClean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</a:t>
                      </a:r>
                      <a:r>
                        <a:rPr lang="ru-RU" sz="1200" dirty="0">
                          <a:solidFill>
                            <a:srgbClr val="1F1D1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следующий день Подорожник доставляет заказ до конечного покупателя.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5" name="Текст 2"/>
          <p:cNvSpPr>
            <a:spLocks noGrp="1"/>
          </p:cNvSpPr>
          <p:nvPr>
            <p:ph type="body" sz="quarter" idx="13"/>
          </p:nvPr>
        </p:nvSpPr>
        <p:spPr>
          <a:xfrm>
            <a:off x="6373368" y="1016254"/>
            <a:ext cx="5696712" cy="3919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Таблица 1-Схемы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интернет-магазинами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маркетплейсами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0"/>
            <a:ext cx="10094976" cy="10254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Мероприятия по совершенствованию системы управления логистическими процессами ООО  «Транспортное Агентство Подорожник»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38328" y="1225296"/>
            <a:ext cx="5632704" cy="5943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Внедрение чат бота на сайте компании для увеличения продаж услуг;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9</a:t>
            </a:fld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46C55AF7-4EE2-40E0-9A11-AAFC42BFA58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2104" y="2542032"/>
            <a:ext cx="10835640" cy="91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2415782" y="2212600"/>
            <a:ext cx="675000" cy="675000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5814302" y="2191264"/>
            <a:ext cx="675000" cy="675000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8932406" y="2182120"/>
            <a:ext cx="675000" cy="675000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155448" y="2923032"/>
            <a:ext cx="7562088" cy="594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Внедрение голосового робота с ИИ с целью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обзвона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потенциальных потребителей, увеличения сотрудничества с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маркетплейсами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интернет-магазинами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иными юридическими лицами;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6931152" y="1139952"/>
            <a:ext cx="4983480" cy="594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Внедрение роботизации для комплектации заказов на складе.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168" y="4389120"/>
            <a:ext cx="7251192" cy="22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46C55AF7-4EE2-40E0-9A11-AAFC42BFA58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528316" y="2235708"/>
            <a:ext cx="475488" cy="91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46C55AF7-4EE2-40E0-9A11-AAFC42BFA583}"/>
              </a:ext>
            </a:extLst>
          </p:cNvPr>
          <p:cNvCxnSpPr>
            <a:cxnSpLocks/>
          </p:cNvCxnSpPr>
          <p:nvPr/>
        </p:nvCxnSpPr>
        <p:spPr>
          <a:xfrm rot="16200000" flipV="1">
            <a:off x="5958840" y="2919984"/>
            <a:ext cx="381000" cy="91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46C55AF7-4EE2-40E0-9A11-AAFC42BFA58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025128" y="2173224"/>
            <a:ext cx="499872" cy="1219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 descr="P80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5976" y="2688336"/>
            <a:ext cx="5526024" cy="399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椭圆 11"/>
          <p:cNvSpPr/>
          <p:nvPr/>
        </p:nvSpPr>
        <p:spPr>
          <a:xfrm>
            <a:off x="2498460" y="2283858"/>
            <a:ext cx="524938" cy="52493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椭圆 11"/>
          <p:cNvSpPr/>
          <p:nvPr/>
        </p:nvSpPr>
        <p:spPr>
          <a:xfrm>
            <a:off x="5900028" y="2247282"/>
            <a:ext cx="524938" cy="52493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椭圆 11"/>
          <p:cNvSpPr/>
          <p:nvPr/>
        </p:nvSpPr>
        <p:spPr>
          <a:xfrm>
            <a:off x="9027276" y="2247282"/>
            <a:ext cx="524938" cy="52493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ОК">
      <a:dk1>
        <a:srgbClr val="405F89"/>
      </a:dk1>
      <a:lt1>
        <a:sysClr val="window" lastClr="FFFFFF"/>
      </a:lt1>
      <a:dk2>
        <a:srgbClr val="9ED5F0"/>
      </a:dk2>
      <a:lt2>
        <a:srgbClr val="D7EEFB"/>
      </a:lt2>
      <a:accent1>
        <a:srgbClr val="4BAFE2"/>
      </a:accent1>
      <a:accent2>
        <a:srgbClr val="78B842"/>
      </a:accent2>
      <a:accent3>
        <a:srgbClr val="E1338A"/>
      </a:accent3>
      <a:accent4>
        <a:srgbClr val="FFDE00"/>
      </a:accent4>
      <a:accent5>
        <a:srgbClr val="F07F1F"/>
      </a:accent5>
      <a:accent6>
        <a:srgbClr val="8A559E"/>
      </a:accent6>
      <a:hlink>
        <a:srgbClr val="4BAFE2"/>
      </a:hlink>
      <a:folHlink>
        <a:srgbClr val="7030A0"/>
      </a:folHlink>
    </a:clrScheme>
    <a:fontScheme name="МОК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1655</TotalTime>
  <Words>742</Words>
  <Application>Microsoft Office PowerPoint</Application>
  <PresentationFormat>Произвольный</PresentationFormat>
  <Paragraphs>131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Times New Roman</vt:lpstr>
      <vt:lpstr>Roboto</vt:lpstr>
      <vt:lpstr>Calibri</vt:lpstr>
      <vt:lpstr>微软雅黑</vt:lpstr>
      <vt:lpstr>Montserrat</vt:lpstr>
      <vt:lpstr>Тема Office</vt:lpstr>
      <vt:lpstr>ВКР: «Особенности совершенствования управления логистическими процессами на транспортном предприятии» </vt:lpstr>
      <vt:lpstr>Актуальность темы исследования </vt:lpstr>
      <vt:lpstr>Цель и задачи исследования</vt:lpstr>
      <vt:lpstr>Объект и предмет исследования</vt:lpstr>
      <vt:lpstr>Теоретические аспекты исследования</vt:lpstr>
      <vt:lpstr>Общая характеристика ООО  «Транспортное Агентство Подорожник»</vt:lpstr>
      <vt:lpstr>Анализ финансовых показателей ООО  «Транспортное Агентство Подорожник» с 2021-2023гг. </vt:lpstr>
      <vt:lpstr>Оценка системы управления логистическими процессами ООО  «Транспортное Агентство Подорожник» </vt:lpstr>
      <vt:lpstr>Мероприятия по совершенствованию системы управления логистическими процессами ООО  «Транспортное Агентство Подорожник» </vt:lpstr>
      <vt:lpstr>Экономическая эффективность мероприятий по совершенствованию системы управления логистическими процессами ООО  «Транспортное Агентство Подорожник» </vt:lpstr>
      <vt:lpstr>Практическая значимость исследования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Женя Женя</dc:creator>
  <cp:lastModifiedBy>Ольга</cp:lastModifiedBy>
  <cp:revision>94</cp:revision>
  <dcterms:created xsi:type="dcterms:W3CDTF">2020-10-21T12:54:38Z</dcterms:created>
  <dcterms:modified xsi:type="dcterms:W3CDTF">2024-05-13T19:22:15Z</dcterms:modified>
</cp:coreProperties>
</file>