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7" r:id="rId3"/>
    <p:sldId id="278" r:id="rId4"/>
    <p:sldId id="279" r:id="rId5"/>
    <p:sldId id="262" r:id="rId6"/>
    <p:sldId id="266" r:id="rId7"/>
    <p:sldId id="281" r:id="rId8"/>
    <p:sldId id="282" r:id="rId9"/>
    <p:sldId id="283" r:id="rId10"/>
    <p:sldId id="286" r:id="rId11"/>
    <p:sldId id="290" r:id="rId12"/>
    <p:sldId id="291" r:id="rId13"/>
  </p:sldIdLst>
  <p:sldSz cx="12192000" cy="6858000"/>
  <p:notesSz cx="6858000" cy="9144000"/>
  <p:embeddedFontLst>
    <p:embeddedFont>
      <p:font typeface="Roboto" charset="0"/>
      <p:regular r:id="rId16"/>
      <p:bold r:id="rId17"/>
      <p:italic r:id="rId18"/>
      <p:boldItalic r:id="rId19"/>
    </p:embeddedFont>
    <p:embeddedFont>
      <p:font typeface="Montserrat" charset="-52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Verdana" pitchFamily="3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9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BAEFD1-67F7-A36C-674F-436A7C14D47E}" v="4" dt="2020-10-22T15:22:13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0" autoAdjust="0"/>
    <p:restoredTop sz="94620" autoAdjust="0"/>
  </p:normalViewPr>
  <p:slideViewPr>
    <p:cSldViewPr snapToGrid="0">
      <p:cViewPr varScale="1">
        <p:scale>
          <a:sx n="83" d="100"/>
          <a:sy n="83" d="100"/>
        </p:scale>
        <p:origin x="-566" y="-77"/>
      </p:cViewPr>
      <p:guideLst>
        <p:guide orient="horz" pos="2160"/>
        <p:guide pos="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изайнер Евгения" userId="S::dizainer@mokvt.ru::f628393f-dd89-4d8c-a79b-8073d887b67e" providerId="AD" clId="Web-{5BBAEFD1-67F7-A36C-674F-436A7C14D47E}"/>
    <pc:docChg chg="addSld delSld">
      <pc:chgData name="Дизайнер Евгения" userId="S::dizainer@mokvt.ru::f628393f-dd89-4d8c-a79b-8073d887b67e" providerId="AD" clId="Web-{5BBAEFD1-67F7-A36C-674F-436A7C14D47E}" dt="2020-10-22T15:22:13.162" v="3"/>
      <pc:docMkLst>
        <pc:docMk/>
      </pc:docMkLst>
      <pc:sldChg chg="new del">
        <pc:chgData name="Дизайнер Евгения" userId="S::dizainer@mokvt.ru::f628393f-dd89-4d8c-a79b-8073d887b67e" providerId="AD" clId="Web-{5BBAEFD1-67F7-A36C-674F-436A7C14D47E}" dt="2020-10-22T15:22:06.912" v="1"/>
        <pc:sldMkLst>
          <pc:docMk/>
          <pc:sldMk cId="2701652099" sldId="262"/>
        </pc:sldMkLst>
      </pc:sldChg>
      <pc:sldChg chg="new del">
        <pc:chgData name="Дизайнер Евгения" userId="S::dizainer@mokvt.ru::f628393f-dd89-4d8c-a79b-8073d887b67e" providerId="AD" clId="Web-{5BBAEFD1-67F7-A36C-674F-436A7C14D47E}" dt="2020-10-22T15:22:13.162" v="3"/>
        <pc:sldMkLst>
          <pc:docMk/>
          <pc:sldMk cId="3947815587" sldId="26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ocuments\&#1050;&#1085;&#1080;&#1075;&#1072;198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ocuments\&#1050;&#1085;&#1080;&#1075;&#1072;198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ocuments\&#1050;&#1085;&#1080;&#1075;&#1072;198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ocuments\&#1050;&#1085;&#1080;&#1075;&#1072;19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Лист1!$G$13</c:f>
              <c:strCache>
                <c:ptCount val="1"/>
                <c:pt idx="0">
                  <c:v>Среднесписочная численность, человек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Лист1!$H$12:$J$12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Лист1!$H$13:$J$13</c:f>
              <c:numCache>
                <c:formatCode>General</c:formatCode>
                <c:ptCount val="3"/>
                <c:pt idx="0">
                  <c:v>723450</c:v>
                </c:pt>
                <c:pt idx="1">
                  <c:v>696305</c:v>
                </c:pt>
                <c:pt idx="2">
                  <c:v>701164</c:v>
                </c:pt>
              </c:numCache>
            </c:numRef>
          </c:val>
        </c:ser>
        <c:dLbls>
          <c:showVal val="1"/>
        </c:dLbls>
        <c:shape val="box"/>
        <c:axId val="113797376"/>
        <c:axId val="115585024"/>
        <c:axId val="0"/>
      </c:bar3DChart>
      <c:catAx>
        <c:axId val="113797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585024"/>
        <c:crosses val="autoZero"/>
        <c:auto val="1"/>
        <c:lblAlgn val="ctr"/>
        <c:lblOffset val="100"/>
      </c:catAx>
      <c:valAx>
        <c:axId val="11558502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37973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Лист1!$I$488</c:f>
              <c:strCache>
                <c:ptCount val="1"/>
                <c:pt idx="0">
                  <c:v>Коэффициент финансовой зависимости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Лист1!$J$487:$L$487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Лист1!$J$488:$L$488</c:f>
              <c:numCache>
                <c:formatCode>General</c:formatCode>
                <c:ptCount val="3"/>
                <c:pt idx="0">
                  <c:v>0.34300000000000008</c:v>
                </c:pt>
                <c:pt idx="1">
                  <c:v>0.31760000000000038</c:v>
                </c:pt>
                <c:pt idx="2">
                  <c:v>0.37690000000000112</c:v>
                </c:pt>
              </c:numCache>
            </c:numRef>
          </c:val>
        </c:ser>
        <c:ser>
          <c:idx val="1"/>
          <c:order val="1"/>
          <c:tx>
            <c:strRef>
              <c:f>Лист1!$I$489</c:f>
              <c:strCache>
                <c:ptCount val="1"/>
                <c:pt idx="0">
                  <c:v>Коэффициент автономии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Лист1!$J$487:$L$487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Лист1!$J$489:$L$489</c:f>
              <c:numCache>
                <c:formatCode>General</c:formatCode>
                <c:ptCount val="3"/>
                <c:pt idx="0">
                  <c:v>0.6569000000000027</c:v>
                </c:pt>
                <c:pt idx="1">
                  <c:v>0.68230000000000002</c:v>
                </c:pt>
                <c:pt idx="2">
                  <c:v>0.623000000000002</c:v>
                </c:pt>
              </c:numCache>
            </c:numRef>
          </c:val>
        </c:ser>
        <c:dLbls>
          <c:showVal val="1"/>
        </c:dLbls>
        <c:shape val="cylinder"/>
        <c:axId val="126574976"/>
        <c:axId val="126576512"/>
        <c:axId val="0"/>
      </c:bar3DChart>
      <c:catAx>
        <c:axId val="126574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576512"/>
        <c:crosses val="autoZero"/>
        <c:auto val="1"/>
        <c:lblAlgn val="ctr"/>
        <c:lblOffset val="100"/>
      </c:catAx>
      <c:valAx>
        <c:axId val="12657651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65749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Лист1!$I$510</c:f>
              <c:strCache>
                <c:ptCount val="1"/>
                <c:pt idx="0">
                  <c:v>Коэффициент платежеспособности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Лист1!$J$509:$L$509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Лист1!$J$510:$L$510</c:f>
              <c:numCache>
                <c:formatCode>General</c:formatCode>
                <c:ptCount val="3"/>
                <c:pt idx="0">
                  <c:v>1.5222</c:v>
                </c:pt>
                <c:pt idx="1">
                  <c:v>1.4654999999999943</c:v>
                </c:pt>
                <c:pt idx="2">
                  <c:v>1.605</c:v>
                </c:pt>
              </c:numCache>
            </c:numRef>
          </c:val>
        </c:ser>
        <c:dLbls>
          <c:showVal val="1"/>
        </c:dLbls>
        <c:shape val="cylinder"/>
        <c:axId val="126592896"/>
        <c:axId val="126594432"/>
        <c:axId val="0"/>
      </c:bar3DChart>
      <c:catAx>
        <c:axId val="126592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594432"/>
        <c:crosses val="autoZero"/>
        <c:auto val="1"/>
        <c:lblAlgn val="ctr"/>
        <c:lblOffset val="100"/>
      </c:catAx>
      <c:valAx>
        <c:axId val="12659443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65928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Лист1!$I$535</c:f>
              <c:strCache>
                <c:ptCount val="1"/>
                <c:pt idx="0">
                  <c:v>Рентабельность активов, %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Лист1!$J$534:$L$534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Лист1!$J$535:$L$535</c:f>
              <c:numCache>
                <c:formatCode>General</c:formatCode>
                <c:ptCount val="3"/>
                <c:pt idx="0">
                  <c:v>0.2525</c:v>
                </c:pt>
                <c:pt idx="1">
                  <c:v>0.59539999999999949</c:v>
                </c:pt>
                <c:pt idx="2">
                  <c:v>1.3160000000000001</c:v>
                </c:pt>
              </c:numCache>
            </c:numRef>
          </c:val>
        </c:ser>
        <c:ser>
          <c:idx val="1"/>
          <c:order val="1"/>
          <c:tx>
            <c:strRef>
              <c:f>Лист1!$I$536</c:f>
              <c:strCache>
                <c:ptCount val="1"/>
                <c:pt idx="0">
                  <c:v>Рентабельность оборотных средств, %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-1.855976243504083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3.4026231130908184E-2"/>
                  <c:y val="4.6142488002953105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Лист1!$J$534:$L$534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Лист1!$J$536:$L$536</c:f>
              <c:numCache>
                <c:formatCode>General</c:formatCode>
                <c:ptCount val="3"/>
                <c:pt idx="0">
                  <c:v>5.9300000000000024</c:v>
                </c:pt>
                <c:pt idx="1">
                  <c:v>13.76</c:v>
                </c:pt>
                <c:pt idx="2">
                  <c:v>27.310000000000031</c:v>
                </c:pt>
              </c:numCache>
            </c:numRef>
          </c:val>
        </c:ser>
        <c:ser>
          <c:idx val="2"/>
          <c:order val="2"/>
          <c:tx>
            <c:strRef>
              <c:f>Лист1!$I$537</c:f>
              <c:strCache>
                <c:ptCount val="1"/>
                <c:pt idx="0">
                  <c:v>Рентабельность продаж, %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Лист1!$J$534:$L$534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Лист1!$J$537:$L$537</c:f>
              <c:numCache>
                <c:formatCode>General</c:formatCode>
                <c:ptCount val="3"/>
                <c:pt idx="0">
                  <c:v>7.89</c:v>
                </c:pt>
                <c:pt idx="1">
                  <c:v>10.97</c:v>
                </c:pt>
                <c:pt idx="2">
                  <c:v>14.28</c:v>
                </c:pt>
              </c:numCache>
            </c:numRef>
          </c:val>
        </c:ser>
        <c:dLbls>
          <c:showVal val="1"/>
        </c:dLbls>
        <c:shape val="cylinder"/>
        <c:axId val="126637952"/>
        <c:axId val="126639488"/>
        <c:axId val="0"/>
      </c:bar3DChart>
      <c:catAx>
        <c:axId val="126637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639488"/>
        <c:crosses val="autoZero"/>
        <c:auto val="1"/>
        <c:lblAlgn val="ctr"/>
        <c:lblOffset val="100"/>
      </c:catAx>
      <c:valAx>
        <c:axId val="12663948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66379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Лист2!$E$11</c:f>
              <c:strCache>
                <c:ptCount val="1"/>
                <c:pt idx="0">
                  <c:v>Общий объем закупок, млрд.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Лист2!$F$10:$J$10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Лист2!$F$11:$J$11</c:f>
              <c:numCache>
                <c:formatCode>General</c:formatCode>
                <c:ptCount val="5"/>
                <c:pt idx="0">
                  <c:v>1450.6</c:v>
                </c:pt>
                <c:pt idx="1">
                  <c:v>1277.5999999999999</c:v>
                </c:pt>
                <c:pt idx="2">
                  <c:v>1304</c:v>
                </c:pt>
                <c:pt idx="3">
                  <c:v>1195.7</c:v>
                </c:pt>
                <c:pt idx="4">
                  <c:v>1396.8</c:v>
                </c:pt>
              </c:numCache>
            </c:numRef>
          </c:val>
        </c:ser>
        <c:dLbls>
          <c:showVal val="1"/>
        </c:dLbls>
        <c:shape val="box"/>
        <c:axId val="126685568"/>
        <c:axId val="126687104"/>
        <c:axId val="0"/>
      </c:bar3DChart>
      <c:catAx>
        <c:axId val="126685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687104"/>
        <c:crosses val="autoZero"/>
        <c:auto val="1"/>
        <c:lblAlgn val="ctr"/>
        <c:lblOffset val="100"/>
      </c:catAx>
      <c:valAx>
        <c:axId val="12668710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66855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Лист2!$E$30</c:f>
              <c:strCache>
                <c:ptCount val="1"/>
                <c:pt idx="0">
                  <c:v>Закупки на конкурентной основе, млрд. руб.</c:v>
                </c:pt>
              </c:strCache>
            </c:strRef>
          </c:tx>
          <c:spPr>
            <a:solidFill>
              <a:schemeClr val="accent3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Лист2!$F$29:$J$29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Лист2!$F$30:$J$30</c:f>
              <c:numCache>
                <c:formatCode>General</c:formatCode>
                <c:ptCount val="5"/>
                <c:pt idx="0">
                  <c:v>901.4</c:v>
                </c:pt>
                <c:pt idx="1">
                  <c:v>897.1</c:v>
                </c:pt>
                <c:pt idx="2">
                  <c:v>880.5</c:v>
                </c:pt>
                <c:pt idx="3">
                  <c:v>814.8</c:v>
                </c:pt>
                <c:pt idx="4">
                  <c:v>917.7</c:v>
                </c:pt>
              </c:numCache>
            </c:numRef>
          </c:val>
        </c:ser>
        <c:ser>
          <c:idx val="1"/>
          <c:order val="1"/>
          <c:tx>
            <c:strRef>
              <c:f>Лист2!$E$31</c:f>
              <c:strCache>
                <c:ptCount val="1"/>
                <c:pt idx="0">
                  <c:v>Закупки у единственного поставщика, млрд. руб.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Лист2!$F$29:$J$29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Лист2!$F$31:$J$31</c:f>
              <c:numCache>
                <c:formatCode>General</c:formatCode>
                <c:ptCount val="5"/>
                <c:pt idx="0">
                  <c:v>548.6</c:v>
                </c:pt>
                <c:pt idx="1">
                  <c:v>377.9</c:v>
                </c:pt>
                <c:pt idx="2">
                  <c:v>420.8</c:v>
                </c:pt>
                <c:pt idx="3">
                  <c:v>377.2</c:v>
                </c:pt>
                <c:pt idx="4">
                  <c:v>453.1</c:v>
                </c:pt>
              </c:numCache>
            </c:numRef>
          </c:val>
        </c:ser>
        <c:dLbls>
          <c:showVal val="1"/>
        </c:dLbls>
        <c:shape val="box"/>
        <c:axId val="126809600"/>
        <c:axId val="126811136"/>
        <c:axId val="0"/>
      </c:bar3DChart>
      <c:catAx>
        <c:axId val="126809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811136"/>
        <c:crosses val="autoZero"/>
        <c:auto val="1"/>
        <c:lblAlgn val="ctr"/>
        <c:lblOffset val="100"/>
      </c:catAx>
      <c:valAx>
        <c:axId val="12681113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68096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Лист2!$E$65</c:f>
              <c:strCache>
                <c:ptCount val="1"/>
                <c:pt idx="0">
                  <c:v>Закупки в электронном магазине,млрд. 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Лист2!$F$64:$J$64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Лист2!$F$65:$J$65</c:f>
              <c:numCache>
                <c:formatCode>General</c:formatCode>
                <c:ptCount val="5"/>
                <c:pt idx="0">
                  <c:v>0.60000000000000064</c:v>
                </c:pt>
                <c:pt idx="1">
                  <c:v>2.6</c:v>
                </c:pt>
                <c:pt idx="2">
                  <c:v>2.7</c:v>
                </c:pt>
                <c:pt idx="3">
                  <c:v>2.9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Лист2!$E$66</c:f>
              <c:strCache>
                <c:ptCount val="1"/>
                <c:pt idx="0">
                  <c:v>Закупки конкурентным способом, млрд. 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Лист2!$F$64:$J$64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Лист2!$F$66:$J$66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0.8</c:v>
                </c:pt>
                <c:pt idx="4">
                  <c:v>22</c:v>
                </c:pt>
              </c:numCache>
            </c:numRef>
          </c:val>
        </c:ser>
        <c:dLbls>
          <c:showVal val="1"/>
        </c:dLbls>
        <c:shape val="box"/>
        <c:axId val="126841216"/>
        <c:axId val="126842752"/>
        <c:axId val="0"/>
      </c:bar3DChart>
      <c:catAx>
        <c:axId val="126841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842752"/>
        <c:crosses val="autoZero"/>
        <c:auto val="1"/>
        <c:lblAlgn val="ctr"/>
        <c:lblOffset val="100"/>
      </c:catAx>
      <c:valAx>
        <c:axId val="12684275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68412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Лист2!$F$6</c:f>
              <c:strCache>
                <c:ptCount val="1"/>
                <c:pt idx="0">
                  <c:v>Темпы прироста,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Лист2!$E$7:$E$11</c:f>
              <c:strCache>
                <c:ptCount val="5"/>
                <c:pt idx="0">
                  <c:v>Рост валовой прибыли</c:v>
                </c:pt>
                <c:pt idx="1">
                  <c:v>Сокращение запасов</c:v>
                </c:pt>
                <c:pt idx="2">
                  <c:v>Снижение времени хранения</c:v>
                </c:pt>
                <c:pt idx="3">
                  <c:v>Улучшение ассортимента</c:v>
                </c:pt>
                <c:pt idx="4">
                  <c:v>Рост онлайн-продаж</c:v>
                </c:pt>
              </c:strCache>
            </c:strRef>
          </c:cat>
          <c:val>
            <c:numRef>
              <c:f>Лист2!$F$7:$F$11</c:f>
              <c:numCache>
                <c:formatCode>General</c:formatCode>
                <c:ptCount val="5"/>
                <c:pt idx="0">
                  <c:v>1</c:v>
                </c:pt>
                <c:pt idx="1">
                  <c:v>20</c:v>
                </c:pt>
                <c:pt idx="2">
                  <c:v>30</c:v>
                </c:pt>
                <c:pt idx="3">
                  <c:v>50</c:v>
                </c:pt>
                <c:pt idx="4">
                  <c:v>30</c:v>
                </c:pt>
              </c:numCache>
            </c:numRef>
          </c:val>
        </c:ser>
        <c:dLbls>
          <c:showVal val="1"/>
        </c:dLbls>
        <c:shape val="box"/>
        <c:axId val="126860288"/>
        <c:axId val="126882560"/>
        <c:axId val="0"/>
      </c:bar3DChart>
      <c:catAx>
        <c:axId val="12686028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882560"/>
        <c:crosses val="autoZero"/>
        <c:auto val="1"/>
        <c:lblAlgn val="ctr"/>
        <c:lblOffset val="100"/>
      </c:catAx>
      <c:valAx>
        <c:axId val="12688256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8602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Лист1!$I$24</c:f>
              <c:strCache>
                <c:ptCount val="1"/>
                <c:pt idx="0">
                  <c:v>Чистая рентабельность, %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Лист1!$J$23:$K$23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Лист1!$J$24:$K$24</c:f>
              <c:numCache>
                <c:formatCode>General</c:formatCode>
                <c:ptCount val="2"/>
                <c:pt idx="0">
                  <c:v>4.53</c:v>
                </c:pt>
                <c:pt idx="1">
                  <c:v>5.48</c:v>
                </c:pt>
              </c:numCache>
            </c:numRef>
          </c:val>
        </c:ser>
        <c:dLbls>
          <c:showVal val="1"/>
        </c:dLbls>
        <c:shape val="cylinder"/>
        <c:axId val="126903040"/>
        <c:axId val="126904576"/>
        <c:axId val="0"/>
      </c:bar3DChart>
      <c:catAx>
        <c:axId val="126903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904576"/>
        <c:crosses val="autoZero"/>
        <c:auto val="1"/>
        <c:lblAlgn val="ctr"/>
        <c:lblOffset val="100"/>
      </c:catAx>
      <c:valAx>
        <c:axId val="12690457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69030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3238993710691821E-2"/>
          <c:y val="0"/>
          <c:w val="0.91352201257861654"/>
          <c:h val="0.6293564032651259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Лист1!$I$14</c:f>
              <c:strCache>
                <c:ptCount val="1"/>
                <c:pt idx="0">
                  <c:v>Чистая прибыль, тыс. руб.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spPr>
                <a:solidFill>
                  <a:schemeClr val="lt1"/>
                </a:solidFill>
                <a:ln w="25400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90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solidFill>
                  <a:schemeClr val="lt1"/>
                </a:solidFill>
                <a:ln w="25400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90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spPr>
              <a:solidFill>
                <a:schemeClr val="lt1"/>
              </a:solidFill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Лист1!$J$13:$K$13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Лист1!$J$14:$K$14</c:f>
              <c:numCache>
                <c:formatCode>General</c:formatCode>
                <c:ptCount val="2"/>
                <c:pt idx="0">
                  <c:v>118334382</c:v>
                </c:pt>
                <c:pt idx="1">
                  <c:v>143184602</c:v>
                </c:pt>
              </c:numCache>
            </c:numRef>
          </c:val>
        </c:ser>
        <c:dLbls>
          <c:showVal val="1"/>
        </c:dLbls>
        <c:shape val="box"/>
        <c:axId val="126929920"/>
        <c:axId val="126939904"/>
        <c:axId val="0"/>
      </c:bar3DChart>
      <c:catAx>
        <c:axId val="12692992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939904"/>
        <c:crosses val="autoZero"/>
        <c:auto val="1"/>
        <c:lblAlgn val="ctr"/>
        <c:lblOffset val="100"/>
      </c:catAx>
      <c:valAx>
        <c:axId val="12693990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69299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noFill/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Лист1!$J$51</c:f>
              <c:strCache>
                <c:ptCount val="1"/>
                <c:pt idx="0">
                  <c:v>Закупки конкурентным способом, млрд.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Лист1!$K$50:$L$50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Лист1!$K$51:$L$51</c:f>
              <c:numCache>
                <c:formatCode>General</c:formatCode>
                <c:ptCount val="2"/>
                <c:pt idx="0">
                  <c:v>22</c:v>
                </c:pt>
                <c:pt idx="1">
                  <c:v>20.9</c:v>
                </c:pt>
              </c:numCache>
            </c:numRef>
          </c:val>
        </c:ser>
        <c:dLbls>
          <c:showVal val="1"/>
        </c:dLbls>
        <c:shape val="box"/>
        <c:axId val="126980864"/>
        <c:axId val="126982400"/>
        <c:axId val="0"/>
      </c:bar3DChart>
      <c:catAx>
        <c:axId val="126980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982400"/>
        <c:crosses val="autoZero"/>
        <c:auto val="1"/>
        <c:lblAlgn val="ctr"/>
        <c:lblOffset val="100"/>
      </c:catAx>
      <c:valAx>
        <c:axId val="12698240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69808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noFill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Лист1!$G$33</c:f>
              <c:strCache>
                <c:ptCount val="1"/>
                <c:pt idx="0">
                  <c:v>Коэффициент текучести кадров, %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Лист1!$H$32:$L$32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Лист1!$H$33:$L$33</c:f>
              <c:numCache>
                <c:formatCode>General</c:formatCode>
                <c:ptCount val="5"/>
                <c:pt idx="0">
                  <c:v>6.7</c:v>
                </c:pt>
                <c:pt idx="1">
                  <c:v>6.6</c:v>
                </c:pt>
                <c:pt idx="2">
                  <c:v>6.2</c:v>
                </c:pt>
                <c:pt idx="3">
                  <c:v>7.7</c:v>
                </c:pt>
                <c:pt idx="4">
                  <c:v>6.3</c:v>
                </c:pt>
              </c:numCache>
            </c:numRef>
          </c:val>
        </c:ser>
        <c:dLbls>
          <c:showVal val="1"/>
        </c:dLbls>
        <c:shape val="cylinder"/>
        <c:axId val="117907456"/>
        <c:axId val="117908992"/>
        <c:axId val="0"/>
      </c:bar3DChart>
      <c:catAx>
        <c:axId val="117907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908992"/>
        <c:crosses val="autoZero"/>
        <c:auto val="1"/>
        <c:lblAlgn val="ctr"/>
        <c:lblOffset val="100"/>
      </c:catAx>
      <c:valAx>
        <c:axId val="11790899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79074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Лист1!$I$189</c:f>
              <c:strCache>
                <c:ptCount val="1"/>
                <c:pt idx="0">
                  <c:v>Количество рабочих мест где улучшены условия труда, тыс. мест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Лист1!$J$188:$N$188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Лист1!$J$189:$N$189</c:f>
              <c:numCache>
                <c:formatCode>General</c:formatCode>
                <c:ptCount val="5"/>
                <c:pt idx="0">
                  <c:v>41</c:v>
                </c:pt>
                <c:pt idx="1">
                  <c:v>40.6</c:v>
                </c:pt>
                <c:pt idx="2">
                  <c:v>40.6</c:v>
                </c:pt>
                <c:pt idx="3">
                  <c:v>43.9</c:v>
                </c:pt>
                <c:pt idx="4">
                  <c:v>45.6</c:v>
                </c:pt>
              </c:numCache>
            </c:numRef>
          </c:val>
        </c:ser>
        <c:dLbls>
          <c:showVal val="1"/>
        </c:dLbls>
        <c:shape val="cylinder"/>
        <c:axId val="117937664"/>
        <c:axId val="117939200"/>
        <c:axId val="0"/>
      </c:bar3DChart>
      <c:catAx>
        <c:axId val="117937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939200"/>
        <c:crosses val="autoZero"/>
        <c:auto val="1"/>
        <c:lblAlgn val="ctr"/>
        <c:lblOffset val="100"/>
      </c:catAx>
      <c:valAx>
        <c:axId val="11793920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79376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Лист1!$H$216</c:f>
              <c:strCache>
                <c:ptCount val="1"/>
                <c:pt idx="0">
                  <c:v>Расходы на безопасность, млн. руб.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Лист1!$I$215:$M$215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Лист1!$I$216:$M$216</c:f>
              <c:numCache>
                <c:formatCode>General</c:formatCode>
                <c:ptCount val="5"/>
                <c:pt idx="0">
                  <c:v>22562</c:v>
                </c:pt>
                <c:pt idx="1">
                  <c:v>23915</c:v>
                </c:pt>
                <c:pt idx="2">
                  <c:v>28542</c:v>
                </c:pt>
                <c:pt idx="3">
                  <c:v>29010</c:v>
                </c:pt>
                <c:pt idx="4">
                  <c:v>32065</c:v>
                </c:pt>
              </c:numCache>
            </c:numRef>
          </c:val>
        </c:ser>
        <c:dLbls>
          <c:showVal val="1"/>
        </c:dLbls>
        <c:shape val="box"/>
        <c:axId val="117959680"/>
        <c:axId val="117961472"/>
        <c:axId val="0"/>
      </c:bar3DChart>
      <c:catAx>
        <c:axId val="117959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961472"/>
        <c:crosses val="autoZero"/>
        <c:auto val="1"/>
        <c:lblAlgn val="ctr"/>
        <c:lblOffset val="100"/>
      </c:catAx>
      <c:valAx>
        <c:axId val="11796147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79596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Лист1!$H$233</c:f>
              <c:strCache>
                <c:ptCount val="1"/>
                <c:pt idx="0">
                  <c:v>Коэффициент частоты производственного травматизма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Лист1!$I$232:$M$232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Лист1!$I$233:$M$233</c:f>
              <c:numCache>
                <c:formatCode>General</c:formatCode>
                <c:ptCount val="5"/>
                <c:pt idx="0">
                  <c:v>0.23400000000000001</c:v>
                </c:pt>
                <c:pt idx="1">
                  <c:v>0.21400000000000041</c:v>
                </c:pt>
                <c:pt idx="2">
                  <c:v>0.17200000000000001</c:v>
                </c:pt>
                <c:pt idx="3">
                  <c:v>0.18700000000000044</c:v>
                </c:pt>
                <c:pt idx="4">
                  <c:v>0.18500000000000041</c:v>
                </c:pt>
              </c:numCache>
            </c:numRef>
          </c:val>
        </c:ser>
        <c:dLbls>
          <c:showVal val="1"/>
        </c:dLbls>
        <c:shape val="cylinder"/>
        <c:axId val="117478144"/>
        <c:axId val="117479680"/>
        <c:axId val="0"/>
      </c:bar3DChart>
      <c:catAx>
        <c:axId val="117478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479680"/>
        <c:crosses val="autoZero"/>
        <c:auto val="1"/>
        <c:lblAlgn val="ctr"/>
        <c:lblOffset val="100"/>
      </c:catAx>
      <c:valAx>
        <c:axId val="11747968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74781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Лист1!$I$271</c:f>
              <c:strCache>
                <c:ptCount val="1"/>
                <c:pt idx="0">
                  <c:v>Количество использования воды, млн. куб м</c:v>
                </c:pt>
              </c:strCache>
            </c:strRef>
          </c:tx>
          <c:spPr>
            <a:solidFill>
              <a:schemeClr val="tx1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Лист1!$J$270:$N$270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Лист1!$J$271:$N$271</c:f>
              <c:numCache>
                <c:formatCode>General</c:formatCode>
                <c:ptCount val="5"/>
                <c:pt idx="0">
                  <c:v>79.16</c:v>
                </c:pt>
                <c:pt idx="1">
                  <c:v>77.900000000000006</c:v>
                </c:pt>
                <c:pt idx="2">
                  <c:v>69.7</c:v>
                </c:pt>
                <c:pt idx="3">
                  <c:v>67.349999999999994</c:v>
                </c:pt>
                <c:pt idx="4">
                  <c:v>61.43</c:v>
                </c:pt>
              </c:numCache>
            </c:numRef>
          </c:val>
        </c:ser>
        <c:dLbls>
          <c:showVal val="1"/>
        </c:dLbls>
        <c:shape val="box"/>
        <c:axId val="117500160"/>
        <c:axId val="119672832"/>
        <c:axId val="0"/>
      </c:bar3DChart>
      <c:catAx>
        <c:axId val="117500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672832"/>
        <c:crosses val="autoZero"/>
        <c:auto val="1"/>
        <c:lblAlgn val="ctr"/>
        <c:lblOffset val="100"/>
      </c:catAx>
      <c:valAx>
        <c:axId val="11967283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75001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Лист1!$I$374</c:f>
              <c:strCache>
                <c:ptCount val="1"/>
                <c:pt idx="0">
                  <c:v>Выручка, тыс. 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Лист1!$J$373:$L$373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Лист1!$J$374:$L$374</c:f>
              <c:numCache>
                <c:formatCode>General</c:formatCode>
                <c:ptCount val="3"/>
                <c:pt idx="0">
                  <c:v>1963646793</c:v>
                </c:pt>
                <c:pt idx="1">
                  <c:v>2242710155</c:v>
                </c:pt>
                <c:pt idx="2">
                  <c:v>2609672632</c:v>
                </c:pt>
              </c:numCache>
            </c:numRef>
          </c:val>
        </c:ser>
        <c:ser>
          <c:idx val="1"/>
          <c:order val="1"/>
          <c:tx>
            <c:strRef>
              <c:f>Лист1!$I$375</c:f>
              <c:strCache>
                <c:ptCount val="1"/>
                <c:pt idx="0">
                  <c:v>Себестоимость продаж, тыс. 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3.2621589561091346E-2"/>
                  <c:y val="9.2592592592592657E-3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Лист1!$J$373:$L$373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Лист1!$J$375:$L$375</c:f>
              <c:numCache>
                <c:formatCode>General</c:formatCode>
                <c:ptCount val="3"/>
                <c:pt idx="0">
                  <c:v>1656619895</c:v>
                </c:pt>
                <c:pt idx="1">
                  <c:v>1831187664</c:v>
                </c:pt>
                <c:pt idx="2">
                  <c:v>2053622782</c:v>
                </c:pt>
              </c:numCache>
            </c:numRef>
          </c:val>
        </c:ser>
        <c:dLbls>
          <c:showVal val="1"/>
        </c:dLbls>
        <c:shape val="cylinder"/>
        <c:axId val="126499456"/>
        <c:axId val="126509440"/>
        <c:axId val="0"/>
      </c:bar3DChart>
      <c:catAx>
        <c:axId val="126499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509440"/>
        <c:crosses val="autoZero"/>
        <c:auto val="1"/>
        <c:lblAlgn val="ctr"/>
        <c:lblOffset val="100"/>
      </c:catAx>
      <c:valAx>
        <c:axId val="12650944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64994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Лист1!$I$434</c:f>
              <c:strCache>
                <c:ptCount val="1"/>
                <c:pt idx="0">
                  <c:v>Прибыль от продаж, тыс.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Лист1!$J$433:$L$433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Лист1!$J$434:$L$434</c:f>
              <c:numCache>
                <c:formatCode>General</c:formatCode>
                <c:ptCount val="3"/>
                <c:pt idx="0">
                  <c:v>155039779</c:v>
                </c:pt>
                <c:pt idx="1">
                  <c:v>246046870</c:v>
                </c:pt>
                <c:pt idx="2">
                  <c:v>372672557</c:v>
                </c:pt>
              </c:numCache>
            </c:numRef>
          </c:val>
        </c:ser>
        <c:ser>
          <c:idx val="1"/>
          <c:order val="1"/>
          <c:tx>
            <c:strRef>
              <c:f>Лист1!$I$435</c:f>
              <c:strCache>
                <c:ptCount val="1"/>
                <c:pt idx="0">
                  <c:v>Чистая прибыль, тыс. руб.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Лист1!$J$433:$L$433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Лист1!$J$435:$L$435</c:f>
              <c:numCache>
                <c:formatCode>General</c:formatCode>
                <c:ptCount val="3"/>
                <c:pt idx="0">
                  <c:v>18763461</c:v>
                </c:pt>
                <c:pt idx="1">
                  <c:v>47317617</c:v>
                </c:pt>
                <c:pt idx="2">
                  <c:v>118334382</c:v>
                </c:pt>
              </c:numCache>
            </c:numRef>
          </c:val>
        </c:ser>
        <c:dLbls>
          <c:showVal val="1"/>
        </c:dLbls>
        <c:shape val="cylinder"/>
        <c:axId val="126535168"/>
        <c:axId val="126536704"/>
        <c:axId val="0"/>
      </c:bar3DChart>
      <c:catAx>
        <c:axId val="126535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536704"/>
        <c:crosses val="autoZero"/>
        <c:auto val="1"/>
        <c:lblAlgn val="ctr"/>
        <c:lblOffset val="100"/>
      </c:catAx>
      <c:valAx>
        <c:axId val="12653670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65351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Лист1!$I$459</c:f>
              <c:strCache>
                <c:ptCount val="1"/>
                <c:pt idx="0">
                  <c:v>Коэффициент абсолютной ликвидности</c:v>
                </c:pt>
              </c:strCache>
            </c:strRef>
          </c:tx>
          <c:dLbls>
            <c:dLbl>
              <c:idx val="1"/>
              <c:layout>
                <c:manualLayout>
                  <c:x val="-2.2587939375225172E-2"/>
                  <c:y val="2.8818443804034581E-2"/>
                </c:manualLayout>
              </c:layout>
              <c:showVal val="1"/>
            </c:dLbl>
            <c:dLbl>
              <c:idx val="2"/>
              <c:layout>
                <c:manualLayout>
                  <c:x val="-5.8356676003734871E-3"/>
                  <c:y val="2.4015369836695485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Лист1!$J$458:$L$458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Лист1!$J$459:$L$459</c:f>
              <c:numCache>
                <c:formatCode>General</c:formatCode>
                <c:ptCount val="3"/>
                <c:pt idx="0">
                  <c:v>0.53849999999999998</c:v>
                </c:pt>
                <c:pt idx="1">
                  <c:v>0.31160000000000032</c:v>
                </c:pt>
                <c:pt idx="2">
                  <c:v>0.26520000000000005</c:v>
                </c:pt>
              </c:numCache>
            </c:numRef>
          </c:val>
        </c:ser>
        <c:ser>
          <c:idx val="1"/>
          <c:order val="1"/>
          <c:tx>
            <c:strRef>
              <c:f>Лист1!$I$460</c:f>
              <c:strCache>
                <c:ptCount val="1"/>
                <c:pt idx="0">
                  <c:v>Коэффициент текущей ликвидности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Лист1!$J$458:$L$458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Лист1!$J$460:$L$460</c:f>
              <c:numCache>
                <c:formatCode>General</c:formatCode>
                <c:ptCount val="3"/>
                <c:pt idx="0">
                  <c:v>0.67510000000000292</c:v>
                </c:pt>
                <c:pt idx="1">
                  <c:v>0.35760000000000008</c:v>
                </c:pt>
                <c:pt idx="2">
                  <c:v>0.33040000000000175</c:v>
                </c:pt>
              </c:numCache>
            </c:numRef>
          </c:val>
        </c:ser>
        <c:ser>
          <c:idx val="2"/>
          <c:order val="2"/>
          <c:tx>
            <c:strRef>
              <c:f>Лист1!$I$461</c:f>
              <c:strCache>
                <c:ptCount val="1"/>
                <c:pt idx="0">
                  <c:v>Коэффициент покрытия</c:v>
                </c:pt>
              </c:strCache>
            </c:strRef>
          </c:tx>
          <c:dLbls>
            <c:dLbl>
              <c:idx val="0"/>
              <c:layout>
                <c:manualLayout>
                  <c:x val="5.8356676003734856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4.084967320261438E-2"/>
                  <c:y val="2.2013834711273817E-17"/>
                </c:manualLayout>
              </c:layout>
              <c:showVal val="1"/>
            </c:dLbl>
            <c:dLbl>
              <c:idx val="2"/>
              <c:layout>
                <c:manualLayout>
                  <c:x val="4.3767507002801034E-2"/>
                  <c:y val="-9.6061479346782018E-3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Лист1!$J$458:$L$458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Лист1!$J$461:$L$461</c:f>
              <c:numCache>
                <c:formatCode>General</c:formatCode>
                <c:ptCount val="3"/>
                <c:pt idx="0">
                  <c:v>0.7994</c:v>
                </c:pt>
                <c:pt idx="1">
                  <c:v>0.4451</c:v>
                </c:pt>
                <c:pt idx="2">
                  <c:v>0.41160000000000002</c:v>
                </c:pt>
              </c:numCache>
            </c:numRef>
          </c:val>
        </c:ser>
        <c:dLbls>
          <c:showVal val="1"/>
        </c:dLbls>
        <c:shape val="cylinder"/>
        <c:axId val="119776768"/>
        <c:axId val="119778304"/>
        <c:axId val="0"/>
      </c:bar3DChart>
      <c:catAx>
        <c:axId val="119776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778304"/>
        <c:crosses val="autoZero"/>
        <c:auto val="1"/>
        <c:lblAlgn val="ctr"/>
        <c:lblOffset val="100"/>
      </c:catAx>
      <c:valAx>
        <c:axId val="11977830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97767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15BB0D8B-2A87-41A8-B438-7DC086BFE5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015B2BA-E5DC-42BA-AF1E-622249C161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9F5FB-8695-4603-AF9E-0C036FB6D821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2735E9E-3126-49FA-A61C-8DB1D87F6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9A969E2-94A9-47D4-AE01-A2BE6C553D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05097-AC58-4F9C-A642-D6618C45F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7074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A9BBC-239C-4C91-BF4A-77BA8C776708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2B994-C388-4DEA-B72D-FE97E0D15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436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72937D4-052D-4D25-A710-5850F279B5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86" y="422602"/>
            <a:ext cx="3396863" cy="12780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7D3091-0433-42A0-B943-218D5E81CC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6986"/>
            <a:ext cx="9144000" cy="1963173"/>
          </a:xfrm>
        </p:spPr>
        <p:txBody>
          <a:bodyPr anchor="b"/>
          <a:lstStyle>
            <a:lvl1pPr algn="l">
              <a:lnSpc>
                <a:spcPct val="80000"/>
              </a:lnSpc>
              <a:defRPr sz="5400"/>
            </a:lvl1pPr>
          </a:lstStyle>
          <a:p>
            <a:r>
              <a:rPr lang="ru-RU" dirty="0"/>
              <a:t>Титульный лист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85D1AD8-B377-4E8E-9402-29B10F3DD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2235"/>
            <a:ext cx="9144000" cy="1655762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051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DB0834A-8637-4F3C-8E6F-502E5D96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63210C-0B94-40A2-8117-F7684CB4B6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9FC72B0-7918-4860-BAF8-24FA2CA70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55051"/>
            <a:ext cx="9144000" cy="1963173"/>
          </a:xfrm>
        </p:spPr>
        <p:txBody>
          <a:bodyPr anchor="b"/>
          <a:lstStyle>
            <a:lvl1pPr algn="l">
              <a:lnSpc>
                <a:spcPct val="80000"/>
              </a:lnSpc>
              <a:defRPr sz="5400"/>
            </a:lvl1pPr>
          </a:lstStyle>
          <a:p>
            <a:r>
              <a:rPr lang="ru-RU" dirty="0"/>
              <a:t>Название подраздела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6A2326BB-E359-4157-B327-EBE476503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0300"/>
            <a:ext cx="9144000" cy="1655762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5" name="Дата 14">
            <a:extLst>
              <a:ext uri="{FF2B5EF4-FFF2-40B4-BE49-F238E27FC236}">
                <a16:creationId xmlns="" xmlns:a16="http://schemas.microsoft.com/office/drawing/2014/main" id="{09995F97-FAC9-41F8-9502-950C0592E48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B4DFD2A-D0B1-449C-B1B9-F12B6614896B}" type="datetime1">
              <a:rPr lang="ru-RU" smtClean="0"/>
              <a:pPr/>
              <a:t>18.07.2024</a:t>
            </a:fld>
            <a:endParaRPr lang="ru-RU"/>
          </a:p>
        </p:txBody>
      </p:sp>
      <p:sp>
        <p:nvSpPr>
          <p:cNvPr id="16" name="Нижний колонтитул 15">
            <a:extLst>
              <a:ext uri="{FF2B5EF4-FFF2-40B4-BE49-F238E27FC236}">
                <a16:creationId xmlns="" xmlns:a16="http://schemas.microsoft.com/office/drawing/2014/main" id="{139737C3-E3A4-49C7-9B44-4341D43C52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478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7F80FF3-5B4C-41BF-AAEB-C84133A249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55750"/>
            <a:ext cx="10514012" cy="1097015"/>
          </a:xfrm>
        </p:spPr>
        <p:txBody>
          <a:bodyPr anchor="b"/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6E27FBE-7A25-4DC3-ABF2-89724CC239F7}"/>
              </a:ext>
            </a:extLst>
          </p:cNvPr>
          <p:cNvSpPr/>
          <p:nvPr userDrawn="1"/>
        </p:nvSpPr>
        <p:spPr>
          <a:xfrm>
            <a:off x="0" y="0"/>
            <a:ext cx="12192000" cy="10254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9F6764F-5EEA-4109-9802-AB55CA87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066376" cy="1025494"/>
          </a:xfrm>
          <a:noFill/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475F3AB-D7C7-49C3-901C-6D4C49DF5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428" y="-1"/>
            <a:ext cx="951378" cy="1025495"/>
          </a:xfrm>
          <a:prstGeom prst="rect">
            <a:avLst/>
          </a:prstGeom>
        </p:spPr>
      </p:pic>
      <p:sp>
        <p:nvSpPr>
          <p:cNvPr id="16" name="Рисунок 16">
            <a:extLst>
              <a:ext uri="{FF2B5EF4-FFF2-40B4-BE49-F238E27FC236}">
                <a16:creationId xmlns="" xmlns:a16="http://schemas.microsoft.com/office/drawing/2014/main" id="{89530339-3EC3-4B4A-B5E2-3186E7CC9E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2794474"/>
            <a:ext cx="5072062" cy="2939754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омер слайда 16">
            <a:extLst>
              <a:ext uri="{FF2B5EF4-FFF2-40B4-BE49-F238E27FC236}">
                <a16:creationId xmlns="" xmlns:a16="http://schemas.microsoft.com/office/drawing/2014/main" id="{563A4F03-53A9-4BE1-BF8B-4F0159EB2E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Дата 18">
            <a:extLst>
              <a:ext uri="{FF2B5EF4-FFF2-40B4-BE49-F238E27FC236}">
                <a16:creationId xmlns="" xmlns:a16="http://schemas.microsoft.com/office/drawing/2014/main" id="{681B9011-F61F-42C3-8C25-37A322DEDF3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8955302-373B-460C-A0E7-0E44E9339A63}" type="datetime1">
              <a:rPr lang="ru-RU" smtClean="0"/>
              <a:pPr/>
              <a:t>18.07.2024</a:t>
            </a:fld>
            <a:endParaRPr lang="ru-RU"/>
          </a:p>
        </p:txBody>
      </p:sp>
      <p:sp>
        <p:nvSpPr>
          <p:cNvPr id="20" name="Нижний колонтитул 19">
            <a:extLst>
              <a:ext uri="{FF2B5EF4-FFF2-40B4-BE49-F238E27FC236}">
                <a16:creationId xmlns="" xmlns:a16="http://schemas.microsoft.com/office/drawing/2014/main" id="{E56FB358-8CC8-4A0C-A369-6D1338F0D7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4">
            <a:extLst>
              <a:ext uri="{FF2B5EF4-FFF2-40B4-BE49-F238E27FC236}">
                <a16:creationId xmlns="" xmlns:a16="http://schemas.microsoft.com/office/drawing/2014/main" id="{38113084-EF95-4D47-8FD6-AFCE8A4BF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94472"/>
            <a:ext cx="5257800" cy="293975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65755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75BB663-DBAF-4A8E-BB1B-65F1ABB7D790}"/>
              </a:ext>
            </a:extLst>
          </p:cNvPr>
          <p:cNvSpPr/>
          <p:nvPr userDrawn="1"/>
        </p:nvSpPr>
        <p:spPr>
          <a:xfrm>
            <a:off x="0" y="0"/>
            <a:ext cx="12192000" cy="10254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B7D660-D211-4442-8746-29F0A710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066376" cy="1025494"/>
          </a:xfrm>
          <a:noFill/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1059042-CD20-4017-9B64-76C716A896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428" y="-1"/>
            <a:ext cx="951378" cy="1025495"/>
          </a:xfrm>
          <a:prstGeom prst="rect">
            <a:avLst/>
          </a:prstGeom>
        </p:spPr>
      </p:pic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3C4FA990-0FE8-45A1-ADD0-D0CA08E828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55750"/>
            <a:ext cx="5257800" cy="4178478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59FB2ADC-B0DA-42BC-B587-1980AB71C2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55750"/>
            <a:ext cx="5072062" cy="41784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4" name="Номер слайда 23">
            <a:extLst>
              <a:ext uri="{FF2B5EF4-FFF2-40B4-BE49-F238E27FC236}">
                <a16:creationId xmlns="" xmlns:a16="http://schemas.microsoft.com/office/drawing/2014/main" id="{85578824-F1D9-4977-B239-1214072DC3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Дата 26">
            <a:extLst>
              <a:ext uri="{FF2B5EF4-FFF2-40B4-BE49-F238E27FC236}">
                <a16:creationId xmlns="" xmlns:a16="http://schemas.microsoft.com/office/drawing/2014/main" id="{D6BCA5DE-4DE8-40EF-A998-BA363F449E8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A99E292-DEFE-46D8-8248-F22950BD39DD}" type="datetime1">
              <a:rPr lang="ru-RU" smtClean="0"/>
              <a:pPr/>
              <a:t>18.07.2024</a:t>
            </a:fld>
            <a:endParaRPr lang="ru-RU"/>
          </a:p>
        </p:txBody>
      </p:sp>
      <p:sp>
        <p:nvSpPr>
          <p:cNvPr id="28" name="Нижний колонтитул 27">
            <a:extLst>
              <a:ext uri="{FF2B5EF4-FFF2-40B4-BE49-F238E27FC236}">
                <a16:creationId xmlns="" xmlns:a16="http://schemas.microsoft.com/office/drawing/2014/main" id="{80DB0BFF-11A3-4765-A77F-812FF1993D0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68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8833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8689F6-83C0-4BBE-854D-276B211D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3745713-57A7-461F-B4BC-32C3F2D4A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A43E2E0-4405-42DE-BFFF-64C81EDEC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786A0-47A0-48B3-8B15-CB0CD8CA3E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Дата 9">
            <a:extLst>
              <a:ext uri="{FF2B5EF4-FFF2-40B4-BE49-F238E27FC236}">
                <a16:creationId xmlns="" xmlns:a16="http://schemas.microsoft.com/office/drawing/2014/main" id="{9987D32F-E11A-431E-8947-E262E9A94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DA632-1EFE-4445-8A16-A28355FCE392}" type="datetime1">
              <a:rPr lang="ru-RU" smtClean="0"/>
              <a:pPr/>
              <a:t>18.07.2024</a:t>
            </a:fld>
            <a:endParaRPr lang="ru-RU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0C2FF2B1-A86E-4D5C-B9A7-AD9B2BB16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325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ok.mskobr.ru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hyperlink" Target="https://vk.com/mok.v.talalihin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chart" Target="../charts/chart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4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86761E-32AB-419E-9E2D-513966B20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194730"/>
            <a:ext cx="10826496" cy="19631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ВКР: «Особенности совершенствования управления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логистическими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процессами в закупках»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3AE731B-BD0F-43F0-89A1-C8D32D1CD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5936" y="4341419"/>
            <a:ext cx="5501640" cy="16557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Выполнил:_____________________________________________________________________________________________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Проверил:__________________________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03AE731B-BD0F-43F0-89A1-C8D32D1CD817}"/>
              </a:ext>
            </a:extLst>
          </p:cNvPr>
          <p:cNvSpPr txBox="1">
            <a:spLocks/>
          </p:cNvSpPr>
          <p:nvPr/>
        </p:nvSpPr>
        <p:spPr>
          <a:xfrm>
            <a:off x="5337048" y="6276899"/>
            <a:ext cx="1612392" cy="443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 год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00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0"/>
            <a:ext cx="8339328" cy="102549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Экономическая эффективность мероприятий по совершенствованию системы управления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логистическими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процессами в закупках предприятия ОАО «РЖД»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 descr="C:\Users\Ольга\Desktop\resize_17276_originalimage_pRpZHpD.jpg"/>
          <p:cNvPicPr/>
          <p:nvPr/>
        </p:nvPicPr>
        <p:blipFill>
          <a:blip r:embed="rId2" cstate="print"/>
          <a:srcRect l="7880" t="30641" r="8328" b="27179"/>
          <a:stretch>
            <a:fillRect/>
          </a:stretch>
        </p:blipFill>
        <p:spPr bwMode="auto">
          <a:xfrm>
            <a:off x="0" y="0"/>
            <a:ext cx="2148840" cy="107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109729" y="1033272"/>
          <a:ext cx="5815584" cy="253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382512" y="1115568"/>
            <a:ext cx="5596128" cy="5577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5650992" y="941832"/>
          <a:ext cx="3840480" cy="251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217152" y="1051560"/>
            <a:ext cx="2770632" cy="2807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8961120" y="1069848"/>
          <a:ext cx="3230880" cy="282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5769864" y="3456432"/>
          <a:ext cx="3685032" cy="31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9262872" y="3721608"/>
            <a:ext cx="2743200" cy="2834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Было: За рабочий день сотрудник находит и обрабатывает меньше 50 предложений.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Стало: Сотрудник вместе с роботом успевают обработать 200 предложений. Сотрудник находит лучшие предложения .</a:t>
            </a:r>
          </a:p>
        </p:txBody>
      </p:sp>
      <p:pic>
        <p:nvPicPr>
          <p:cNvPr id="20" name="Рисунок 19"/>
          <p:cNvPicPr/>
          <p:nvPr/>
        </p:nvPicPr>
        <p:blipFill>
          <a:blip r:embed="rId7" cstate="print"/>
          <a:srcRect t="3855" r="3154" b="5669"/>
          <a:stretch>
            <a:fillRect/>
          </a:stretch>
        </p:blipFill>
        <p:spPr bwMode="auto">
          <a:xfrm>
            <a:off x="135255" y="3582162"/>
            <a:ext cx="5795010" cy="304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280" y="0"/>
            <a:ext cx="7664296" cy="102549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Практическая значимость исследования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263640" y="1784350"/>
            <a:ext cx="5693664" cy="417847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Предложенные рекомендации по совершенствованию системы управления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логистическими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процессами в закупках предприятия, могут быть применены на практике анализируемой организации ОАО «РЖД».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Promyshlennyj-robot.jpe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279" r="13279"/>
          <a:stretch>
            <a:fillRect/>
          </a:stretch>
        </p:blipFill>
        <p:spPr>
          <a:xfrm>
            <a:off x="603314" y="1280160"/>
            <a:ext cx="5413438" cy="484632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5" descr="C:\Users\Ольга\Desktop\resize_17276_originalimage_pRpZHpD.jpg"/>
          <p:cNvPicPr/>
          <p:nvPr/>
        </p:nvPicPr>
        <p:blipFill>
          <a:blip r:embed="rId3" cstate="print"/>
          <a:srcRect l="7880" t="30641" r="8328" b="27179"/>
          <a:stretch>
            <a:fillRect/>
          </a:stretch>
        </p:blipFill>
        <p:spPr bwMode="auto">
          <a:xfrm>
            <a:off x="0" y="0"/>
            <a:ext cx="2148840" cy="107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81200" y="1929384"/>
            <a:ext cx="9066376" cy="10254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3BA8D9C3-16BA-4713-82B5-92D8769381BB}"/>
              </a:ext>
            </a:extLst>
          </p:cNvPr>
          <p:cNvGrpSpPr/>
          <p:nvPr/>
        </p:nvGrpSpPr>
        <p:grpSpPr>
          <a:xfrm>
            <a:off x="1822433" y="4273692"/>
            <a:ext cx="1889408" cy="1941550"/>
            <a:chOff x="8760704" y="3862212"/>
            <a:chExt cx="1889408" cy="1941550"/>
          </a:xfrm>
        </p:grpSpPr>
        <p:sp>
          <p:nvSpPr>
            <p:cNvPr id="4" name="TextBox 3">
              <a:hlinkClick r:id="rId2"/>
              <a:extLst>
                <a:ext uri="{FF2B5EF4-FFF2-40B4-BE49-F238E27FC236}">
                  <a16:creationId xmlns="" xmlns:a16="http://schemas.microsoft.com/office/drawing/2014/main" id="{0006670B-0700-4944-818F-2AB03A3013F1}"/>
                </a:ext>
              </a:extLst>
            </p:cNvPr>
            <p:cNvSpPr txBox="1"/>
            <p:nvPr/>
          </p:nvSpPr>
          <p:spPr>
            <a:xfrm>
              <a:off x="8760704" y="5434430"/>
              <a:ext cx="1889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mok.mskobr.ru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E39BAC7F-1E5F-418D-A6E1-D6E754FCA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695" y="3862212"/>
              <a:ext cx="1550185" cy="1550185"/>
            </a:xfrm>
            <a:prstGeom prst="rect">
              <a:avLst/>
            </a:prstGeom>
            <a:solidFill>
              <a:schemeClr val="tx1"/>
            </a:solidFill>
          </p:spPr>
        </p:pic>
      </p:grp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CBC4AAD9-B490-474B-9F77-50E96C834E06}"/>
              </a:ext>
            </a:extLst>
          </p:cNvPr>
          <p:cNvGrpSpPr/>
          <p:nvPr/>
        </p:nvGrpSpPr>
        <p:grpSpPr>
          <a:xfrm>
            <a:off x="1301993" y="3601489"/>
            <a:ext cx="2899310" cy="385495"/>
            <a:chOff x="4047247" y="5306590"/>
            <a:chExt cx="2899310" cy="385495"/>
          </a:xfrm>
        </p:grpSpPr>
        <p:sp>
          <p:nvSpPr>
            <p:cNvPr id="10" name="TextBox 9">
              <a:hlinkClick r:id="rId4"/>
              <a:extLst>
                <a:ext uri="{FF2B5EF4-FFF2-40B4-BE49-F238E27FC236}">
                  <a16:creationId xmlns="" xmlns:a16="http://schemas.microsoft.com/office/drawing/2014/main" id="{C384229C-E09E-44C3-A907-E8A9A9299560}"/>
                </a:ext>
              </a:extLst>
            </p:cNvPr>
            <p:cNvSpPr txBox="1"/>
            <p:nvPr/>
          </p:nvSpPr>
          <p:spPr>
            <a:xfrm>
              <a:off x="4526279" y="5306590"/>
              <a:ext cx="2420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vk.com/mok.v.talalihina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Рисунок 10">
              <a:hlinkClick r:id="rId4"/>
              <a:extLst>
                <a:ext uri="{FF2B5EF4-FFF2-40B4-BE49-F238E27FC236}">
                  <a16:creationId xmlns="" xmlns:a16="http://schemas.microsoft.com/office/drawing/2014/main" id="{1DE87183-1D78-4A9D-ACD0-FA7B5957D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>
              <a:off x="4047247" y="5313758"/>
              <a:ext cx="378327" cy="3783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7128" y="0"/>
            <a:ext cx="8906256" cy="1025494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Актуальность темы исследования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0" y="1354582"/>
            <a:ext cx="11987784" cy="417847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Логистика закупок - это процесс управления покупками и поставками товаров, услуг и материалов для обеспечения бизнеса. Этот процесс является важной частью цепочки поставок и влияет на эффективность работы всей компании. В условиях быстро меняющегося рынка и жесткой конкуренции все большее значение приобретает оптимизация процессов закупок. Ведь от того, насколько точно удастся оценить потребности компании, выбрать надежных поставщиков и своевременно получить заказанный товар, зависит не только качество продукции, но и финансовый результат деятельности предприятия. Поэтому создание эффективной системы логистики закупок – это один из ключевых факторов успеха любого бизнеса. Управление закупками – это самая важная часть материально-технического обеспечения, поскольку грамотный подход к формированию закупочной деятельности напрямую влияет на стоимость конечного продукта.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последнее время в систему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логистических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процессов закупок стали внедряться инновационные технологии: когнитивные вычисления и искусственный интеллект;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предиктивная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 углубленная аналитика;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краудсорсинг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; роботизация; 3D-печать;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блокчейн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кибернетическое отслеживание и другое.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недалеком будущем оценка предложений поставщиков, формирование, заключение договоров и контроль затрат полностью автоматизируются. Электронные площадки переместятся в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соцсети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мессенджеры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что позволит работать удаленно, легко решая сложнейшие аналитические задачи в сфере закупок. Все это значительно облегчит закупочный процесс, увеличит скорость, гибкость и прозрачность. Однако, для совершенствования системы управления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логистическими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процессами в закупках организации, необходимо наиболее тщательное изучение перспективных направлений, с целью внедрения их на практике.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 descr="C:\Users\Ольга\Desktop\resize_17276_originalimage_pRpZHpD.jpg"/>
          <p:cNvPicPr/>
          <p:nvPr/>
        </p:nvPicPr>
        <p:blipFill>
          <a:blip r:embed="rId2" cstate="print"/>
          <a:srcRect l="7880" t="30641" r="8328" b="27179"/>
          <a:stretch>
            <a:fillRect/>
          </a:stretch>
        </p:blipFill>
        <p:spPr bwMode="auto">
          <a:xfrm>
            <a:off x="0" y="0"/>
            <a:ext cx="2148840" cy="107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0008" y="0"/>
            <a:ext cx="7918704" cy="1025494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Цель и задачи исследования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83464" y="1235710"/>
            <a:ext cx="6656832" cy="513765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разработка практических рекомендаций  системы управления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логистическими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процессами в закупках предприятия и оценка их эффективности. </a:t>
            </a:r>
          </a:p>
          <a:p>
            <a:pPr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описать теоретические аспекты управления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логистическими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процессами в закупках;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оценить существующую систему управления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логистическими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процессами в закупках предприятия;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разработать проект по совершенствованию системы управления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логистическими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процессами в закупках. </a:t>
            </a:r>
          </a:p>
          <a:p>
            <a:endParaRPr lang="ru-RU" dirty="0"/>
          </a:p>
        </p:txBody>
      </p:sp>
      <p:pic>
        <p:nvPicPr>
          <p:cNvPr id="7" name="Рисунок 6" descr="F3E41A10-3A59-4043-B2CB-1081E3B14D47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18313" r="18313"/>
          <a:stretch>
            <a:fillRect/>
          </a:stretch>
        </p:blipFill>
        <p:spPr>
          <a:xfrm>
            <a:off x="6684264" y="1243013"/>
            <a:ext cx="5110861" cy="492918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5" descr="C:\Users\Ольга\Desktop\resize_17276_originalimage_pRpZHpD.jpg"/>
          <p:cNvPicPr/>
          <p:nvPr/>
        </p:nvPicPr>
        <p:blipFill>
          <a:blip r:embed="rId3" cstate="print"/>
          <a:srcRect l="7880" t="30641" r="8328" b="27179"/>
          <a:stretch>
            <a:fillRect/>
          </a:stretch>
        </p:blipFill>
        <p:spPr bwMode="auto">
          <a:xfrm>
            <a:off x="0" y="0"/>
            <a:ext cx="2148840" cy="107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1992" y="0"/>
            <a:ext cx="7682584" cy="102549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Объект и предмет исследования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114288" y="1307592"/>
            <a:ext cx="5910072" cy="4828032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предприятие ОАО «Российские железные дороги». </a:t>
            </a:r>
          </a:p>
          <a:p>
            <a:pPr marL="0">
              <a:spcBef>
                <a:spcPts val="0"/>
              </a:spcBef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система управления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логистическими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процессами в закупках предприятия ОАО «Российские железные дороги».</a:t>
            </a:r>
          </a:p>
          <a:p>
            <a:endParaRPr lang="ru-RU" dirty="0"/>
          </a:p>
        </p:txBody>
      </p:sp>
      <p:pic>
        <p:nvPicPr>
          <p:cNvPr id="6" name="Рисунок 5" descr="soimo201108-01_300dpi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9803" r="9803"/>
          <a:stretch>
            <a:fillRect/>
          </a:stretch>
        </p:blipFill>
        <p:spPr>
          <a:xfrm>
            <a:off x="283464" y="1316736"/>
            <a:ext cx="5650992" cy="488289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7" name="Рисунок 6" descr="C:\Users\Ольга\Desktop\resize_17276_originalimage_pRpZHpD.jpg"/>
          <p:cNvPicPr/>
          <p:nvPr/>
        </p:nvPicPr>
        <p:blipFill>
          <a:blip r:embed="rId3" cstate="print"/>
          <a:srcRect l="7880" t="30641" r="8328" b="27179"/>
          <a:stretch>
            <a:fillRect/>
          </a:stretch>
        </p:blipFill>
        <p:spPr bwMode="auto">
          <a:xfrm>
            <a:off x="0" y="0"/>
            <a:ext cx="2148840" cy="107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7128" y="0"/>
            <a:ext cx="7737448" cy="10254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Теоретические аспекты исследования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28600" y="1016254"/>
            <a:ext cx="11768328" cy="455930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Закупочная логистика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-это обеспечение непрерывного поступления материалов, товаров и ресурсов, необходимых для основной деятельности организации.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9" name="Рисунок 8" descr="C:\Users\Ольга\Desktop\resize_17276_originalimage_pRpZHpD.jpg"/>
          <p:cNvPicPr/>
          <p:nvPr/>
        </p:nvPicPr>
        <p:blipFill>
          <a:blip r:embed="rId2" cstate="print"/>
          <a:srcRect l="7880" t="30641" r="8328" b="27179"/>
          <a:stretch>
            <a:fillRect/>
          </a:stretch>
        </p:blipFill>
        <p:spPr bwMode="auto">
          <a:xfrm>
            <a:off x="0" y="0"/>
            <a:ext cx="2148840" cy="107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5"/>
          <p:cNvSpPr/>
          <p:nvPr/>
        </p:nvSpPr>
        <p:spPr>
          <a:xfrm>
            <a:off x="0" y="5577840"/>
            <a:ext cx="12192000" cy="1280160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tx1"/>
          </a:solidFill>
        </p:spPr>
      </p:sp>
      <p:sp>
        <p:nvSpPr>
          <p:cNvPr id="12" name="Google Shape;968;p48"/>
          <p:cNvSpPr/>
          <p:nvPr/>
        </p:nvSpPr>
        <p:spPr>
          <a:xfrm>
            <a:off x="210964" y="621967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31648" y="3298274"/>
          <a:ext cx="11960352" cy="21501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17789"/>
                <a:gridCol w="2013701"/>
                <a:gridCol w="9128862"/>
              </a:tblGrid>
              <a:tr h="338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№п/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8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Информационные задачи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выявление потребностей; решение задачи «сделать самому или купить у поставщика»;  поиск потенциальных поставщиков.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8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Задачи реализации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закупок (выбор способа, согласование условий договора); проведение закупок (подбор складских площадей, подача заказов, проведение платежей и т.д.).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8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Задачи координации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управление взаимодействием между сотрудниками и поставщиками;  выявление параметров поставок;  координация подразделений для управления материальными потоками;  интеграция и развитие поставщиков.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8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Задачи контроля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контроль сроков подачи заказов; контроль условий договоров; контроль качества; оценка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логистических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издержек.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46C55AF7-4EE2-40E0-9A11-AAFC42BFA583}"/>
              </a:ext>
            </a:extLst>
          </p:cNvPr>
          <p:cNvCxnSpPr>
            <a:cxnSpLocks/>
          </p:cNvCxnSpPr>
          <p:nvPr/>
        </p:nvCxnSpPr>
        <p:spPr>
          <a:xfrm rot="16200000" flipV="1">
            <a:off x="6117336" y="1975104"/>
            <a:ext cx="448056" cy="91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46C55AF7-4EE2-40E0-9A11-AAFC42BFA583}"/>
              </a:ext>
            </a:extLst>
          </p:cNvPr>
          <p:cNvCxnSpPr>
            <a:cxnSpLocks/>
          </p:cNvCxnSpPr>
          <p:nvPr/>
        </p:nvCxnSpPr>
        <p:spPr>
          <a:xfrm rot="16200000" flipV="1">
            <a:off x="6105144" y="2932176"/>
            <a:ext cx="448056" cy="91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Текст 2"/>
          <p:cNvSpPr txBox="1">
            <a:spLocks/>
          </p:cNvSpPr>
          <p:nvPr/>
        </p:nvSpPr>
        <p:spPr>
          <a:xfrm>
            <a:off x="0" y="1781302"/>
            <a:ext cx="3291840" cy="45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удовлетворение потребностей предприятий в товарах, услугах и материалах;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Текст 2"/>
          <p:cNvSpPr txBox="1">
            <a:spLocks/>
          </p:cNvSpPr>
          <p:nvPr/>
        </p:nvSpPr>
        <p:spPr>
          <a:xfrm>
            <a:off x="0" y="2482342"/>
            <a:ext cx="3294888" cy="45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сокращение себестоимости продукции за счет уменьшение общих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логистических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расходов;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Текст 2"/>
          <p:cNvSpPr txBox="1">
            <a:spLocks/>
          </p:cNvSpPr>
          <p:nvPr/>
        </p:nvSpPr>
        <p:spPr>
          <a:xfrm>
            <a:off x="3151632" y="2372614"/>
            <a:ext cx="3017520" cy="45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12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соблюдение требований к качеству производственных материалов;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Текст 2"/>
          <p:cNvSpPr txBox="1">
            <a:spLocks/>
          </p:cNvSpPr>
          <p:nvPr/>
        </p:nvSpPr>
        <p:spPr>
          <a:xfrm>
            <a:off x="2944368" y="1842262"/>
            <a:ext cx="3429000" cy="45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поддержка непрерывной операционной деятельности предприятия;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Текст 2"/>
          <p:cNvSpPr txBox="1">
            <a:spLocks/>
          </p:cNvSpPr>
          <p:nvPr/>
        </p:nvSpPr>
        <p:spPr>
          <a:xfrm>
            <a:off x="777240" y="1385062"/>
            <a:ext cx="4392168" cy="45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Цели закупочной логистики: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Текст 2"/>
          <p:cNvSpPr txBox="1">
            <a:spLocks/>
          </p:cNvSpPr>
          <p:nvPr/>
        </p:nvSpPr>
        <p:spPr>
          <a:xfrm>
            <a:off x="7004304" y="1537462"/>
            <a:ext cx="4425696" cy="45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Этапы закупочной логистики: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6348984" y="2369566"/>
            <a:ext cx="3017520" cy="45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Исследование рынка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Текст 2"/>
          <p:cNvSpPr txBox="1">
            <a:spLocks/>
          </p:cNvSpPr>
          <p:nvPr/>
        </p:nvSpPr>
        <p:spPr>
          <a:xfrm>
            <a:off x="3200400" y="2906014"/>
            <a:ext cx="3017520" cy="45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управление поставщиками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6391656" y="1945894"/>
            <a:ext cx="3017520" cy="45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Выявление потребности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Текст 2"/>
          <p:cNvSpPr txBox="1">
            <a:spLocks/>
          </p:cNvSpPr>
          <p:nvPr/>
        </p:nvSpPr>
        <p:spPr>
          <a:xfrm>
            <a:off x="6364224" y="2768854"/>
            <a:ext cx="3017520" cy="45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Выбор контрагентов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Текст 2"/>
          <p:cNvSpPr txBox="1">
            <a:spLocks/>
          </p:cNvSpPr>
          <p:nvPr/>
        </p:nvSpPr>
        <p:spPr>
          <a:xfrm>
            <a:off x="9034272" y="1909318"/>
            <a:ext cx="3017520" cy="45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Закупка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Текст 2"/>
          <p:cNvSpPr txBox="1">
            <a:spLocks/>
          </p:cNvSpPr>
          <p:nvPr/>
        </p:nvSpPr>
        <p:spPr>
          <a:xfrm>
            <a:off x="9174480" y="2311654"/>
            <a:ext cx="3017520" cy="45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Учет претензий и брака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Текст 2"/>
          <p:cNvSpPr txBox="1">
            <a:spLocks/>
          </p:cNvSpPr>
          <p:nvPr/>
        </p:nvSpPr>
        <p:spPr>
          <a:xfrm>
            <a:off x="9174480" y="2802382"/>
            <a:ext cx="3017520" cy="45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Распределение ресурсов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Google Shape;968;p48"/>
          <p:cNvSpPr/>
          <p:nvPr/>
        </p:nvSpPr>
        <p:spPr>
          <a:xfrm>
            <a:off x="217060" y="564055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968;p48"/>
          <p:cNvSpPr/>
          <p:nvPr/>
        </p:nvSpPr>
        <p:spPr>
          <a:xfrm>
            <a:off x="3993532" y="570456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968;p48"/>
          <p:cNvSpPr/>
          <p:nvPr/>
        </p:nvSpPr>
        <p:spPr>
          <a:xfrm>
            <a:off x="3947812" y="624406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968;p48"/>
          <p:cNvSpPr/>
          <p:nvPr/>
        </p:nvSpPr>
        <p:spPr>
          <a:xfrm>
            <a:off x="8071756" y="5677135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968;p48"/>
          <p:cNvSpPr/>
          <p:nvPr/>
        </p:nvSpPr>
        <p:spPr>
          <a:xfrm>
            <a:off x="8071756" y="620748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Текст 2"/>
          <p:cNvSpPr txBox="1">
            <a:spLocks/>
          </p:cNvSpPr>
          <p:nvPr/>
        </p:nvSpPr>
        <p:spPr>
          <a:xfrm>
            <a:off x="8720328" y="5691886"/>
            <a:ext cx="3017520" cy="45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Совместные порталы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Текст 2"/>
          <p:cNvSpPr txBox="1">
            <a:spLocks/>
          </p:cNvSpPr>
          <p:nvPr/>
        </p:nvSpPr>
        <p:spPr>
          <a:xfrm>
            <a:off x="652272" y="5615686"/>
            <a:ext cx="3017520" cy="45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1400" dirty="0" smtClean="0"/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Когнитивные вычисления и искусственный интеллект</a:t>
            </a:r>
            <a:r>
              <a:rPr lang="ru-RU" sz="1600" dirty="0" smtClean="0">
                <a:solidFill>
                  <a:schemeClr val="bg1"/>
                </a:solidFill>
              </a:rPr>
              <a:t>;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Текст 2"/>
          <p:cNvSpPr txBox="1">
            <a:spLocks/>
          </p:cNvSpPr>
          <p:nvPr/>
        </p:nvSpPr>
        <p:spPr>
          <a:xfrm>
            <a:off x="8753856" y="6127750"/>
            <a:ext cx="3017520" cy="45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1400" dirty="0" smtClean="0"/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Интеллектуальное извлечение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Текст 2"/>
          <p:cNvSpPr txBox="1">
            <a:spLocks/>
          </p:cNvSpPr>
          <p:nvPr/>
        </p:nvSpPr>
        <p:spPr>
          <a:xfrm>
            <a:off x="4556760" y="5670550"/>
            <a:ext cx="3316224" cy="45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Предиктивная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углубленная аналитика;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Текст 2"/>
          <p:cNvSpPr txBox="1">
            <a:spLocks/>
          </p:cNvSpPr>
          <p:nvPr/>
        </p:nvSpPr>
        <p:spPr>
          <a:xfrm>
            <a:off x="4840224" y="6228334"/>
            <a:ext cx="2602992" cy="45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Роботизация,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блокчейн-технологии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Текст 2"/>
          <p:cNvSpPr txBox="1">
            <a:spLocks/>
          </p:cNvSpPr>
          <p:nvPr/>
        </p:nvSpPr>
        <p:spPr>
          <a:xfrm>
            <a:off x="624840" y="6228334"/>
            <a:ext cx="3017520" cy="45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Кибернетическое отслеживание</a:t>
            </a:r>
            <a:r>
              <a:rPr lang="ru-RU" sz="1400" dirty="0" smtClean="0">
                <a:solidFill>
                  <a:schemeClr val="bg1"/>
                </a:solidFill>
              </a:rPr>
              <a:t>;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oogle Shape;810;p48"/>
          <p:cNvGrpSpPr/>
          <p:nvPr/>
        </p:nvGrpSpPr>
        <p:grpSpPr>
          <a:xfrm>
            <a:off x="6067175" y="2258568"/>
            <a:ext cx="553081" cy="431039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49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0E82FF-9BC8-417C-8CF0-62F144AE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528" y="0"/>
            <a:ext cx="8513064" cy="102549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характеристика предприятия ОАО «РЖД»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BFA13F8-D343-4268-A65B-4DCAB66B12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C64EBBB4-9B51-499A-95FE-4388FBE009F5}"/>
              </a:ext>
            </a:extLst>
          </p:cNvPr>
          <p:cNvSpPr txBox="1">
            <a:spLocks/>
          </p:cNvSpPr>
          <p:nvPr/>
        </p:nvSpPr>
        <p:spPr>
          <a:xfrm>
            <a:off x="210312" y="1101598"/>
            <a:ext cx="8595360" cy="907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ОАО «Российские железные дороги» является ведущей железнодорожной компанией России и одной из крупнейших акционерных компаний в мировом транспортном секторе. Учредителем и единственным акционером ОАО «РЖД» является Российская Федерация.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Ольга\Desktop\resize_17276_originalimage_pRpZHpD.jpg"/>
          <p:cNvPicPr/>
          <p:nvPr/>
        </p:nvPicPr>
        <p:blipFill>
          <a:blip r:embed="rId2" cstate="print"/>
          <a:srcRect l="7880" t="30641" r="8328" b="27179"/>
          <a:stretch>
            <a:fillRect/>
          </a:stretch>
        </p:blipFill>
        <p:spPr bwMode="auto">
          <a:xfrm>
            <a:off x="0" y="0"/>
            <a:ext cx="2148840" cy="107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C64EBBB4-9B51-499A-95FE-4388FBE009F5}"/>
              </a:ext>
            </a:extLst>
          </p:cNvPr>
          <p:cNvSpPr txBox="1">
            <a:spLocks/>
          </p:cNvSpPr>
          <p:nvPr/>
        </p:nvSpPr>
        <p:spPr>
          <a:xfrm>
            <a:off x="563880" y="2012950"/>
            <a:ext cx="5669280" cy="629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3,6 млн. тонн грузов и 2,8 млн. пассажиров, перевозимых ежедневно;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8970264" y="1143762"/>
          <a:ext cx="3108960" cy="2613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8997696" y="3730752"/>
          <a:ext cx="3194304" cy="282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5980177" y="4030218"/>
          <a:ext cx="3209544" cy="267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2926080" y="4023360"/>
          <a:ext cx="3252407" cy="254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192024" y="3886200"/>
          <a:ext cx="291369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5797296" y="1975104"/>
          <a:ext cx="3282695" cy="220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C64EBBB4-9B51-499A-95FE-4388FBE009F5}"/>
              </a:ext>
            </a:extLst>
          </p:cNvPr>
          <p:cNvSpPr txBox="1">
            <a:spLocks/>
          </p:cNvSpPr>
          <p:nvPr/>
        </p:nvSpPr>
        <p:spPr>
          <a:xfrm>
            <a:off x="542544" y="2695702"/>
            <a:ext cx="5669280" cy="629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1,1% налоговых поступлений в бюджет страны;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Текст 2">
            <a:extLst>
              <a:ext uri="{FF2B5EF4-FFF2-40B4-BE49-F238E27FC236}">
                <a16:creationId xmlns="" xmlns:a16="http://schemas.microsoft.com/office/drawing/2014/main" id="{C64EBBB4-9B51-499A-95FE-4388FBE009F5}"/>
              </a:ext>
            </a:extLst>
          </p:cNvPr>
          <p:cNvSpPr txBox="1">
            <a:spLocks/>
          </p:cNvSpPr>
          <p:nvPr/>
        </p:nvSpPr>
        <p:spPr>
          <a:xfrm>
            <a:off x="569976" y="3143758"/>
            <a:ext cx="5346192" cy="629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свыше 45,0% грузооборота (а без учета трубопроводного транспорта - более 87,0%) всей транспортной системы страны 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Google Shape;968;p48"/>
          <p:cNvSpPr/>
          <p:nvPr/>
        </p:nvSpPr>
        <p:spPr>
          <a:xfrm>
            <a:off x="189628" y="205611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968;p48"/>
          <p:cNvSpPr/>
          <p:nvPr/>
        </p:nvSpPr>
        <p:spPr>
          <a:xfrm>
            <a:off x="189628" y="268704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968;p48"/>
          <p:cNvSpPr/>
          <p:nvPr/>
        </p:nvSpPr>
        <p:spPr>
          <a:xfrm>
            <a:off x="189628" y="3299695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0E82FF-9BC8-417C-8CF0-62F144AE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0"/>
            <a:ext cx="8522208" cy="102549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финансовых показателей предприятия ОАО «РДЖ» с 2021-2023гг.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BFA13F8-D343-4268-A65B-4DCAB66B12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6" name="Рисунок 15" descr="C:\Users\Ольга\Desktop\resize_17276_originalimage_pRpZHpD.jpg"/>
          <p:cNvPicPr/>
          <p:nvPr/>
        </p:nvPicPr>
        <p:blipFill>
          <a:blip r:embed="rId2" cstate="print"/>
          <a:srcRect l="7880" t="30641" r="8328" b="27179"/>
          <a:stretch>
            <a:fillRect/>
          </a:stretch>
        </p:blipFill>
        <p:spPr bwMode="auto">
          <a:xfrm>
            <a:off x="0" y="0"/>
            <a:ext cx="2148840" cy="107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" name="Диаграмма 29"/>
          <p:cNvGraphicFramePr/>
          <p:nvPr/>
        </p:nvGraphicFramePr>
        <p:xfrm>
          <a:off x="7781544" y="1115568"/>
          <a:ext cx="42824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Диаграмма 30"/>
          <p:cNvGraphicFramePr/>
          <p:nvPr/>
        </p:nvGraphicFramePr>
        <p:xfrm>
          <a:off x="7891272" y="3858768"/>
          <a:ext cx="4105656" cy="2852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Диаграмма 31"/>
          <p:cNvGraphicFramePr/>
          <p:nvPr/>
        </p:nvGraphicFramePr>
        <p:xfrm>
          <a:off x="1" y="1119378"/>
          <a:ext cx="4352544" cy="2644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0" y="3593592"/>
          <a:ext cx="4306824" cy="306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Диаграмма 33"/>
          <p:cNvGraphicFramePr/>
          <p:nvPr/>
        </p:nvGraphicFramePr>
        <p:xfrm>
          <a:off x="4142232" y="1051560"/>
          <a:ext cx="3803904" cy="281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Диаграмма 34"/>
          <p:cNvGraphicFramePr/>
          <p:nvPr/>
        </p:nvGraphicFramePr>
        <p:xfrm>
          <a:off x="4014216" y="3895344"/>
          <a:ext cx="4105656" cy="284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6595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0E82FF-9BC8-417C-8CF0-62F144AE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0"/>
            <a:ext cx="8357616" cy="102549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Оценка системы управления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логистическими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процессами в закупках предприятия ОАО «Российские железные дороги»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BFA13F8-D343-4268-A65B-4DCAB66B12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6" name="Рисунок 15" descr="C:\Users\Ольга\Desktop\resize_17276_originalimage_pRpZHpD.jpg"/>
          <p:cNvPicPr/>
          <p:nvPr/>
        </p:nvPicPr>
        <p:blipFill>
          <a:blip r:embed="rId2" cstate="print"/>
          <a:srcRect l="7880" t="30641" r="8328" b="27179"/>
          <a:stretch>
            <a:fillRect/>
          </a:stretch>
        </p:blipFill>
        <p:spPr bwMode="auto">
          <a:xfrm>
            <a:off x="0" y="0"/>
            <a:ext cx="2148840" cy="107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4187952" y="1094232"/>
          <a:ext cx="4114800" cy="248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19456" y="3749040"/>
            <a:ext cx="11795760" cy="1152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ФЗ от 18 июля 2011 года № 223-ФЗ «О закупках товаров, работ, услуг отдельными видами юридических лиц»;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о закупке товаров, работ, услуг для нужд ОАО «РЖД»;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нормативно- правовые акты, регулирующие вопросы закупочной деятельности компаний с государственным участием.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064" y="5093207"/>
            <a:ext cx="5758815" cy="157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8723" y="5148072"/>
            <a:ext cx="1476970" cy="148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430707" y="5038344"/>
            <a:ext cx="4566221" cy="1581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* предназначен для проведения закупок малого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объѐма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(до 500 тыс. рублей с учетом НДС и иных налогов)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** публикация закупок на ЭТП ТЭК-Торг по закупкам, участниками которых могут быть только субъекты МСП , и которые ранее на ЭТП «РТС-Тендер» признаны несостоявшимися по причине отсутствия заявок участников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8083296" y="1037082"/>
          <a:ext cx="4108704" cy="2644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164592" y="1088136"/>
          <a:ext cx="4206240" cy="250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6595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6856" y="0"/>
            <a:ext cx="7627720" cy="102549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Мероприятия по совершенствованию системы управления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логистическими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процессами в закупках предприятия ОАО «РЖД»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E786A0-47A0-48B3-8B15-CB0CD8CA3ED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 descr="C:\Users\Ольга\Desktop\resize_17276_originalimage_pRpZHpD.jpg"/>
          <p:cNvPicPr/>
          <p:nvPr/>
        </p:nvPicPr>
        <p:blipFill>
          <a:blip r:embed="rId2" cstate="print"/>
          <a:srcRect l="7880" t="30641" r="8328" b="27179"/>
          <a:stretch>
            <a:fillRect/>
          </a:stretch>
        </p:blipFill>
        <p:spPr bwMode="auto">
          <a:xfrm>
            <a:off x="0" y="0"/>
            <a:ext cx="2148840" cy="107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2024" y="1167723"/>
          <a:ext cx="11850625" cy="285092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17785"/>
                <a:gridCol w="1567631"/>
                <a:gridCol w="9665209"/>
              </a:tblGrid>
              <a:tr h="476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Виды закупок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693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Закупки конкурентным способом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Внедрение подающих роботов- по ключевым словам находят нужные торги и подают заявку на участие (подгружают документы).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94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Внедрение торгующих роботов - участвуют в торгах в указанное время, подают ценовые предложения, позволяют даже неопытным участникам торгов превзойти самых профессиональных конкурентов. Например: перебивают цены конкурентов в последние секунды торгов, если требуется, то быстро нажимают «нужные кнопки».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693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Закупки в электронном магазине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Внедрение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нейросети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для определения категории товара на сайтах компании: 1)Закупки РДЖ: https://rzdlog.ru/company/purchases/; 2)Электронный магазин РЖД: https://eshoprzd.ru/home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25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Внедрение технологии машинного обучения для поиска соответствия между похожими товарными единицами на сайтах компании: 1)Закупки РДЖ: https://rzdlog.ru/company/purchases/; 2)Электронный магазин РЖД: https://eshoprzd.ru/home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3" cstate="print"/>
          <a:srcRect t="3425" r="2755" b="19794"/>
          <a:stretch>
            <a:fillRect/>
          </a:stretch>
        </p:blipFill>
        <p:spPr bwMode="auto">
          <a:xfrm>
            <a:off x="193928" y="4242816"/>
            <a:ext cx="5868543" cy="261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 t="4100" r="3150" b="19947"/>
          <a:stretch>
            <a:fillRect/>
          </a:stretch>
        </p:blipFill>
        <p:spPr bwMode="auto">
          <a:xfrm>
            <a:off x="6253353" y="4215384"/>
            <a:ext cx="5756910" cy="264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МОК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1819</TotalTime>
  <Words>813</Words>
  <Application>Microsoft Office PowerPoint</Application>
  <PresentationFormat>Произвольный</PresentationFormat>
  <Paragraphs>106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Roboto</vt:lpstr>
      <vt:lpstr>Montserrat</vt:lpstr>
      <vt:lpstr>Calibri</vt:lpstr>
      <vt:lpstr>Verdana</vt:lpstr>
      <vt:lpstr>Тема Office</vt:lpstr>
      <vt:lpstr>ВКР: «Особенности совершенствования управления логистическими процессами в закупках» </vt:lpstr>
      <vt:lpstr>Актуальность темы исследования</vt:lpstr>
      <vt:lpstr>Цель и задачи исследования</vt:lpstr>
      <vt:lpstr>Объект и предмет исследования</vt:lpstr>
      <vt:lpstr>Теоретические аспекты исследования</vt:lpstr>
      <vt:lpstr>Общая характеристика предприятия ОАО «РЖД»</vt:lpstr>
      <vt:lpstr>Анализ финансовых показателей предприятия ОАО «РДЖ» с 2021-2023гг. </vt:lpstr>
      <vt:lpstr>Оценка системы управления логистическими процессами в закупках предприятия ОАО «Российские железные дороги» </vt:lpstr>
      <vt:lpstr>Мероприятия по совершенствованию системы управления логистическими процессами в закупках предприятия ОАО «РЖД»</vt:lpstr>
      <vt:lpstr>Экономическая эффективность мероприятий по совершенствованию системы управления логистическими процессами в закупках предприятия ОАО «РЖД»</vt:lpstr>
      <vt:lpstr>Практическая значимость исследования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 Женя</dc:creator>
  <cp:lastModifiedBy>Ольга</cp:lastModifiedBy>
  <cp:revision>118</cp:revision>
  <dcterms:created xsi:type="dcterms:W3CDTF">2020-10-21T12:54:38Z</dcterms:created>
  <dcterms:modified xsi:type="dcterms:W3CDTF">2024-07-18T09:55:50Z</dcterms:modified>
</cp:coreProperties>
</file>