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83" r:id="rId4"/>
    <p:sldId id="296" r:id="rId5"/>
    <p:sldId id="295" r:id="rId6"/>
    <p:sldId id="287" r:id="rId7"/>
    <p:sldId id="288" r:id="rId8"/>
    <p:sldId id="289" r:id="rId9"/>
    <p:sldId id="290" r:id="rId10"/>
    <p:sldId id="291" r:id="rId11"/>
    <p:sldId id="298" r:id="rId12"/>
    <p:sldId id="297" r:id="rId13"/>
    <p:sldId id="292" r:id="rId14"/>
    <p:sldId id="294" r:id="rId15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6E4E363-99C1-4E18-9C60-8DCB5C0EE195}">
          <p14:sldIdLst>
            <p14:sldId id="256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CC"/>
    <a:srgbClr val="290FA9"/>
    <a:srgbClr val="00FFFF"/>
    <a:srgbClr val="CC0000"/>
    <a:srgbClr val="D0A52A"/>
    <a:srgbClr val="D57337"/>
    <a:srgbClr val="BE63C5"/>
    <a:srgbClr val="A55F91"/>
    <a:srgbClr val="C18331"/>
    <a:srgbClr val="B597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31" autoAdjust="0"/>
    <p:restoredTop sz="95394" autoAdjust="0"/>
  </p:normalViewPr>
  <p:slideViewPr>
    <p:cSldViewPr>
      <p:cViewPr varScale="1">
        <p:scale>
          <a:sx n="84" d="100"/>
          <a:sy n="84" d="100"/>
        </p:scale>
        <p:origin x="-854" y="-72"/>
      </p:cViewPr>
      <p:guideLst>
        <p:guide orient="horz" pos="2160"/>
        <p:guide orient="horz" pos="2161"/>
        <p:guide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5;&#1088;&#1086;&#1082;&#1091;&#1088;&#1086;&#1088;\&#1050;&#1085;&#1080;&#1075;&#1072;155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5;&#1088;&#1086;&#1082;&#1091;&#1088;&#1086;&#1088;\&#1050;&#1085;&#1080;&#1075;&#1072;155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5;&#1088;&#1086;&#1082;&#1091;&#1088;&#1086;&#1088;\&#1050;&#1085;&#1080;&#1075;&#1072;1555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Лист1!$H$14</c:f>
              <c:strCache>
                <c:ptCount val="1"/>
                <c:pt idx="0">
                  <c:v>Зарегистрировано преступлений коррупционной направленности, ед.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Лист1!$I$13:$O$13</c:f>
              <c:strCache>
                <c:ptCount val="7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  <c:pt idx="6">
                  <c:v>2023 г.</c:v>
                </c:pt>
              </c:strCache>
            </c:strRef>
          </c:cat>
          <c:val>
            <c:numRef>
              <c:f>Лист1!$I$14:$O$14</c:f>
              <c:numCache>
                <c:formatCode>General</c:formatCode>
                <c:ptCount val="7"/>
                <c:pt idx="0">
                  <c:v>29634</c:v>
                </c:pt>
                <c:pt idx="1">
                  <c:v>30495</c:v>
                </c:pt>
                <c:pt idx="2">
                  <c:v>30991</c:v>
                </c:pt>
                <c:pt idx="3">
                  <c:v>30813</c:v>
                </c:pt>
                <c:pt idx="4">
                  <c:v>35051</c:v>
                </c:pt>
                <c:pt idx="5">
                  <c:v>35340</c:v>
                </c:pt>
                <c:pt idx="6">
                  <c:v>36407</c:v>
                </c:pt>
              </c:numCache>
            </c:numRef>
          </c:val>
        </c:ser>
        <c:dLbls>
          <c:showVal val="1"/>
        </c:dLbls>
        <c:shape val="box"/>
        <c:axId val="112614016"/>
        <c:axId val="112750976"/>
        <c:axId val="0"/>
      </c:bar3DChart>
      <c:catAx>
        <c:axId val="112614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750976"/>
        <c:crosses val="autoZero"/>
        <c:auto val="1"/>
        <c:lblAlgn val="ctr"/>
        <c:lblOffset val="100"/>
      </c:catAx>
      <c:valAx>
        <c:axId val="1127509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26140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Лист3!$H$92</c:f>
              <c:strCache>
                <c:ptCount val="1"/>
                <c:pt idx="0">
                  <c:v>Кражи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Лист3!$I$91:$L$91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Лист3!$I$92:$L$92</c:f>
              <c:numCache>
                <c:formatCode>General</c:formatCode>
                <c:ptCount val="4"/>
                <c:pt idx="0">
                  <c:v>1571</c:v>
                </c:pt>
                <c:pt idx="1">
                  <c:v>1299</c:v>
                </c:pt>
                <c:pt idx="2">
                  <c:v>1708</c:v>
                </c:pt>
                <c:pt idx="3">
                  <c:v>1228</c:v>
                </c:pt>
              </c:numCache>
            </c:numRef>
          </c:val>
        </c:ser>
        <c:ser>
          <c:idx val="1"/>
          <c:order val="1"/>
          <c:tx>
            <c:strRef>
              <c:f>Лист3!$H$93</c:f>
              <c:strCache>
                <c:ptCount val="1"/>
                <c:pt idx="0">
                  <c:v>Кражи грузов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290FA9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Лист3!$I$91:$L$91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Лист3!$I$93:$L$93</c:f>
              <c:numCache>
                <c:formatCode>General</c:formatCode>
                <c:ptCount val="4"/>
                <c:pt idx="0">
                  <c:v>268</c:v>
                </c:pt>
                <c:pt idx="1">
                  <c:v>187</c:v>
                </c:pt>
                <c:pt idx="2">
                  <c:v>329</c:v>
                </c:pt>
                <c:pt idx="3">
                  <c:v>253</c:v>
                </c:pt>
              </c:numCache>
            </c:numRef>
          </c:val>
        </c:ser>
        <c:dLbls>
          <c:showVal val="1"/>
        </c:dLbls>
        <c:shape val="box"/>
        <c:axId val="114367104"/>
        <c:axId val="114377088"/>
        <c:axId val="0"/>
      </c:bar3DChart>
      <c:catAx>
        <c:axId val="114367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377088"/>
        <c:crosses val="autoZero"/>
        <c:auto val="1"/>
        <c:lblAlgn val="ctr"/>
        <c:lblOffset val="100"/>
      </c:catAx>
      <c:valAx>
        <c:axId val="1143770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3671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Лист3!$J$68</c:f>
              <c:strCache>
                <c:ptCount val="1"/>
                <c:pt idx="0">
                  <c:v>Преступлений экономической направленности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Лист3!$K$67:$N$67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Лист3!$K$68:$N$68</c:f>
              <c:numCache>
                <c:formatCode>General</c:formatCode>
                <c:ptCount val="4"/>
                <c:pt idx="0">
                  <c:v>706</c:v>
                </c:pt>
                <c:pt idx="1">
                  <c:v>542</c:v>
                </c:pt>
                <c:pt idx="2">
                  <c:v>527</c:v>
                </c:pt>
                <c:pt idx="3">
                  <c:v>537</c:v>
                </c:pt>
              </c:numCache>
            </c:numRef>
          </c:val>
        </c:ser>
        <c:dLbls>
          <c:showVal val="1"/>
        </c:dLbls>
        <c:shape val="cylinder"/>
        <c:axId val="114389376"/>
        <c:axId val="114390912"/>
        <c:axId val="0"/>
      </c:bar3DChart>
      <c:catAx>
        <c:axId val="114389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390912"/>
        <c:crosses val="autoZero"/>
        <c:auto val="1"/>
        <c:lblAlgn val="ctr"/>
        <c:lblOffset val="100"/>
      </c:catAx>
      <c:valAx>
        <c:axId val="1143909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3893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Лист1!$G$34</c:f>
              <c:strCache>
                <c:ptCount val="1"/>
                <c:pt idx="0">
                  <c:v>Выявлено нарушений закона о соблюдении прав и свобод человека и гражданина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Лист1!$H$33:$K$33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Лист1!$H$34:$K$34</c:f>
              <c:numCache>
                <c:formatCode>#,##0</c:formatCode>
                <c:ptCount val="4"/>
                <c:pt idx="0">
                  <c:v>11170</c:v>
                </c:pt>
                <c:pt idx="1">
                  <c:v>10219</c:v>
                </c:pt>
                <c:pt idx="2">
                  <c:v>11179</c:v>
                </c:pt>
                <c:pt idx="3">
                  <c:v>11538</c:v>
                </c:pt>
              </c:numCache>
            </c:numRef>
          </c:val>
        </c:ser>
        <c:dLbls>
          <c:showVal val="1"/>
        </c:dLbls>
        <c:shape val="box"/>
        <c:axId val="114710400"/>
        <c:axId val="114711936"/>
        <c:axId val="0"/>
      </c:bar3DChart>
      <c:catAx>
        <c:axId val="114710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711936"/>
        <c:crosses val="autoZero"/>
        <c:auto val="1"/>
        <c:lblAlgn val="ctr"/>
        <c:lblOffset val="100"/>
      </c:catAx>
      <c:valAx>
        <c:axId val="114711936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147104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Лист1!$G$57</c:f>
              <c:strCache>
                <c:ptCount val="1"/>
                <c:pt idx="0">
                  <c:v>Выявлено нарушений закона в сфере экономики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Лист1!$H$56:$K$56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Лист1!$H$57:$K$57</c:f>
              <c:numCache>
                <c:formatCode>General</c:formatCode>
                <c:ptCount val="4"/>
                <c:pt idx="0" formatCode="#,##0">
                  <c:v>1286</c:v>
                </c:pt>
                <c:pt idx="1">
                  <c:v>1395</c:v>
                </c:pt>
                <c:pt idx="2" formatCode="#,##0">
                  <c:v>1664</c:v>
                </c:pt>
                <c:pt idx="3">
                  <c:v>1581</c:v>
                </c:pt>
              </c:numCache>
            </c:numRef>
          </c:val>
        </c:ser>
        <c:dLbls>
          <c:showVal val="1"/>
        </c:dLbls>
        <c:shape val="box"/>
        <c:axId val="114732416"/>
        <c:axId val="114742400"/>
        <c:axId val="0"/>
      </c:bar3DChart>
      <c:catAx>
        <c:axId val="114732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742400"/>
        <c:crosses val="autoZero"/>
        <c:auto val="1"/>
        <c:lblAlgn val="ctr"/>
        <c:lblOffset val="100"/>
      </c:catAx>
      <c:valAx>
        <c:axId val="114742400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147324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Лист1!$E$198</c:f>
              <c:strCache>
                <c:ptCount val="1"/>
                <c:pt idx="0">
                  <c:v>Выявлено нарушений закона за не исполнением законов на досудебной стадии уголовного судопроизводства 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290FA9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Лист1!$F$197:$I$197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Лист1!$F$198:$I$198</c:f>
              <c:numCache>
                <c:formatCode>General</c:formatCode>
                <c:ptCount val="4"/>
                <c:pt idx="0" formatCode="#,##0">
                  <c:v>6496</c:v>
                </c:pt>
                <c:pt idx="1">
                  <c:v>5266</c:v>
                </c:pt>
                <c:pt idx="2" formatCode="#,##0">
                  <c:v>7038</c:v>
                </c:pt>
                <c:pt idx="3">
                  <c:v>7567</c:v>
                </c:pt>
              </c:numCache>
            </c:numRef>
          </c:val>
        </c:ser>
        <c:ser>
          <c:idx val="1"/>
          <c:order val="1"/>
          <c:tx>
            <c:strRef>
              <c:f>Лист1!$E$199</c:f>
              <c:strCache>
                <c:ptCount val="1"/>
                <c:pt idx="0">
                  <c:v>В том числе при приеме, регистрации и рассмотрении сообщений о преступлении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Лист1!$F$197:$I$197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Лист1!$F$199:$I$199</c:f>
              <c:numCache>
                <c:formatCode>General</c:formatCode>
                <c:ptCount val="4"/>
                <c:pt idx="0" formatCode="#,##0">
                  <c:v>3289</c:v>
                </c:pt>
                <c:pt idx="1">
                  <c:v>2194</c:v>
                </c:pt>
                <c:pt idx="2" formatCode="#,##0">
                  <c:v>2831</c:v>
                </c:pt>
                <c:pt idx="3">
                  <c:v>3058</c:v>
                </c:pt>
              </c:numCache>
            </c:numRef>
          </c:val>
        </c:ser>
        <c:dLbls>
          <c:showVal val="1"/>
        </c:dLbls>
        <c:shape val="box"/>
        <c:axId val="114653440"/>
        <c:axId val="114675712"/>
        <c:axId val="0"/>
      </c:bar3DChart>
      <c:catAx>
        <c:axId val="114653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675712"/>
        <c:crosses val="autoZero"/>
        <c:auto val="1"/>
        <c:lblAlgn val="ctr"/>
        <c:lblOffset val="100"/>
      </c:catAx>
      <c:valAx>
        <c:axId val="114675712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14653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1989501312335789E-2"/>
          <c:y val="0.71577537182852258"/>
          <c:w val="0.83046522309711301"/>
          <c:h val="0.2008912948381454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Лист3!$F$289</c:f>
              <c:strCache>
                <c:ptCount val="1"/>
                <c:pt idx="0">
                  <c:v>Выявлено нарушений законов о противодействии коррупции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Лист3!$G$288:$J$288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Лист3!$G$289:$J$289</c:f>
              <c:numCache>
                <c:formatCode>General</c:formatCode>
                <c:ptCount val="4"/>
                <c:pt idx="0">
                  <c:v>641</c:v>
                </c:pt>
                <c:pt idx="1">
                  <c:v>630</c:v>
                </c:pt>
                <c:pt idx="2">
                  <c:v>448</c:v>
                </c:pt>
                <c:pt idx="3">
                  <c:v>836</c:v>
                </c:pt>
              </c:numCache>
            </c:numRef>
          </c:val>
        </c:ser>
        <c:dLbls>
          <c:showVal val="1"/>
        </c:dLbls>
        <c:shape val="box"/>
        <c:axId val="114975488"/>
        <c:axId val="114977024"/>
        <c:axId val="0"/>
      </c:bar3DChart>
      <c:catAx>
        <c:axId val="114975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77024"/>
        <c:crosses val="autoZero"/>
        <c:auto val="1"/>
        <c:lblAlgn val="ctr"/>
        <c:lblOffset val="100"/>
      </c:catAx>
      <c:valAx>
        <c:axId val="11497702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9754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Лист3!$H$377</c:f>
              <c:strCache>
                <c:ptCount val="1"/>
                <c:pt idx="0">
                  <c:v>Выявлено нормативных правовых актов и проектов нормативных правовых актов, содержащих коррупциогенные факторы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Лист3!$I$376:$L$376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Лист3!$I$377:$L$377</c:f>
              <c:numCache>
                <c:formatCode>General</c:formatCode>
                <c:ptCount val="4"/>
                <c:pt idx="0">
                  <c:v>79</c:v>
                </c:pt>
                <c:pt idx="1">
                  <c:v>64</c:v>
                </c:pt>
                <c:pt idx="2">
                  <c:v>234</c:v>
                </c:pt>
                <c:pt idx="3">
                  <c:v>172</c:v>
                </c:pt>
              </c:numCache>
            </c:numRef>
          </c:val>
        </c:ser>
        <c:dLbls>
          <c:showVal val="1"/>
        </c:dLbls>
        <c:shape val="cylinder"/>
        <c:axId val="114989312"/>
        <c:axId val="114991104"/>
        <c:axId val="0"/>
      </c:bar3DChart>
      <c:catAx>
        <c:axId val="114989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91104"/>
        <c:crosses val="autoZero"/>
        <c:auto val="1"/>
        <c:lblAlgn val="ctr"/>
        <c:lblOffset val="100"/>
      </c:catAx>
      <c:valAx>
        <c:axId val="1149911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893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Лист3!$H$417</c:f>
              <c:strCache>
                <c:ptCount val="1"/>
                <c:pt idx="0">
                  <c:v>Количество нормативных правовых актов и проектов нормативных правовых актов, из которых исключены коррупциогенные факторы в результате вмешательства прокурора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Лист3!$I$416:$L$416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Лист3!$I$417:$L$417</c:f>
              <c:numCache>
                <c:formatCode>General</c:formatCode>
                <c:ptCount val="4"/>
                <c:pt idx="0">
                  <c:v>68</c:v>
                </c:pt>
                <c:pt idx="1">
                  <c:v>57</c:v>
                </c:pt>
                <c:pt idx="2">
                  <c:v>144</c:v>
                </c:pt>
                <c:pt idx="3">
                  <c:v>130</c:v>
                </c:pt>
              </c:numCache>
            </c:numRef>
          </c:val>
        </c:ser>
        <c:dLbls>
          <c:showVal val="1"/>
        </c:dLbls>
        <c:shape val="box"/>
        <c:axId val="115093888"/>
        <c:axId val="115095424"/>
        <c:axId val="0"/>
      </c:bar3DChart>
      <c:catAx>
        <c:axId val="115093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095424"/>
        <c:crosses val="autoZero"/>
        <c:auto val="1"/>
        <c:lblAlgn val="ctr"/>
        <c:lblOffset val="100"/>
      </c:catAx>
      <c:valAx>
        <c:axId val="11509542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5093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Лист3!$H$476</c:f>
              <c:strCache>
                <c:ptCount val="1"/>
                <c:pt idx="0">
                  <c:v>Число обвиняемых по направленным в суд делам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Лист3!$I$475:$L$475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Лист3!$I$476:$L$476</c:f>
              <c:numCache>
                <c:formatCode>General</c:formatCode>
                <c:ptCount val="4"/>
                <c:pt idx="0">
                  <c:v>79</c:v>
                </c:pt>
                <c:pt idx="1">
                  <c:v>71</c:v>
                </c:pt>
                <c:pt idx="2">
                  <c:v>68</c:v>
                </c:pt>
                <c:pt idx="3">
                  <c:v>92</c:v>
                </c:pt>
              </c:numCache>
            </c:numRef>
          </c:val>
        </c:ser>
        <c:dLbls>
          <c:showVal val="1"/>
        </c:dLbls>
        <c:shape val="cylinder"/>
        <c:axId val="115031424"/>
        <c:axId val="115061888"/>
        <c:axId val="0"/>
      </c:bar3DChart>
      <c:catAx>
        <c:axId val="115031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061888"/>
        <c:crosses val="autoZero"/>
        <c:auto val="1"/>
        <c:lblAlgn val="ctr"/>
        <c:lblOffset val="100"/>
      </c:catAx>
      <c:valAx>
        <c:axId val="1150618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50314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Лист3!$H$459</c:f>
              <c:strCache>
                <c:ptCount val="1"/>
                <c:pt idx="0">
                  <c:v>Количество  дел, направленных в суд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Лист3!$I$458:$L$458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Лист3!$I$459:$L$459</c:f>
              <c:numCache>
                <c:formatCode>General</c:formatCode>
                <c:ptCount val="4"/>
                <c:pt idx="0">
                  <c:v>74</c:v>
                </c:pt>
                <c:pt idx="1">
                  <c:v>70</c:v>
                </c:pt>
                <c:pt idx="2">
                  <c:v>64</c:v>
                </c:pt>
                <c:pt idx="3">
                  <c:v>126</c:v>
                </c:pt>
              </c:numCache>
            </c:numRef>
          </c:val>
        </c:ser>
        <c:dLbls>
          <c:showVal val="1"/>
        </c:dLbls>
        <c:shape val="box"/>
        <c:axId val="115152000"/>
        <c:axId val="115153536"/>
        <c:axId val="0"/>
      </c:bar3DChart>
      <c:catAx>
        <c:axId val="115152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153536"/>
        <c:crosses val="autoZero"/>
        <c:auto val="1"/>
        <c:lblAlgn val="ctr"/>
        <c:lblOffset val="100"/>
      </c:catAx>
      <c:valAx>
        <c:axId val="11515353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51520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Лист1!$H$29</c:f>
              <c:strCache>
                <c:ptCount val="1"/>
                <c:pt idx="0">
                  <c:v>Раскрыто преступлений коррупционной направленности, ед.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25" cap="flat" cmpd="sng" algn="ctr">
              <a:solidFill>
                <a:srgbClr val="0070C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Лист1!$I$28:$O$28</c:f>
              <c:strCache>
                <c:ptCount val="7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  <c:pt idx="6">
                  <c:v>2023 г.</c:v>
                </c:pt>
              </c:strCache>
            </c:strRef>
          </c:cat>
          <c:val>
            <c:numRef>
              <c:f>Лист1!$I$29:$O$29</c:f>
              <c:numCache>
                <c:formatCode>General</c:formatCode>
                <c:ptCount val="7"/>
                <c:pt idx="0">
                  <c:v>26932</c:v>
                </c:pt>
                <c:pt idx="1">
                  <c:v>27997</c:v>
                </c:pt>
                <c:pt idx="2">
                  <c:v>28175</c:v>
                </c:pt>
                <c:pt idx="3">
                  <c:v>28058</c:v>
                </c:pt>
                <c:pt idx="4">
                  <c:v>30442</c:v>
                </c:pt>
                <c:pt idx="5">
                  <c:v>34946</c:v>
                </c:pt>
                <c:pt idx="6">
                  <c:v>33853</c:v>
                </c:pt>
              </c:numCache>
            </c:numRef>
          </c:val>
        </c:ser>
        <c:dLbls>
          <c:showVal val="1"/>
        </c:dLbls>
        <c:shape val="box"/>
        <c:axId val="112783744"/>
        <c:axId val="112785280"/>
        <c:axId val="0"/>
      </c:bar3DChart>
      <c:catAx>
        <c:axId val="112783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785280"/>
        <c:crosses val="autoZero"/>
        <c:auto val="1"/>
        <c:lblAlgn val="ctr"/>
        <c:lblOffset val="100"/>
      </c:catAx>
      <c:valAx>
        <c:axId val="11278528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2783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Лист3!$F$302</c:f>
              <c:strCache>
                <c:ptCount val="1"/>
                <c:pt idx="0">
                  <c:v>Принесено протестов</c:v>
                </c:pt>
              </c:strCache>
            </c:strRef>
          </c:tx>
          <c:spPr>
            <a:solidFill>
              <a:srgbClr val="3333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Лист3!$G$301:$J$301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Лист3!$G$302:$J$302</c:f>
              <c:numCache>
                <c:formatCode>General</c:formatCode>
                <c:ptCount val="4"/>
                <c:pt idx="0">
                  <c:v>72</c:v>
                </c:pt>
                <c:pt idx="1">
                  <c:v>75</c:v>
                </c:pt>
                <c:pt idx="2">
                  <c:v>82</c:v>
                </c:pt>
                <c:pt idx="3">
                  <c:v>119</c:v>
                </c:pt>
              </c:numCache>
            </c:numRef>
          </c:val>
        </c:ser>
        <c:ser>
          <c:idx val="1"/>
          <c:order val="1"/>
          <c:tx>
            <c:strRef>
              <c:f>Лист3!$F$303</c:f>
              <c:strCache>
                <c:ptCount val="1"/>
                <c:pt idx="0">
                  <c:v>Направлено исков, заявлений в суд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Лист3!$G$301:$J$301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Лист3!$G$303:$J$303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28</c:v>
                </c:pt>
                <c:pt idx="3">
                  <c:v>24</c:v>
                </c:pt>
              </c:numCache>
            </c:numRef>
          </c:val>
        </c:ser>
        <c:dLbls>
          <c:showVal val="1"/>
        </c:dLbls>
        <c:shape val="cylinder"/>
        <c:axId val="115191808"/>
        <c:axId val="115193344"/>
        <c:axId val="0"/>
      </c:bar3DChart>
      <c:catAx>
        <c:axId val="115191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193344"/>
        <c:crosses val="autoZero"/>
        <c:auto val="1"/>
        <c:lblAlgn val="ctr"/>
        <c:lblOffset val="100"/>
      </c:catAx>
      <c:valAx>
        <c:axId val="1151933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51918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Лист3!$G$322</c:f>
              <c:strCache>
                <c:ptCount val="1"/>
                <c:pt idx="0">
                  <c:v>Внесено представлений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rgbClr val="3333CC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Лист3!$H$321:$K$321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Лист3!$H$322:$K$322</c:f>
              <c:numCache>
                <c:formatCode>General</c:formatCode>
                <c:ptCount val="4"/>
                <c:pt idx="0">
                  <c:v>138</c:v>
                </c:pt>
                <c:pt idx="1">
                  <c:v>141</c:v>
                </c:pt>
                <c:pt idx="2">
                  <c:v>162</c:v>
                </c:pt>
                <c:pt idx="3">
                  <c:v>170</c:v>
                </c:pt>
              </c:numCache>
            </c:numRef>
          </c:val>
        </c:ser>
        <c:dLbls>
          <c:showVal val="1"/>
        </c:dLbls>
        <c:shape val="box"/>
        <c:axId val="114886144"/>
        <c:axId val="114887680"/>
        <c:axId val="0"/>
      </c:bar3DChart>
      <c:catAx>
        <c:axId val="114886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887680"/>
        <c:crosses val="autoZero"/>
        <c:auto val="1"/>
        <c:lblAlgn val="ctr"/>
        <c:lblOffset val="100"/>
      </c:catAx>
      <c:valAx>
        <c:axId val="11488768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8861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Лист3!$H$346</c:f>
              <c:strCache>
                <c:ptCount val="1"/>
                <c:pt idx="0">
                  <c:v>Привлечено лиц к дисциплинарной ответственности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Лист3!$I$345:$L$345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Лист3!$I$346:$L$346</c:f>
              <c:numCache>
                <c:formatCode>General</c:formatCode>
                <c:ptCount val="4"/>
                <c:pt idx="0">
                  <c:v>164</c:v>
                </c:pt>
                <c:pt idx="1">
                  <c:v>108</c:v>
                </c:pt>
                <c:pt idx="2">
                  <c:v>190</c:v>
                </c:pt>
                <c:pt idx="3">
                  <c:v>160</c:v>
                </c:pt>
              </c:numCache>
            </c:numRef>
          </c:val>
        </c:ser>
        <c:ser>
          <c:idx val="1"/>
          <c:order val="1"/>
          <c:tx>
            <c:strRef>
              <c:f>Лист3!$H$347</c:f>
              <c:strCache>
                <c:ptCount val="1"/>
                <c:pt idx="0">
                  <c:v>Предостережено лиц о недопустимости нарушения закона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Лист3!$I$345:$L$345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Лист3!$I$347:$L$347</c:f>
              <c:numCache>
                <c:formatCode>General</c:formatCode>
                <c:ptCount val="4"/>
                <c:pt idx="0">
                  <c:v>74</c:v>
                </c:pt>
                <c:pt idx="1">
                  <c:v>71</c:v>
                </c:pt>
                <c:pt idx="2">
                  <c:v>78</c:v>
                </c:pt>
                <c:pt idx="3">
                  <c:v>79</c:v>
                </c:pt>
              </c:numCache>
            </c:numRef>
          </c:val>
        </c:ser>
        <c:dLbls>
          <c:showVal val="1"/>
        </c:dLbls>
        <c:shape val="box"/>
        <c:axId val="114942336"/>
        <c:axId val="114943872"/>
        <c:axId val="0"/>
      </c:bar3DChart>
      <c:catAx>
        <c:axId val="114942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43872"/>
        <c:crosses val="autoZero"/>
        <c:auto val="1"/>
        <c:lblAlgn val="ctr"/>
        <c:lblOffset val="100"/>
      </c:catAx>
      <c:valAx>
        <c:axId val="1149438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9423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Лист1!$H$43</c:f>
              <c:strCache>
                <c:ptCount val="1"/>
                <c:pt idx="0">
                  <c:v>Зарегистрировано преступлений , связанных со взяточничеством, ед.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Лист1!$I$42:$O$42</c:f>
              <c:strCache>
                <c:ptCount val="7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  <c:pt idx="6">
                  <c:v>2023 г.</c:v>
                </c:pt>
              </c:strCache>
            </c:strRef>
          </c:cat>
          <c:val>
            <c:numRef>
              <c:f>Лист1!$I$43:$O$43</c:f>
              <c:numCache>
                <c:formatCode>General</c:formatCode>
                <c:ptCount val="7"/>
                <c:pt idx="0">
                  <c:v>12111</c:v>
                </c:pt>
                <c:pt idx="1">
                  <c:v>12527</c:v>
                </c:pt>
                <c:pt idx="2">
                  <c:v>13867</c:v>
                </c:pt>
                <c:pt idx="3">
                  <c:v>14548</c:v>
                </c:pt>
                <c:pt idx="4">
                  <c:v>18591</c:v>
                </c:pt>
                <c:pt idx="5">
                  <c:v>19490</c:v>
                </c:pt>
                <c:pt idx="6">
                  <c:v>20279</c:v>
                </c:pt>
              </c:numCache>
            </c:numRef>
          </c:val>
        </c:ser>
        <c:ser>
          <c:idx val="1"/>
          <c:order val="1"/>
          <c:tx>
            <c:strRef>
              <c:f>Лист1!$H$44</c:f>
              <c:strCache>
                <c:ptCount val="1"/>
                <c:pt idx="0">
                  <c:v>Раскрыто преступлений , связанных со взяточничеством, ед.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Лист1!$I$42:$O$42</c:f>
              <c:strCache>
                <c:ptCount val="7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  <c:pt idx="6">
                  <c:v>2023 г.</c:v>
                </c:pt>
              </c:strCache>
            </c:strRef>
          </c:cat>
          <c:val>
            <c:numRef>
              <c:f>Лист1!$I$44:$O$44</c:f>
              <c:numCache>
                <c:formatCode>General</c:formatCode>
                <c:ptCount val="7"/>
                <c:pt idx="0">
                  <c:v>10686</c:v>
                </c:pt>
                <c:pt idx="1">
                  <c:v>11489</c:v>
                </c:pt>
                <c:pt idx="2">
                  <c:v>11946</c:v>
                </c:pt>
                <c:pt idx="3">
                  <c:v>12821</c:v>
                </c:pt>
                <c:pt idx="4">
                  <c:v>15599</c:v>
                </c:pt>
                <c:pt idx="5">
                  <c:v>18446</c:v>
                </c:pt>
                <c:pt idx="6">
                  <c:v>17908</c:v>
                </c:pt>
              </c:numCache>
            </c:numRef>
          </c:val>
        </c:ser>
        <c:dLbls>
          <c:showVal val="1"/>
        </c:dLbls>
        <c:shape val="cylinder"/>
        <c:axId val="114162688"/>
        <c:axId val="114184960"/>
        <c:axId val="0"/>
      </c:bar3DChart>
      <c:catAx>
        <c:axId val="114162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184960"/>
        <c:crosses val="autoZero"/>
        <c:auto val="1"/>
        <c:lblAlgn val="ctr"/>
        <c:lblOffset val="100"/>
      </c:catAx>
      <c:valAx>
        <c:axId val="11418496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162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194639487915464"/>
          <c:y val="0.77883927714587453"/>
          <c:w val="0.744449503157387"/>
          <c:h val="0.18126048202461323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Лист1!$H$62</c:f>
              <c:strCache>
                <c:ptCount val="1"/>
                <c:pt idx="0">
                  <c:v>Получение взятки, ед</c:v>
                </c:pt>
              </c:strCache>
            </c:strRef>
          </c:tx>
          <c:spPr>
            <a:solidFill>
              <a:schemeClr val="tx2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Лист1!$I$60:$O$61</c:f>
              <c:multiLvlStrCache>
                <c:ptCount val="7"/>
                <c:lvl>
                  <c:pt idx="0">
                    <c:v>2017г.</c:v>
                  </c:pt>
                  <c:pt idx="1">
                    <c:v>2018г.</c:v>
                  </c:pt>
                  <c:pt idx="2">
                    <c:v>2019г.</c:v>
                  </c:pt>
                  <c:pt idx="3">
                    <c:v>2020г.</c:v>
                  </c:pt>
                  <c:pt idx="4">
                    <c:v>2021г.</c:v>
                  </c:pt>
                  <c:pt idx="5">
                    <c:v>2022г.</c:v>
                  </c:pt>
                  <c:pt idx="6">
                    <c:v>2023 г.</c:v>
                  </c:pt>
                </c:lvl>
                <c:lvl>
                  <c:pt idx="0">
                    <c:v>Зарегистрировано преступлений</c:v>
                  </c:pt>
                </c:lvl>
              </c:multiLvlStrCache>
            </c:multiLvlStrRef>
          </c:cat>
          <c:val>
            <c:numRef>
              <c:f>Лист1!$I$62:$O$62</c:f>
              <c:numCache>
                <c:formatCode>General</c:formatCode>
                <c:ptCount val="7"/>
                <c:pt idx="0">
                  <c:v>3188</c:v>
                </c:pt>
                <c:pt idx="1">
                  <c:v>3499</c:v>
                </c:pt>
                <c:pt idx="2">
                  <c:v>3988</c:v>
                </c:pt>
                <c:pt idx="3">
                  <c:v>4174</c:v>
                </c:pt>
                <c:pt idx="4">
                  <c:v>5020</c:v>
                </c:pt>
                <c:pt idx="5">
                  <c:v>5540</c:v>
                </c:pt>
                <c:pt idx="6">
                  <c:v>5960</c:v>
                </c:pt>
              </c:numCache>
            </c:numRef>
          </c:val>
        </c:ser>
        <c:ser>
          <c:idx val="1"/>
          <c:order val="1"/>
          <c:tx>
            <c:strRef>
              <c:f>Лист1!$H$63</c:f>
              <c:strCache>
                <c:ptCount val="1"/>
                <c:pt idx="0">
                  <c:v>Дача взятки, ед.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3"/>
              <c:layout>
                <c:manualLayout>
                  <c:x val="2.3339698705707613E-2"/>
                  <c:y val="-2.2533335235434209E-17"/>
                </c:manualLayout>
              </c:layout>
              <c:showVal val="1"/>
            </c:dLbl>
            <c:dLbl>
              <c:idx val="4"/>
              <c:layout>
                <c:manualLayout>
                  <c:x val="1.2730744748567871E-2"/>
                  <c:y val="9.8328416912488274E-3"/>
                </c:manualLayout>
              </c:layout>
              <c:showVal val="1"/>
            </c:dLbl>
            <c:dLbl>
              <c:idx val="6"/>
              <c:layout>
                <c:manualLayout>
                  <c:x val="2.6431331665973661E-2"/>
                  <c:y val="2.2038727459952629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Лист1!$I$60:$O$61</c:f>
              <c:multiLvlStrCache>
                <c:ptCount val="7"/>
                <c:lvl>
                  <c:pt idx="0">
                    <c:v>2017г.</c:v>
                  </c:pt>
                  <c:pt idx="1">
                    <c:v>2018г.</c:v>
                  </c:pt>
                  <c:pt idx="2">
                    <c:v>2019г.</c:v>
                  </c:pt>
                  <c:pt idx="3">
                    <c:v>2020г.</c:v>
                  </c:pt>
                  <c:pt idx="4">
                    <c:v>2021г.</c:v>
                  </c:pt>
                  <c:pt idx="5">
                    <c:v>2022г.</c:v>
                  </c:pt>
                  <c:pt idx="6">
                    <c:v>2023 г.</c:v>
                  </c:pt>
                </c:lvl>
                <c:lvl>
                  <c:pt idx="0">
                    <c:v>Зарегистрировано преступлений</c:v>
                  </c:pt>
                </c:lvl>
              </c:multiLvlStrCache>
            </c:multiLvlStrRef>
          </c:cat>
          <c:val>
            <c:numRef>
              <c:f>Лист1!$I$63:$O$63</c:f>
              <c:numCache>
                <c:formatCode>General</c:formatCode>
                <c:ptCount val="7"/>
                <c:pt idx="0">
                  <c:v>2272</c:v>
                </c:pt>
                <c:pt idx="1">
                  <c:v>2612</c:v>
                </c:pt>
                <c:pt idx="2">
                  <c:v>3174</c:v>
                </c:pt>
                <c:pt idx="3">
                  <c:v>3649</c:v>
                </c:pt>
                <c:pt idx="4">
                  <c:v>4499</c:v>
                </c:pt>
                <c:pt idx="5">
                  <c:v>4716</c:v>
                </c:pt>
                <c:pt idx="6">
                  <c:v>5657</c:v>
                </c:pt>
              </c:numCache>
            </c:numRef>
          </c:val>
        </c:ser>
        <c:dLbls>
          <c:showVal val="1"/>
        </c:dLbls>
        <c:shape val="cylinder"/>
        <c:axId val="114214784"/>
        <c:axId val="114216320"/>
        <c:axId val="0"/>
      </c:bar3DChart>
      <c:catAx>
        <c:axId val="114214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216320"/>
        <c:crosses val="autoZero"/>
        <c:auto val="1"/>
        <c:lblAlgn val="ctr"/>
        <c:lblOffset val="100"/>
      </c:catAx>
      <c:valAx>
        <c:axId val="1142163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2147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Лист1!$H$70</c:f>
              <c:strCache>
                <c:ptCount val="1"/>
                <c:pt idx="0">
                  <c:v>Посредничество во взяточничестве, ед.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Лист1!$I$68:$O$69</c:f>
              <c:multiLvlStrCache>
                <c:ptCount val="7"/>
                <c:lvl>
                  <c:pt idx="0">
                    <c:v>2017г.</c:v>
                  </c:pt>
                  <c:pt idx="1">
                    <c:v>2018г.</c:v>
                  </c:pt>
                  <c:pt idx="2">
                    <c:v>2019г.</c:v>
                  </c:pt>
                  <c:pt idx="3">
                    <c:v>2020г.</c:v>
                  </c:pt>
                  <c:pt idx="4">
                    <c:v>2021г.</c:v>
                  </c:pt>
                  <c:pt idx="5">
                    <c:v>2022г.</c:v>
                  </c:pt>
                  <c:pt idx="6">
                    <c:v>2023 г.</c:v>
                  </c:pt>
                </c:lvl>
                <c:lvl>
                  <c:pt idx="0">
                    <c:v>Зарегистрировано преступлений</c:v>
                  </c:pt>
                </c:lvl>
              </c:multiLvlStrCache>
            </c:multiLvlStrRef>
          </c:cat>
          <c:val>
            <c:numRef>
              <c:f>Лист1!$I$70:$O$70</c:f>
              <c:numCache>
                <c:formatCode>General</c:formatCode>
                <c:ptCount val="7"/>
                <c:pt idx="0">
                  <c:v>810</c:v>
                </c:pt>
                <c:pt idx="1">
                  <c:v>979</c:v>
                </c:pt>
                <c:pt idx="2">
                  <c:v>1297</c:v>
                </c:pt>
                <c:pt idx="3">
                  <c:v>1451</c:v>
                </c:pt>
                <c:pt idx="4">
                  <c:v>2041</c:v>
                </c:pt>
                <c:pt idx="5">
                  <c:v>1881</c:v>
                </c:pt>
                <c:pt idx="6">
                  <c:v>2256</c:v>
                </c:pt>
              </c:numCache>
            </c:numRef>
          </c:val>
        </c:ser>
        <c:ser>
          <c:idx val="1"/>
          <c:order val="1"/>
          <c:tx>
            <c:strRef>
              <c:f>Лист1!$H$71</c:f>
              <c:strCache>
                <c:ptCount val="1"/>
                <c:pt idx="0">
                  <c:v>Мелкое взяточничество, ед.</c:v>
                </c:pt>
              </c:strCache>
            </c:strRef>
          </c:tx>
          <c:spPr>
            <a:solidFill>
              <a:srgbClr val="3333CC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3333CC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Лист1!$I$68:$O$69</c:f>
              <c:multiLvlStrCache>
                <c:ptCount val="7"/>
                <c:lvl>
                  <c:pt idx="0">
                    <c:v>2017г.</c:v>
                  </c:pt>
                  <c:pt idx="1">
                    <c:v>2018г.</c:v>
                  </c:pt>
                  <c:pt idx="2">
                    <c:v>2019г.</c:v>
                  </c:pt>
                  <c:pt idx="3">
                    <c:v>2020г.</c:v>
                  </c:pt>
                  <c:pt idx="4">
                    <c:v>2021г.</c:v>
                  </c:pt>
                  <c:pt idx="5">
                    <c:v>2022г.</c:v>
                  </c:pt>
                  <c:pt idx="6">
                    <c:v>2023 г.</c:v>
                  </c:pt>
                </c:lvl>
                <c:lvl>
                  <c:pt idx="0">
                    <c:v>Зарегистрировано преступлений</c:v>
                  </c:pt>
                </c:lvl>
              </c:multiLvlStrCache>
            </c:multiLvlStrRef>
          </c:cat>
          <c:val>
            <c:numRef>
              <c:f>Лист1!$I$71:$O$71</c:f>
              <c:numCache>
                <c:formatCode>General</c:formatCode>
                <c:ptCount val="7"/>
                <c:pt idx="0">
                  <c:v>5841</c:v>
                </c:pt>
                <c:pt idx="1">
                  <c:v>5437</c:v>
                </c:pt>
                <c:pt idx="2">
                  <c:v>5408</c:v>
                </c:pt>
                <c:pt idx="3">
                  <c:v>5274</c:v>
                </c:pt>
                <c:pt idx="4">
                  <c:v>7031</c:v>
                </c:pt>
                <c:pt idx="5">
                  <c:v>7353</c:v>
                </c:pt>
                <c:pt idx="6">
                  <c:v>6406</c:v>
                </c:pt>
              </c:numCache>
            </c:numRef>
          </c:val>
        </c:ser>
        <c:dLbls>
          <c:showVal val="1"/>
        </c:dLbls>
        <c:shape val="cylinder"/>
        <c:axId val="114246400"/>
        <c:axId val="114247936"/>
        <c:axId val="0"/>
      </c:bar3DChart>
      <c:catAx>
        <c:axId val="114246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247936"/>
        <c:crosses val="autoZero"/>
        <c:auto val="1"/>
        <c:lblAlgn val="ctr"/>
        <c:lblOffset val="100"/>
      </c:catAx>
      <c:valAx>
        <c:axId val="11424793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2464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Лист1!$H$89</c:f>
              <c:strCache>
                <c:ptCount val="1"/>
                <c:pt idx="0">
                  <c:v>Зарегистрировано преступлений , связанных с коммерческим подкупом, ед.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4.2831138237498824E-3"/>
                  <c:y val="-3.8631346578366664E-2"/>
                </c:manualLayout>
              </c:layout>
              <c:showVal val="1"/>
            </c:dLbl>
            <c:dLbl>
              <c:idx val="1"/>
              <c:layout>
                <c:manualLayout>
                  <c:x val="-6.4246707356248288E-3"/>
                  <c:y val="-3.3112582781456956E-2"/>
                </c:manualLayout>
              </c:layout>
              <c:showVal val="1"/>
            </c:dLbl>
            <c:dLbl>
              <c:idx val="2"/>
              <c:layout>
                <c:manualLayout>
                  <c:x val="-1.0707784559374666E-2"/>
                  <c:y val="-3.3112582781456956E-2"/>
                </c:manualLayout>
              </c:layout>
              <c:showVal val="1"/>
            </c:dLbl>
            <c:dLbl>
              <c:idx val="3"/>
              <c:layout>
                <c:manualLayout>
                  <c:x val="-8.5662276474997526E-3"/>
                  <c:y val="-2.2075055187638012E-2"/>
                </c:manualLayout>
              </c:layout>
              <c:showVal val="1"/>
            </c:dLbl>
            <c:dLbl>
              <c:idx val="4"/>
              <c:layout>
                <c:manualLayout>
                  <c:x val="7.8522846332793834E-17"/>
                  <c:y val="-4.9668874172185407E-2"/>
                </c:manualLayout>
              </c:layout>
              <c:showVal val="1"/>
            </c:dLbl>
            <c:dLbl>
              <c:idx val="5"/>
              <c:layout>
                <c:manualLayout>
                  <c:x val="2.1415569118750193E-3"/>
                  <c:y val="-3.3112582781456956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Лист1!$I$88:$O$88</c:f>
              <c:strCache>
                <c:ptCount val="7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  <c:pt idx="6">
                  <c:v>2023 г.</c:v>
                </c:pt>
              </c:strCache>
            </c:strRef>
          </c:cat>
          <c:val>
            <c:numRef>
              <c:f>Лист1!$I$89:$O$89</c:f>
              <c:numCache>
                <c:formatCode>General</c:formatCode>
                <c:ptCount val="7"/>
                <c:pt idx="0">
                  <c:v>1018</c:v>
                </c:pt>
                <c:pt idx="1">
                  <c:v>968</c:v>
                </c:pt>
                <c:pt idx="2">
                  <c:v>1294</c:v>
                </c:pt>
                <c:pt idx="3">
                  <c:v>1444</c:v>
                </c:pt>
                <c:pt idx="4">
                  <c:v>1457</c:v>
                </c:pt>
                <c:pt idx="5">
                  <c:v>1555</c:v>
                </c:pt>
                <c:pt idx="6">
                  <c:v>2136</c:v>
                </c:pt>
              </c:numCache>
            </c:numRef>
          </c:val>
        </c:ser>
        <c:ser>
          <c:idx val="1"/>
          <c:order val="1"/>
          <c:tx>
            <c:strRef>
              <c:f>Лист1!$H$90</c:f>
              <c:strCache>
                <c:ptCount val="1"/>
                <c:pt idx="0">
                  <c:v>в т.ч. коммерческий подкуп, ед.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Лист1!$I$88:$O$88</c:f>
              <c:strCache>
                <c:ptCount val="7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  <c:pt idx="6">
                  <c:v>2023 г.</c:v>
                </c:pt>
              </c:strCache>
            </c:strRef>
          </c:cat>
          <c:val>
            <c:numRef>
              <c:f>Лист1!$I$90:$O$90</c:f>
              <c:numCache>
                <c:formatCode>General</c:formatCode>
                <c:ptCount val="7"/>
                <c:pt idx="0">
                  <c:v>840</c:v>
                </c:pt>
                <c:pt idx="1">
                  <c:v>740</c:v>
                </c:pt>
                <c:pt idx="2">
                  <c:v>990</c:v>
                </c:pt>
                <c:pt idx="3">
                  <c:v>1162</c:v>
                </c:pt>
                <c:pt idx="4">
                  <c:v>1216</c:v>
                </c:pt>
                <c:pt idx="5">
                  <c:v>1270</c:v>
                </c:pt>
                <c:pt idx="6">
                  <c:v>1571</c:v>
                </c:pt>
              </c:numCache>
            </c:numRef>
          </c:val>
        </c:ser>
        <c:ser>
          <c:idx val="2"/>
          <c:order val="2"/>
          <c:tx>
            <c:strRef>
              <c:f>Лист1!$H$91</c:f>
              <c:strCache>
                <c:ptCount val="1"/>
                <c:pt idx="0">
                  <c:v>мелкий коммерческий подкуп, ед.</c:v>
                </c:pt>
              </c:strCache>
            </c:strRef>
          </c:tx>
          <c:spPr>
            <a:solidFill>
              <a:srgbClr val="00FFFF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00FFFF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Лист1!$I$88:$O$88</c:f>
              <c:strCache>
                <c:ptCount val="7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  <c:pt idx="6">
                  <c:v>2023 г.</c:v>
                </c:pt>
              </c:strCache>
            </c:strRef>
          </c:cat>
          <c:val>
            <c:numRef>
              <c:f>Лист1!$I$91:$O$91</c:f>
              <c:numCache>
                <c:formatCode>General</c:formatCode>
                <c:ptCount val="7"/>
                <c:pt idx="0">
                  <c:v>178</c:v>
                </c:pt>
                <c:pt idx="1">
                  <c:v>228</c:v>
                </c:pt>
                <c:pt idx="2">
                  <c:v>304</c:v>
                </c:pt>
                <c:pt idx="3">
                  <c:v>282</c:v>
                </c:pt>
                <c:pt idx="4">
                  <c:v>241</c:v>
                </c:pt>
                <c:pt idx="5">
                  <c:v>285</c:v>
                </c:pt>
                <c:pt idx="6">
                  <c:v>565</c:v>
                </c:pt>
              </c:numCache>
            </c:numRef>
          </c:val>
        </c:ser>
        <c:dLbls>
          <c:showVal val="1"/>
        </c:dLbls>
        <c:shape val="cylinder"/>
        <c:axId val="113001216"/>
        <c:axId val="113002752"/>
        <c:axId val="0"/>
      </c:bar3DChart>
      <c:catAx>
        <c:axId val="11300121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002752"/>
        <c:crosses val="autoZero"/>
        <c:auto val="1"/>
        <c:lblAlgn val="ctr"/>
        <c:lblOffset val="100"/>
      </c:catAx>
      <c:valAx>
        <c:axId val="11300275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3001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460772511361864E-2"/>
          <c:y val="0.6349981802402086"/>
          <c:w val="0.86352291497522271"/>
          <c:h val="0.34019579182989734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Лист3!$F$44</c:f>
              <c:strCache>
                <c:ptCount val="1"/>
                <c:pt idx="0">
                  <c:v>Уровень раскрываемости,%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rgbClr val="0070C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Лист3!$G$43:$J$43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Лист3!$G$44:$J$44</c:f>
              <c:numCache>
                <c:formatCode>0.0%</c:formatCode>
                <c:ptCount val="4"/>
                <c:pt idx="0">
                  <c:v>0.72200000000000064</c:v>
                </c:pt>
                <c:pt idx="1">
                  <c:v>0.67800000000000205</c:v>
                </c:pt>
                <c:pt idx="2">
                  <c:v>0.63400000000000178</c:v>
                </c:pt>
                <c:pt idx="3">
                  <c:v>0.71700000000000064</c:v>
                </c:pt>
              </c:numCache>
            </c:numRef>
          </c:val>
        </c:ser>
        <c:dLbls>
          <c:showVal val="1"/>
        </c:dLbls>
        <c:shape val="box"/>
        <c:axId val="114588288"/>
        <c:axId val="114594176"/>
        <c:axId val="0"/>
      </c:bar3DChart>
      <c:catAx>
        <c:axId val="114588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594176"/>
        <c:crosses val="autoZero"/>
        <c:auto val="1"/>
        <c:lblAlgn val="ctr"/>
        <c:lblOffset val="100"/>
      </c:catAx>
      <c:valAx>
        <c:axId val="114594176"/>
        <c:scaling>
          <c:orientation val="minMax"/>
        </c:scaling>
        <c:delete val="1"/>
        <c:axPos val="l"/>
        <c:majorGridlines/>
        <c:numFmt formatCode="0.0%" sourceLinked="1"/>
        <c:tickLblPos val="nextTo"/>
        <c:crossAx val="1145882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Лист3!$F$21</c:f>
              <c:strCache>
                <c:ptCount val="1"/>
                <c:pt idx="0">
                  <c:v>Зарегистрировано преступлений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Лист3!$G$20:$J$20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Лист3!$G$21:$J$21</c:f>
              <c:numCache>
                <c:formatCode>General</c:formatCode>
                <c:ptCount val="4"/>
                <c:pt idx="0">
                  <c:v>4422</c:v>
                </c:pt>
                <c:pt idx="1">
                  <c:v>3316</c:v>
                </c:pt>
                <c:pt idx="2">
                  <c:v>3775</c:v>
                </c:pt>
                <c:pt idx="3">
                  <c:v>3301</c:v>
                </c:pt>
              </c:numCache>
            </c:numRef>
          </c:val>
        </c:ser>
        <c:dLbls>
          <c:showVal val="1"/>
        </c:dLbls>
        <c:shape val="cylinder"/>
        <c:axId val="114614656"/>
        <c:axId val="114616192"/>
        <c:axId val="0"/>
      </c:bar3DChart>
      <c:catAx>
        <c:axId val="114614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616192"/>
        <c:crosses val="autoZero"/>
        <c:auto val="1"/>
        <c:lblAlgn val="ctr"/>
        <c:lblOffset val="100"/>
      </c:catAx>
      <c:valAx>
        <c:axId val="11461619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6146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Лист3!$H$126</c:f>
              <c:strCache>
                <c:ptCount val="1"/>
                <c:pt idx="0">
                  <c:v>Преступлений в сфере незаконного оборота наркотиков</c:v>
                </c:pt>
              </c:strCache>
            </c:strRef>
          </c:tx>
          <c:spPr>
            <a:solidFill>
              <a:srgbClr val="3333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Лист3!$I$125:$L$125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Лист3!$I$126:$L$126</c:f>
              <c:numCache>
                <c:formatCode>General</c:formatCode>
                <c:ptCount val="4"/>
                <c:pt idx="0">
                  <c:v>1039</c:v>
                </c:pt>
                <c:pt idx="1">
                  <c:v>657</c:v>
                </c:pt>
                <c:pt idx="2">
                  <c:v>740</c:v>
                </c:pt>
                <c:pt idx="3">
                  <c:v>838</c:v>
                </c:pt>
              </c:numCache>
            </c:numRef>
          </c:val>
        </c:ser>
        <c:dLbls>
          <c:showVal val="1"/>
        </c:dLbls>
        <c:shape val="box"/>
        <c:axId val="114597888"/>
        <c:axId val="114353280"/>
        <c:axId val="0"/>
      </c:bar3DChart>
      <c:catAx>
        <c:axId val="114597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353280"/>
        <c:crosses val="autoZero"/>
        <c:auto val="1"/>
        <c:lblAlgn val="ctr"/>
        <c:lblOffset val="100"/>
      </c:catAx>
      <c:valAx>
        <c:axId val="11435328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59788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1F0D-24EF-486D-95A0-765828953A71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A5539-32C8-44E9-9317-E81BC2DBD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8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4" y="1535469"/>
            <a:ext cx="5388332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4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35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0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60F0-E8CF-4B1C-ADF9-02C7CD014D36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image" Target="../media/image4.svg"/><Relationship Id="rId7" Type="http://schemas.openxmlformats.org/officeDocument/2006/relationships/chart" Target="../charts/chart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.svg"/><Relationship Id="rId7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4.svg"/><Relationship Id="rId7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chart" Target="../charts/chart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t="21605" r="68472" b="54691"/>
          <a:stretch/>
        </p:blipFill>
        <p:spPr bwMode="auto">
          <a:xfrm>
            <a:off x="10055646" y="188684"/>
            <a:ext cx="1607454" cy="68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xmlns="" id="{7A40385F-CA63-7C40-FBEE-B2C7EFC4D9DD}"/>
              </a:ext>
            </a:extLst>
          </p:cNvPr>
          <p:cNvSpPr/>
          <p:nvPr/>
        </p:nvSpPr>
        <p:spPr>
          <a:xfrm rot="16200000">
            <a:off x="-3239256" y="3211058"/>
            <a:ext cx="6881632" cy="459516"/>
          </a:xfrm>
          <a:custGeom>
            <a:avLst/>
            <a:gdLst/>
            <a:ahLst/>
            <a:cxnLst/>
            <a:rect l="l" t="t" r="r" b="b"/>
            <a:pathLst>
              <a:path w="20104100" h="1790064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7A40385F-CA63-7C40-FBEE-B2C7EFC4D9DD}"/>
              </a:ext>
            </a:extLst>
          </p:cNvPr>
          <p:cNvSpPr/>
          <p:nvPr/>
        </p:nvSpPr>
        <p:spPr>
          <a:xfrm rot="16200000">
            <a:off x="8512737" y="3211058"/>
            <a:ext cx="6881632" cy="459516"/>
          </a:xfrm>
          <a:custGeom>
            <a:avLst/>
            <a:gdLst/>
            <a:ahLst/>
            <a:cxnLst/>
            <a:rect l="l" t="t" r="r" b="b"/>
            <a:pathLst>
              <a:path w="20104100" h="1790064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5079" y="4293890"/>
            <a:ext cx="10361851" cy="1254425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cap="all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0617" y="3583679"/>
            <a:ext cx="9465315" cy="560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ЩИПИЦИНА ОЛЬГА ПЕТРОВНА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30617" y="4191787"/>
            <a:ext cx="9593178" cy="1757213"/>
          </a:xfrm>
          <a:prstGeom prst="rect">
            <a:avLst/>
          </a:prstGeom>
          <a:solidFill>
            <a:srgbClr val="0B4E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0617" y="5960022"/>
            <a:ext cx="9593178" cy="91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</a:p>
          <a:p>
            <a:pPr algn="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Д.п.н., профессор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92014" y="204735"/>
            <a:ext cx="4693390" cy="2332553"/>
          </a:xfrm>
          <a:prstGeom prst="round2DiagRect">
            <a:avLst/>
          </a:prstGeom>
          <a:solidFill>
            <a:srgbClr val="0B4E6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 ГОСУДАРСТВЕННЫЙ УНИВЕРСИТЕТ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 государства и права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078" y="952721"/>
            <a:ext cx="7147086" cy="27225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83017" y="3644109"/>
            <a:ext cx="9241477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ФИО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237554" y="4287050"/>
            <a:ext cx="9358378" cy="1425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Магистерская диссертация на тему: «Актуальные проблемы прокурорского надзора за исполнением законов о противодействии коррупции (на примере деятельности  Уральской транспортной прокуратуры)»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94414" y="0"/>
            <a:ext cx="11001452" cy="2865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по надзору за исполнением законодательства о противодействии коррупции Уральской транспортной прокуратурой в период с 2019-2023гг.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Теоретические аспекты исследования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38691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8369" y="73918"/>
            <a:ext cx="934024" cy="445590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/>
        </p:nvGraphicFramePr>
        <p:xfrm>
          <a:off x="94414" y="3715546"/>
          <a:ext cx="45005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8095470" y="3429794"/>
          <a:ext cx="376617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65852" y="786588"/>
          <a:ext cx="5715040" cy="294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309256" y="3858422"/>
          <a:ext cx="4071966" cy="261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760993" y="858026"/>
          <a:ext cx="642942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37635" y="-5737633"/>
            <a:ext cx="715150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165852" y="0"/>
            <a:ext cx="10858576" cy="2150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проблемы прокурорского надзора за исполнением законов о противодействии коррупции в Уральской транспортной Прокуратуре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7370" y="6426510"/>
            <a:ext cx="523043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2334069" y="3786575"/>
            <a:ext cx="6144438" cy="158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8369" y="73918"/>
            <a:ext cx="934024" cy="445590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808794" y="786588"/>
            <a:ext cx="5429288" cy="857256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применяются цифровые технологии при борьбе с коррупцией, а именно: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 cstate="print"/>
          <a:srcRect t="3521" r="2808" b="5164"/>
          <a:stretch>
            <a:fillRect/>
          </a:stretch>
        </p:blipFill>
        <p:spPr bwMode="auto">
          <a:xfrm>
            <a:off x="6166644" y="3572670"/>
            <a:ext cx="582549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 cstate="print"/>
          <a:srcRect t="3687" r="2596" b="5873"/>
          <a:stretch>
            <a:fillRect/>
          </a:stretch>
        </p:blipFill>
        <p:spPr bwMode="auto">
          <a:xfrm>
            <a:off x="6166644" y="786588"/>
            <a:ext cx="5855970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椭圆 11"/>
          <p:cNvSpPr/>
          <p:nvPr/>
        </p:nvSpPr>
        <p:spPr>
          <a:xfrm>
            <a:off x="451604" y="2072472"/>
            <a:ext cx="524938" cy="524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椭圆 11"/>
          <p:cNvSpPr/>
          <p:nvPr/>
        </p:nvSpPr>
        <p:spPr>
          <a:xfrm>
            <a:off x="451604" y="3572670"/>
            <a:ext cx="524938" cy="524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椭圆 11"/>
          <p:cNvSpPr/>
          <p:nvPr/>
        </p:nvSpPr>
        <p:spPr>
          <a:xfrm>
            <a:off x="451604" y="5144306"/>
            <a:ext cx="524938" cy="524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951670" y="2072472"/>
            <a:ext cx="5143536" cy="1071570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искусственного интеллекта;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1023108" y="3358356"/>
            <a:ext cx="4929222" cy="1143008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применяется анализ больших данных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1308860" y="4929992"/>
            <a:ext cx="4429156" cy="1071570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применяются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блокчейн-технологии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37635" y="-5737633"/>
            <a:ext cx="715150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165852" y="0"/>
            <a:ext cx="10858576" cy="643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Искусственный интеллект,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блокчейн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борьбе с коррупцией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5932" y="6426510"/>
            <a:ext cx="594481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8369" y="73918"/>
            <a:ext cx="934024" cy="44559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7686" y="1000902"/>
          <a:ext cx="8786874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778887"/>
                <a:gridCol w="543648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Возможности 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Описание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Ускоряет обработку больших баз данных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Например, в Великобритании следователи с помощью ИИ смогли за 2 месяца проанализировать более 30 млн. документов при расследовании преступления и выбрать релевантные доказательства. Ручная обработка такого массива данных заняла бы гораздо больше времени.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Позволяет заранее выявить закономерности, которые могут указывать на наличие коррупционной схемы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Например, в Чехии с помощью ИИ были проанализированы общедоступные данные по подрядным фирмам, чтобы выявить их возможную связь с чиновниками и политическими деятелями.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Исследователи утверждают, что до 75% коррупционных сговоров могут быть обнаружены при правильном машинном обучении ИИ.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Мониторит соблюдение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антикоррупционных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стандартов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Организации могут применять ИИ, чтобы привести свои бизнес-процессы в соответствие установленным требованиям. Надзорные органы могут с его помощью предупреждать возможное мошенничество.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Например, система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система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Dozorro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на базе ИИ в сфере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госзакупок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помогла привлечь к уголовной ответственности 22 человека и применить санкции еще в отношении 79 лиц за период 2016-2018 гг.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Снижает влияние человеческого фактора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Ряд государственных функций может быть автоматизирован и передан ИИ.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Объект 2"/>
          <p:cNvSpPr txBox="1">
            <a:spLocks/>
          </p:cNvSpPr>
          <p:nvPr/>
        </p:nvSpPr>
        <p:spPr>
          <a:xfrm>
            <a:off x="4237818" y="643712"/>
            <a:ext cx="7572428" cy="357190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Таблица 1 –Возможности искусственного интеллекта при борьбе с коррупцией</a:t>
            </a:r>
          </a:p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65918" y="4501364"/>
            <a:ext cx="10858576" cy="428628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Таблица 2-Возможности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блокчейн-технологий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борьбе с коррупцией</a:t>
            </a:r>
          </a:p>
          <a:p>
            <a:pPr algn="ctr">
              <a:spcBef>
                <a:spcPct val="2000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37291" y="4858554"/>
          <a:ext cx="11787268" cy="184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127"/>
                <a:gridCol w="4436213"/>
                <a:gridCol w="661892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Возможности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Описание/Примеры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Это прозрачная и подотчетная система, где вся информация может быть проверена.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Это затрудняет манипулирование данными и возможные злоупотребления при предоставлении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госуслуг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Из базы нельзя «незаметно» удалить сведения о совершенных транзакциях или операциях.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Например, в Индии блокчейн Ethereum используют при ведении земельного кадастра, чтобы, в т.ч., исключить самозахваты чужой собственности при помощи модификации данных в нем.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Блокчейн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помогает отследить денежные потоки и их источники.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Например, Всемирный фонд дикой природы использует эту технологию для выявления участников схем незаконного рыболовства. Его сотрудники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чипируют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тунцов, а система QR-кодов затем позволяет отследить всю цепочку поставок.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65852" y="1143778"/>
            <a:ext cx="3000396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Анализ больших массивов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1604" y="1858158"/>
            <a:ext cx="271464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выявляет подозрительные операции и оценивает коррупционные риски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1604" y="2572538"/>
            <a:ext cx="271464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повышает информированность, прозрачность и позволяет принимать более эффективные решения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-405652" y="2358224"/>
            <a:ext cx="128588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право 24"/>
          <p:cNvSpPr/>
          <p:nvPr/>
        </p:nvSpPr>
        <p:spPr>
          <a:xfrm>
            <a:off x="237290" y="1929596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37290" y="2715414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C:\Users\Ольга\Desktop\block-shain.jpg"/>
          <p:cNvPicPr/>
          <p:nvPr/>
        </p:nvPicPr>
        <p:blipFill>
          <a:blip r:embed="rId4" cstate="print"/>
          <a:srcRect t="9873" b="9873"/>
          <a:stretch>
            <a:fillRect/>
          </a:stretch>
        </p:blipFill>
        <p:spPr bwMode="auto">
          <a:xfrm>
            <a:off x="523042" y="3501232"/>
            <a:ext cx="228601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37635" y="-5737633"/>
            <a:ext cx="715150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165852" y="0"/>
            <a:ext cx="10858576" cy="2150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по совершенствованию прокурорского надзора за исполнением законов о противодействии коррупции в Уральской транспортной прокуратуре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8369" y="73918"/>
            <a:ext cx="934024" cy="44559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1952" y="786588"/>
            <a:ext cx="5328461" cy="60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7290" y="3929860"/>
          <a:ext cx="6572296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2357454"/>
                <a:gridCol w="35719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(создание) подразделения по искусственному интеллекту (ИИ)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(создание) подразделения, которое с применением технологий искусственного интеллекта будет анализировать состояние преступности и прогнозировать перспективные направления развития работы прокуратуры для пресечения нарушений.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Внедрение искусственного интеллекта по борьбе с коррупцией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Использования искусственного интеллекта 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антикоррупционной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экспертизе, а именно  проверка нормативно-правовых актов и их проектов.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Обучение и переобучение работников прокуратуры в рамках дополнительного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B1B1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Переобучение  работников органов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Уральской транспортной прокуратуре</a:t>
                      </a:r>
                      <a:r>
                        <a:rPr lang="ru-RU" sz="1200" dirty="0">
                          <a:solidFill>
                            <a:srgbClr val="1B1B1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 соответствии с требованиями цифровой трансформации в рамках дополнительного образования по направлениям: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ИИ,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блокчейн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Bigdata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и др.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Рисунок 14" descr="C:\Users\Ольга\AppData\Local\Packages\Microsoft.Windows.Photos_8wekyb3d8bbwe\TempState\ShareServiceTempFolder\756395573496594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728" y="858026"/>
            <a:ext cx="650085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5932" y="6426510"/>
            <a:ext cx="594481" cy="417690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8369" y="73918"/>
            <a:ext cx="934024" cy="445590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737488" y="0"/>
            <a:ext cx="9358378" cy="1425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2" name="Рисунок 11" descr="C:\Users\Ольга\Desktop\im-502158866.jpg"/>
          <p:cNvPicPr/>
          <p:nvPr/>
        </p:nvPicPr>
        <p:blipFill>
          <a:blip r:embed="rId4"/>
          <a:srcRect l="42495"/>
          <a:stretch>
            <a:fillRect/>
          </a:stretch>
        </p:blipFill>
        <p:spPr bwMode="auto">
          <a:xfrm>
            <a:off x="6452396" y="1000902"/>
            <a:ext cx="46434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Ольга\Desktop\c88ef0f1922187f29233dfa26c86355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356" y="1072340"/>
            <a:ext cx="5429288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1165984" y="1"/>
            <a:ext cx="9001188" cy="1436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8369" y="73918"/>
            <a:ext cx="934024" cy="445590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737356" y="858026"/>
            <a:ext cx="1114432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разработка практических рекомендаций, способствующих улучшению деятельности прокуратуры в части надзора за коррупцией.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空心弧 1"/>
          <p:cNvSpPr/>
          <p:nvPr/>
        </p:nvSpPr>
        <p:spPr>
          <a:xfrm rot="5400000">
            <a:off x="-33048" y="2105521"/>
            <a:ext cx="3232346" cy="3166249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4595008" y="1643844"/>
            <a:ext cx="464347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737620" y="2143910"/>
            <a:ext cx="928694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теоретические аспекты прокурорского надзора за исполнением законов о противодействии коррупции в РФ;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666182" y="4501364"/>
            <a:ext cx="935837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Описать основные проблемы прокурорского надзора за исполнением законов о противодействии коррупции и пути их решения на примере Уральской транспортной прокуратуры.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椭圆 11"/>
          <p:cNvSpPr/>
          <p:nvPr/>
        </p:nvSpPr>
        <p:spPr>
          <a:xfrm>
            <a:off x="2237554" y="2143910"/>
            <a:ext cx="524938" cy="524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椭圆 11"/>
          <p:cNvSpPr/>
          <p:nvPr/>
        </p:nvSpPr>
        <p:spPr>
          <a:xfrm>
            <a:off x="2880496" y="3429794"/>
            <a:ext cx="524938" cy="524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2237554" y="4715678"/>
            <a:ext cx="524938" cy="524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094810" y="3144042"/>
            <a:ext cx="9095603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оценку прокурорского надзора за исполнением законов о противодействии коррупции на примере Уральской транспортной прокуратуры;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Ольга\Desktop\shutterstock261883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852" y="2858290"/>
            <a:ext cx="2485392" cy="1553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0881552" cy="572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8369" y="73918"/>
            <a:ext cx="934024" cy="445590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94480" y="1572406"/>
            <a:ext cx="4786346" cy="1425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комплекс общественных правоотношений, которые возникают в результате деятельности прокурорского надзора по борьбе с коррупцией</a:t>
            </a:r>
            <a:r>
              <a:rPr lang="ru-RU" dirty="0" smtClean="0"/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连接符 5"/>
          <p:cNvCxnSpPr/>
          <p:nvPr/>
        </p:nvCxnSpPr>
        <p:spPr>
          <a:xfrm>
            <a:off x="6023768" y="1143778"/>
            <a:ext cx="0" cy="145573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5"/>
          <p:cNvCxnSpPr/>
          <p:nvPr/>
        </p:nvCxnSpPr>
        <p:spPr>
          <a:xfrm>
            <a:off x="6023768" y="4072736"/>
            <a:ext cx="0" cy="145573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oogle Shape;810;p48"/>
          <p:cNvGrpSpPr/>
          <p:nvPr/>
        </p:nvGrpSpPr>
        <p:grpSpPr>
          <a:xfrm>
            <a:off x="5309388" y="2643976"/>
            <a:ext cx="1455255" cy="1250038"/>
            <a:chOff x="1926350" y="995225"/>
            <a:chExt cx="428650" cy="356600"/>
          </a:xfrm>
          <a:solidFill>
            <a:schemeClr val="tx2">
              <a:lumMod val="75000"/>
            </a:schemeClr>
          </a:solidFill>
        </p:grpSpPr>
        <p:sp>
          <p:nvSpPr>
            <p:cNvPr id="13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738148" y="1572406"/>
            <a:ext cx="5072098" cy="1425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 исследования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нормативно-правовое регулирование и практическая деятельность прокуратуры в области противодействия коррупционной преступности.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1165984" y="1"/>
            <a:ext cx="10072758" cy="5008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 исследования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1068369" y="73918"/>
            <a:ext cx="934024" cy="44559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1604" y="1143778"/>
          <a:ext cx="11501518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277"/>
                <a:gridCol w="4571116"/>
                <a:gridCol w="619312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актуальности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Самые коррумпированные сферы в России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Государственные закупки, получение разрешений, справок, сертификатов, лицензий и аккредитации; контроль за бизнесом и взаимодействие с проверяющими органами.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причины коррупции в экономической сфере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Недостаточно строгий контроль за доходами и расходами чиновников, недостаток прозрачности в процессе принятия решений, возможность принятия субъективных решений одним должностным лицом, низкий уровень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антикоррупционной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культуры, несоразмерность наказаний за коррупцию, а также невысокие заработные платы бюджетников.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Перспективные цифровые технологии, препятствующим развитию коррупции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Искусственный интеллект,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big data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блокчейн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технологии и другие. Благодаря искусственному интеллекту, исследователи уже научились не только определять по подозрительной банковской активности потенциальную взятку, но и прогнозировать развитие коррупции за три года до ее появления. Появившиеся инновационные технологии по борьбе с коррупцией, требуют более тщательного изучения и применения на практике в органах прокуратуры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165852" y="0"/>
            <a:ext cx="7429552" cy="7865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Теоретические аспекты исследования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1068369" y="73918"/>
            <a:ext cx="934024" cy="445590"/>
          </a:xfrm>
          <a:prstGeom prst="rect">
            <a:avLst/>
          </a:prstGeom>
        </p:spPr>
      </p:pic>
      <p:sp>
        <p:nvSpPr>
          <p:cNvPr id="16" name="任意多边形 12"/>
          <p:cNvSpPr/>
          <p:nvPr/>
        </p:nvSpPr>
        <p:spPr>
          <a:xfrm>
            <a:off x="5909094" y="0"/>
            <a:ext cx="6282906" cy="6858000"/>
          </a:xfrm>
          <a:custGeom>
            <a:avLst/>
            <a:gdLst>
              <a:gd name="connsiteX0" fmla="*/ 1875252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6858000 h 6858000"/>
              <a:gd name="connsiteX3" fmla="*/ 696240 w 6095999"/>
              <a:gd name="connsiteY3" fmla="*/ 6858000 h 6858000"/>
              <a:gd name="connsiteX4" fmla="*/ 671376 w 6095999"/>
              <a:gd name="connsiteY4" fmla="*/ 6814757 h 6858000"/>
              <a:gd name="connsiteX5" fmla="*/ 0 w 6095999"/>
              <a:gd name="connsiteY5" fmla="*/ 4163291 h 6858000"/>
              <a:gd name="connsiteX6" fmla="*/ 1822433 w 6095999"/>
              <a:gd name="connsiteY6" fmla="*/ 457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8000">
                <a:moveTo>
                  <a:pt x="1875252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696240" y="6858000"/>
                </a:lnTo>
                <a:lnTo>
                  <a:pt x="671376" y="6814757"/>
                </a:lnTo>
                <a:cubicBezTo>
                  <a:pt x="243209" y="6026574"/>
                  <a:pt x="0" y="5123335"/>
                  <a:pt x="0" y="4163291"/>
                </a:cubicBezTo>
                <a:cubicBezTo>
                  <a:pt x="0" y="2531217"/>
                  <a:pt x="702874" y="1063308"/>
                  <a:pt x="1822433" y="4575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任意多边形 28"/>
          <p:cNvSpPr/>
          <p:nvPr/>
        </p:nvSpPr>
        <p:spPr>
          <a:xfrm rot="385175" flipH="1">
            <a:off x="-117044" y="3307851"/>
            <a:ext cx="6289499" cy="3208599"/>
          </a:xfrm>
          <a:custGeom>
            <a:avLst/>
            <a:gdLst>
              <a:gd name="connsiteX0" fmla="*/ 3799487 w 6282660"/>
              <a:gd name="connsiteY0" fmla="*/ 181966 h 3167251"/>
              <a:gd name="connsiteX1" fmla="*/ 1673317 w 6282660"/>
              <a:gd name="connsiteY1" fmla="*/ 7296 h 3167251"/>
              <a:gd name="connsiteX2" fmla="*/ 7842 w 6282660"/>
              <a:gd name="connsiteY2" fmla="*/ 36033 h 3167251"/>
              <a:gd name="connsiteX3" fmla="*/ 38 w 6282660"/>
              <a:gd name="connsiteY3" fmla="*/ 3167251 h 3167251"/>
              <a:gd name="connsiteX4" fmla="*/ 6016288 w 6282660"/>
              <a:gd name="connsiteY4" fmla="*/ 3167251 h 3167251"/>
              <a:gd name="connsiteX5" fmla="*/ 6016289 w 6282660"/>
              <a:gd name="connsiteY5" fmla="*/ 3167249 h 3167251"/>
              <a:gd name="connsiteX6" fmla="*/ 6282660 w 6282660"/>
              <a:gd name="connsiteY6" fmla="*/ 799799 h 3167251"/>
              <a:gd name="connsiteX7" fmla="*/ 6258730 w 6282660"/>
              <a:gd name="connsiteY7" fmla="*/ 800935 h 3167251"/>
              <a:gd name="connsiteX8" fmla="*/ 3799487 w 6282660"/>
              <a:gd name="connsiteY8" fmla="*/ 181966 h 3167251"/>
              <a:gd name="connsiteX0" fmla="*/ 3799487 w 6289428"/>
              <a:gd name="connsiteY0" fmla="*/ 181966 h 3167251"/>
              <a:gd name="connsiteX1" fmla="*/ 1673317 w 6289428"/>
              <a:gd name="connsiteY1" fmla="*/ 7296 h 3167251"/>
              <a:gd name="connsiteX2" fmla="*/ 7842 w 6289428"/>
              <a:gd name="connsiteY2" fmla="*/ 36033 h 3167251"/>
              <a:gd name="connsiteX3" fmla="*/ 38 w 6289428"/>
              <a:gd name="connsiteY3" fmla="*/ 3167251 h 3167251"/>
              <a:gd name="connsiteX4" fmla="*/ 6016288 w 6289428"/>
              <a:gd name="connsiteY4" fmla="*/ 3167251 h 3167251"/>
              <a:gd name="connsiteX5" fmla="*/ 6016289 w 6289428"/>
              <a:gd name="connsiteY5" fmla="*/ 3167249 h 3167251"/>
              <a:gd name="connsiteX6" fmla="*/ 6282660 w 6289428"/>
              <a:gd name="connsiteY6" fmla="*/ 799799 h 3167251"/>
              <a:gd name="connsiteX7" fmla="*/ 6287577 w 6289428"/>
              <a:gd name="connsiteY7" fmla="*/ 804181 h 3167251"/>
              <a:gd name="connsiteX8" fmla="*/ 3799487 w 6289428"/>
              <a:gd name="connsiteY8" fmla="*/ 181966 h 3167251"/>
              <a:gd name="connsiteX0" fmla="*/ 4345949 w 6289428"/>
              <a:gd name="connsiteY0" fmla="*/ 263237 h 3172432"/>
              <a:gd name="connsiteX1" fmla="*/ 1673317 w 6289428"/>
              <a:gd name="connsiteY1" fmla="*/ 12477 h 3172432"/>
              <a:gd name="connsiteX2" fmla="*/ 7842 w 6289428"/>
              <a:gd name="connsiteY2" fmla="*/ 41214 h 3172432"/>
              <a:gd name="connsiteX3" fmla="*/ 38 w 6289428"/>
              <a:gd name="connsiteY3" fmla="*/ 3172432 h 3172432"/>
              <a:gd name="connsiteX4" fmla="*/ 6016288 w 6289428"/>
              <a:gd name="connsiteY4" fmla="*/ 3172432 h 3172432"/>
              <a:gd name="connsiteX5" fmla="*/ 6016289 w 6289428"/>
              <a:gd name="connsiteY5" fmla="*/ 3172430 h 3172432"/>
              <a:gd name="connsiteX6" fmla="*/ 6282660 w 6289428"/>
              <a:gd name="connsiteY6" fmla="*/ 804980 h 3172432"/>
              <a:gd name="connsiteX7" fmla="*/ 6287577 w 6289428"/>
              <a:gd name="connsiteY7" fmla="*/ 809362 h 3172432"/>
              <a:gd name="connsiteX8" fmla="*/ 4345949 w 6289428"/>
              <a:gd name="connsiteY8" fmla="*/ 263237 h 3172432"/>
              <a:gd name="connsiteX0" fmla="*/ 4230562 w 6289428"/>
              <a:gd name="connsiteY0" fmla="*/ 249354 h 3171531"/>
              <a:gd name="connsiteX1" fmla="*/ 1673317 w 6289428"/>
              <a:gd name="connsiteY1" fmla="*/ 11576 h 3171531"/>
              <a:gd name="connsiteX2" fmla="*/ 7842 w 6289428"/>
              <a:gd name="connsiteY2" fmla="*/ 40313 h 3171531"/>
              <a:gd name="connsiteX3" fmla="*/ 38 w 6289428"/>
              <a:gd name="connsiteY3" fmla="*/ 3171531 h 3171531"/>
              <a:gd name="connsiteX4" fmla="*/ 6016288 w 6289428"/>
              <a:gd name="connsiteY4" fmla="*/ 3171531 h 3171531"/>
              <a:gd name="connsiteX5" fmla="*/ 6016289 w 6289428"/>
              <a:gd name="connsiteY5" fmla="*/ 3171529 h 3171531"/>
              <a:gd name="connsiteX6" fmla="*/ 6282660 w 6289428"/>
              <a:gd name="connsiteY6" fmla="*/ 804079 h 3171531"/>
              <a:gd name="connsiteX7" fmla="*/ 6287577 w 6289428"/>
              <a:gd name="connsiteY7" fmla="*/ 808461 h 3171531"/>
              <a:gd name="connsiteX8" fmla="*/ 4230562 w 6289428"/>
              <a:gd name="connsiteY8" fmla="*/ 249354 h 3171531"/>
              <a:gd name="connsiteX0" fmla="*/ 4241830 w 6300696"/>
              <a:gd name="connsiteY0" fmla="*/ 301095 h 3223272"/>
              <a:gd name="connsiteX1" fmla="*/ 1684585 w 6300696"/>
              <a:gd name="connsiteY1" fmla="*/ 63317 h 3223272"/>
              <a:gd name="connsiteX2" fmla="*/ 0 w 6300696"/>
              <a:gd name="connsiteY2" fmla="*/ 2269 h 3223272"/>
              <a:gd name="connsiteX3" fmla="*/ 11306 w 6300696"/>
              <a:gd name="connsiteY3" fmla="*/ 3223272 h 3223272"/>
              <a:gd name="connsiteX4" fmla="*/ 6027556 w 6300696"/>
              <a:gd name="connsiteY4" fmla="*/ 3223272 h 3223272"/>
              <a:gd name="connsiteX5" fmla="*/ 6027557 w 6300696"/>
              <a:gd name="connsiteY5" fmla="*/ 3223270 h 3223272"/>
              <a:gd name="connsiteX6" fmla="*/ 6293928 w 6300696"/>
              <a:gd name="connsiteY6" fmla="*/ 855820 h 3223272"/>
              <a:gd name="connsiteX7" fmla="*/ 6298845 w 6300696"/>
              <a:gd name="connsiteY7" fmla="*/ 860202 h 3223272"/>
              <a:gd name="connsiteX8" fmla="*/ 4241830 w 6300696"/>
              <a:gd name="connsiteY8" fmla="*/ 301095 h 3223272"/>
              <a:gd name="connsiteX0" fmla="*/ 4230633 w 6289499"/>
              <a:gd name="connsiteY0" fmla="*/ 286422 h 3208599"/>
              <a:gd name="connsiteX1" fmla="*/ 1673388 w 6289499"/>
              <a:gd name="connsiteY1" fmla="*/ 48644 h 3208599"/>
              <a:gd name="connsiteX2" fmla="*/ 1604 w 6289499"/>
              <a:gd name="connsiteY2" fmla="*/ 3642 h 3208599"/>
              <a:gd name="connsiteX3" fmla="*/ 109 w 6289499"/>
              <a:gd name="connsiteY3" fmla="*/ 3208599 h 3208599"/>
              <a:gd name="connsiteX4" fmla="*/ 6016359 w 6289499"/>
              <a:gd name="connsiteY4" fmla="*/ 3208599 h 3208599"/>
              <a:gd name="connsiteX5" fmla="*/ 6016360 w 6289499"/>
              <a:gd name="connsiteY5" fmla="*/ 3208597 h 3208599"/>
              <a:gd name="connsiteX6" fmla="*/ 6282731 w 6289499"/>
              <a:gd name="connsiteY6" fmla="*/ 841147 h 3208599"/>
              <a:gd name="connsiteX7" fmla="*/ 6287648 w 6289499"/>
              <a:gd name="connsiteY7" fmla="*/ 845529 h 3208599"/>
              <a:gd name="connsiteX8" fmla="*/ 4230633 w 6289499"/>
              <a:gd name="connsiteY8" fmla="*/ 286422 h 320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9499" h="3208599">
                <a:moveTo>
                  <a:pt x="4230633" y="286422"/>
                </a:moveTo>
                <a:cubicBezTo>
                  <a:pt x="3622966" y="217794"/>
                  <a:pt x="2378226" y="95774"/>
                  <a:pt x="1673388" y="48644"/>
                </a:cubicBezTo>
                <a:cubicBezTo>
                  <a:pt x="968550" y="1514"/>
                  <a:pt x="556762" y="-5937"/>
                  <a:pt x="1604" y="3642"/>
                </a:cubicBezTo>
                <a:cubicBezTo>
                  <a:pt x="2297" y="1080532"/>
                  <a:pt x="-584" y="2131709"/>
                  <a:pt x="109" y="3208599"/>
                </a:cubicBezTo>
                <a:lnTo>
                  <a:pt x="6016359" y="3208599"/>
                </a:lnTo>
                <a:cubicBezTo>
                  <a:pt x="6016359" y="3208598"/>
                  <a:pt x="6016360" y="3208598"/>
                  <a:pt x="6016360" y="3208597"/>
                </a:cubicBezTo>
                <a:lnTo>
                  <a:pt x="6282731" y="841147"/>
                </a:lnTo>
                <a:cubicBezTo>
                  <a:pt x="6274754" y="841526"/>
                  <a:pt x="6295625" y="845150"/>
                  <a:pt x="6287648" y="845529"/>
                </a:cubicBezTo>
                <a:cubicBezTo>
                  <a:pt x="6292410" y="848572"/>
                  <a:pt x="5948914" y="543535"/>
                  <a:pt x="4230633" y="28642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23"/>
          <p:cNvSpPr/>
          <p:nvPr/>
        </p:nvSpPr>
        <p:spPr>
          <a:xfrm>
            <a:off x="0" y="3669808"/>
            <a:ext cx="6941127" cy="3188192"/>
          </a:xfrm>
          <a:custGeom>
            <a:avLst/>
            <a:gdLst>
              <a:gd name="connsiteX0" fmla="*/ 0 w 6941127"/>
              <a:gd name="connsiteY0" fmla="*/ 0 h 3644900"/>
              <a:gd name="connsiteX1" fmla="*/ 6096001 w 6941127"/>
              <a:gd name="connsiteY1" fmla="*/ 964045 h 3644900"/>
              <a:gd name="connsiteX2" fmla="*/ 6359236 w 6941127"/>
              <a:gd name="connsiteY2" fmla="*/ 964045 h 3644900"/>
              <a:gd name="connsiteX3" fmla="*/ 6941127 w 6941127"/>
              <a:gd name="connsiteY3" fmla="*/ 3644900 h 3644900"/>
              <a:gd name="connsiteX4" fmla="*/ 0 w 6941127"/>
              <a:gd name="connsiteY4" fmla="*/ 3644900 h 3644900"/>
              <a:gd name="connsiteX5" fmla="*/ 0 w 6941127"/>
              <a:gd name="connsiteY5" fmla="*/ 964045 h 3644900"/>
              <a:gd name="connsiteX0" fmla="*/ 1854200 w 6941127"/>
              <a:gd name="connsiteY0" fmla="*/ 0 h 3619500"/>
              <a:gd name="connsiteX1" fmla="*/ 6096001 w 6941127"/>
              <a:gd name="connsiteY1" fmla="*/ 938645 h 3619500"/>
              <a:gd name="connsiteX2" fmla="*/ 6359236 w 6941127"/>
              <a:gd name="connsiteY2" fmla="*/ 938645 h 3619500"/>
              <a:gd name="connsiteX3" fmla="*/ 6941127 w 6941127"/>
              <a:gd name="connsiteY3" fmla="*/ 3619500 h 3619500"/>
              <a:gd name="connsiteX4" fmla="*/ 0 w 6941127"/>
              <a:gd name="connsiteY4" fmla="*/ 3619500 h 3619500"/>
              <a:gd name="connsiteX5" fmla="*/ 0 w 6941127"/>
              <a:gd name="connsiteY5" fmla="*/ 938645 h 3619500"/>
              <a:gd name="connsiteX6" fmla="*/ 1854200 w 6941127"/>
              <a:gd name="connsiteY6" fmla="*/ 0 h 3619500"/>
              <a:gd name="connsiteX0" fmla="*/ 1854200 w 6941127"/>
              <a:gd name="connsiteY0" fmla="*/ 0 h 3619500"/>
              <a:gd name="connsiteX1" fmla="*/ 6096001 w 6941127"/>
              <a:gd name="connsiteY1" fmla="*/ 938645 h 3619500"/>
              <a:gd name="connsiteX2" fmla="*/ 6359236 w 6941127"/>
              <a:gd name="connsiteY2" fmla="*/ 938645 h 3619500"/>
              <a:gd name="connsiteX3" fmla="*/ 6941127 w 6941127"/>
              <a:gd name="connsiteY3" fmla="*/ 3619500 h 3619500"/>
              <a:gd name="connsiteX4" fmla="*/ 0 w 6941127"/>
              <a:gd name="connsiteY4" fmla="*/ 3619500 h 3619500"/>
              <a:gd name="connsiteX5" fmla="*/ 0 w 6941127"/>
              <a:gd name="connsiteY5" fmla="*/ 938645 h 3619500"/>
              <a:gd name="connsiteX6" fmla="*/ 1854200 w 6941127"/>
              <a:gd name="connsiteY6" fmla="*/ 0 h 3619500"/>
              <a:gd name="connsiteX0" fmla="*/ 762000 w 6941127"/>
              <a:gd name="connsiteY0" fmla="*/ 0 h 3454400"/>
              <a:gd name="connsiteX1" fmla="*/ 6096001 w 6941127"/>
              <a:gd name="connsiteY1" fmla="*/ 773545 h 3454400"/>
              <a:gd name="connsiteX2" fmla="*/ 6359236 w 6941127"/>
              <a:gd name="connsiteY2" fmla="*/ 773545 h 3454400"/>
              <a:gd name="connsiteX3" fmla="*/ 6941127 w 6941127"/>
              <a:gd name="connsiteY3" fmla="*/ 3454400 h 3454400"/>
              <a:gd name="connsiteX4" fmla="*/ 0 w 6941127"/>
              <a:gd name="connsiteY4" fmla="*/ 3454400 h 3454400"/>
              <a:gd name="connsiteX5" fmla="*/ 0 w 6941127"/>
              <a:gd name="connsiteY5" fmla="*/ 773545 h 3454400"/>
              <a:gd name="connsiteX6" fmla="*/ 762000 w 6941127"/>
              <a:gd name="connsiteY6" fmla="*/ 0 h 3454400"/>
              <a:gd name="connsiteX0" fmla="*/ 1371600 w 6941127"/>
              <a:gd name="connsiteY0" fmla="*/ 0 h 3035300"/>
              <a:gd name="connsiteX1" fmla="*/ 6096001 w 6941127"/>
              <a:gd name="connsiteY1" fmla="*/ 354445 h 3035300"/>
              <a:gd name="connsiteX2" fmla="*/ 6359236 w 6941127"/>
              <a:gd name="connsiteY2" fmla="*/ 354445 h 3035300"/>
              <a:gd name="connsiteX3" fmla="*/ 6941127 w 6941127"/>
              <a:gd name="connsiteY3" fmla="*/ 3035300 h 3035300"/>
              <a:gd name="connsiteX4" fmla="*/ 0 w 6941127"/>
              <a:gd name="connsiteY4" fmla="*/ 3035300 h 3035300"/>
              <a:gd name="connsiteX5" fmla="*/ 0 w 6941127"/>
              <a:gd name="connsiteY5" fmla="*/ 354445 h 3035300"/>
              <a:gd name="connsiteX6" fmla="*/ 1371600 w 6941127"/>
              <a:gd name="connsiteY6" fmla="*/ 0 h 3035300"/>
              <a:gd name="connsiteX0" fmla="*/ 1371600 w 6941127"/>
              <a:gd name="connsiteY0" fmla="*/ 21238 h 3056538"/>
              <a:gd name="connsiteX1" fmla="*/ 6096001 w 6941127"/>
              <a:gd name="connsiteY1" fmla="*/ 375683 h 3056538"/>
              <a:gd name="connsiteX2" fmla="*/ 6359236 w 6941127"/>
              <a:gd name="connsiteY2" fmla="*/ 375683 h 3056538"/>
              <a:gd name="connsiteX3" fmla="*/ 6941127 w 6941127"/>
              <a:gd name="connsiteY3" fmla="*/ 3056538 h 3056538"/>
              <a:gd name="connsiteX4" fmla="*/ 0 w 6941127"/>
              <a:gd name="connsiteY4" fmla="*/ 3056538 h 3056538"/>
              <a:gd name="connsiteX5" fmla="*/ 0 w 6941127"/>
              <a:gd name="connsiteY5" fmla="*/ 375683 h 3056538"/>
              <a:gd name="connsiteX6" fmla="*/ 1371600 w 6941127"/>
              <a:gd name="connsiteY6" fmla="*/ 21238 h 305653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13940 h 3074640"/>
              <a:gd name="connsiteX1" fmla="*/ 6096001 w 6941127"/>
              <a:gd name="connsiteY1" fmla="*/ 393785 h 3074640"/>
              <a:gd name="connsiteX2" fmla="*/ 6359236 w 6941127"/>
              <a:gd name="connsiteY2" fmla="*/ 393785 h 3074640"/>
              <a:gd name="connsiteX3" fmla="*/ 6941127 w 6941127"/>
              <a:gd name="connsiteY3" fmla="*/ 3074640 h 3074640"/>
              <a:gd name="connsiteX4" fmla="*/ 0 w 6941127"/>
              <a:gd name="connsiteY4" fmla="*/ 3074640 h 3074640"/>
              <a:gd name="connsiteX5" fmla="*/ 0 w 6941127"/>
              <a:gd name="connsiteY5" fmla="*/ 393785 h 3074640"/>
              <a:gd name="connsiteX6" fmla="*/ 1854200 w 6941127"/>
              <a:gd name="connsiteY6" fmla="*/ 13940 h 3074640"/>
              <a:gd name="connsiteX0" fmla="*/ 1854200 w 6941127"/>
              <a:gd name="connsiteY0" fmla="*/ 0 h 3060700"/>
              <a:gd name="connsiteX1" fmla="*/ 6096001 w 6941127"/>
              <a:gd name="connsiteY1" fmla="*/ 379845 h 3060700"/>
              <a:gd name="connsiteX2" fmla="*/ 6359236 w 6941127"/>
              <a:gd name="connsiteY2" fmla="*/ 379845 h 3060700"/>
              <a:gd name="connsiteX3" fmla="*/ 6941127 w 6941127"/>
              <a:gd name="connsiteY3" fmla="*/ 3060700 h 3060700"/>
              <a:gd name="connsiteX4" fmla="*/ 0 w 6941127"/>
              <a:gd name="connsiteY4" fmla="*/ 3060700 h 3060700"/>
              <a:gd name="connsiteX5" fmla="*/ 0 w 6941127"/>
              <a:gd name="connsiteY5" fmla="*/ 379845 h 3060700"/>
              <a:gd name="connsiteX6" fmla="*/ 1854200 w 6941127"/>
              <a:gd name="connsiteY6" fmla="*/ 0 h 3060700"/>
              <a:gd name="connsiteX0" fmla="*/ 1854200 w 6941127"/>
              <a:gd name="connsiteY0" fmla="*/ 25452 h 3086152"/>
              <a:gd name="connsiteX1" fmla="*/ 6096001 w 6941127"/>
              <a:gd name="connsiteY1" fmla="*/ 405297 h 3086152"/>
              <a:gd name="connsiteX2" fmla="*/ 6359236 w 6941127"/>
              <a:gd name="connsiteY2" fmla="*/ 405297 h 3086152"/>
              <a:gd name="connsiteX3" fmla="*/ 6941127 w 6941127"/>
              <a:gd name="connsiteY3" fmla="*/ 3086152 h 3086152"/>
              <a:gd name="connsiteX4" fmla="*/ 0 w 6941127"/>
              <a:gd name="connsiteY4" fmla="*/ 3086152 h 3086152"/>
              <a:gd name="connsiteX5" fmla="*/ 0 w 6941127"/>
              <a:gd name="connsiteY5" fmla="*/ 24297 h 3086152"/>
              <a:gd name="connsiteX6" fmla="*/ 1854200 w 6941127"/>
              <a:gd name="connsiteY6" fmla="*/ 25452 h 3086152"/>
              <a:gd name="connsiteX0" fmla="*/ 1663700 w 6941127"/>
              <a:gd name="connsiteY0" fmla="*/ 14532 h 3164132"/>
              <a:gd name="connsiteX1" fmla="*/ 6096001 w 6941127"/>
              <a:gd name="connsiteY1" fmla="*/ 483277 h 3164132"/>
              <a:gd name="connsiteX2" fmla="*/ 6359236 w 6941127"/>
              <a:gd name="connsiteY2" fmla="*/ 483277 h 3164132"/>
              <a:gd name="connsiteX3" fmla="*/ 6941127 w 6941127"/>
              <a:gd name="connsiteY3" fmla="*/ 3164132 h 3164132"/>
              <a:gd name="connsiteX4" fmla="*/ 0 w 6941127"/>
              <a:gd name="connsiteY4" fmla="*/ 3164132 h 3164132"/>
              <a:gd name="connsiteX5" fmla="*/ 0 w 6941127"/>
              <a:gd name="connsiteY5" fmla="*/ 102277 h 3164132"/>
              <a:gd name="connsiteX6" fmla="*/ 1663700 w 6941127"/>
              <a:gd name="connsiteY6" fmla="*/ 14532 h 3164132"/>
              <a:gd name="connsiteX0" fmla="*/ 1663700 w 6941127"/>
              <a:gd name="connsiteY0" fmla="*/ 3348 h 3152948"/>
              <a:gd name="connsiteX1" fmla="*/ 6096001 w 6941127"/>
              <a:gd name="connsiteY1" fmla="*/ 472093 h 3152948"/>
              <a:gd name="connsiteX2" fmla="*/ 6359236 w 6941127"/>
              <a:gd name="connsiteY2" fmla="*/ 472093 h 3152948"/>
              <a:gd name="connsiteX3" fmla="*/ 6941127 w 6941127"/>
              <a:gd name="connsiteY3" fmla="*/ 3152948 h 3152948"/>
              <a:gd name="connsiteX4" fmla="*/ 0 w 6941127"/>
              <a:gd name="connsiteY4" fmla="*/ 3152948 h 3152948"/>
              <a:gd name="connsiteX5" fmla="*/ 0 w 6941127"/>
              <a:gd name="connsiteY5" fmla="*/ 91093 h 3152948"/>
              <a:gd name="connsiteX6" fmla="*/ 1663700 w 6941127"/>
              <a:gd name="connsiteY6" fmla="*/ 3348 h 3152948"/>
              <a:gd name="connsiteX0" fmla="*/ 1663700 w 6941127"/>
              <a:gd name="connsiteY0" fmla="*/ 3348 h 3152948"/>
              <a:gd name="connsiteX1" fmla="*/ 6096001 w 6941127"/>
              <a:gd name="connsiteY1" fmla="*/ 472093 h 3152948"/>
              <a:gd name="connsiteX2" fmla="*/ 6359236 w 6941127"/>
              <a:gd name="connsiteY2" fmla="*/ 472093 h 3152948"/>
              <a:gd name="connsiteX3" fmla="*/ 6941127 w 6941127"/>
              <a:gd name="connsiteY3" fmla="*/ 3152948 h 3152948"/>
              <a:gd name="connsiteX4" fmla="*/ 0 w 6941127"/>
              <a:gd name="connsiteY4" fmla="*/ 3152948 h 3152948"/>
              <a:gd name="connsiteX5" fmla="*/ 0 w 6941127"/>
              <a:gd name="connsiteY5" fmla="*/ 91093 h 3152948"/>
              <a:gd name="connsiteX6" fmla="*/ 1663700 w 6941127"/>
              <a:gd name="connsiteY6" fmla="*/ 3348 h 3152948"/>
              <a:gd name="connsiteX0" fmla="*/ 1676400 w 6941127"/>
              <a:gd name="connsiteY0" fmla="*/ 2648 h 3190348"/>
              <a:gd name="connsiteX1" fmla="*/ 6096001 w 6941127"/>
              <a:gd name="connsiteY1" fmla="*/ 509493 h 3190348"/>
              <a:gd name="connsiteX2" fmla="*/ 6359236 w 6941127"/>
              <a:gd name="connsiteY2" fmla="*/ 509493 h 3190348"/>
              <a:gd name="connsiteX3" fmla="*/ 6941127 w 6941127"/>
              <a:gd name="connsiteY3" fmla="*/ 3190348 h 3190348"/>
              <a:gd name="connsiteX4" fmla="*/ 0 w 6941127"/>
              <a:gd name="connsiteY4" fmla="*/ 3190348 h 3190348"/>
              <a:gd name="connsiteX5" fmla="*/ 0 w 6941127"/>
              <a:gd name="connsiteY5" fmla="*/ 128493 h 3190348"/>
              <a:gd name="connsiteX6" fmla="*/ 1676400 w 6941127"/>
              <a:gd name="connsiteY6" fmla="*/ 2648 h 3190348"/>
              <a:gd name="connsiteX0" fmla="*/ 1676400 w 6941127"/>
              <a:gd name="connsiteY0" fmla="*/ 492 h 3188192"/>
              <a:gd name="connsiteX1" fmla="*/ 6096001 w 6941127"/>
              <a:gd name="connsiteY1" fmla="*/ 507337 h 3188192"/>
              <a:gd name="connsiteX2" fmla="*/ 6359236 w 6941127"/>
              <a:gd name="connsiteY2" fmla="*/ 507337 h 3188192"/>
              <a:gd name="connsiteX3" fmla="*/ 6941127 w 6941127"/>
              <a:gd name="connsiteY3" fmla="*/ 3188192 h 3188192"/>
              <a:gd name="connsiteX4" fmla="*/ 0 w 6941127"/>
              <a:gd name="connsiteY4" fmla="*/ 3188192 h 3188192"/>
              <a:gd name="connsiteX5" fmla="*/ 0 w 6941127"/>
              <a:gd name="connsiteY5" fmla="*/ 126337 h 3188192"/>
              <a:gd name="connsiteX6" fmla="*/ 1676400 w 6941127"/>
              <a:gd name="connsiteY6" fmla="*/ 492 h 318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1127" h="3188192">
                <a:moveTo>
                  <a:pt x="1676400" y="492"/>
                </a:moveTo>
                <a:cubicBezTo>
                  <a:pt x="2681466" y="8777"/>
                  <a:pt x="6102928" y="511763"/>
                  <a:pt x="6096001" y="507337"/>
                </a:cubicBezTo>
                <a:lnTo>
                  <a:pt x="6359236" y="507337"/>
                </a:lnTo>
                <a:lnTo>
                  <a:pt x="6941127" y="3188192"/>
                </a:lnTo>
                <a:lnTo>
                  <a:pt x="0" y="3188192"/>
                </a:lnTo>
                <a:lnTo>
                  <a:pt x="0" y="126337"/>
                </a:lnTo>
                <a:cubicBezTo>
                  <a:pt x="25400" y="141154"/>
                  <a:pt x="444280" y="-9665"/>
                  <a:pt x="1676400" y="4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29"/>
          <p:cNvSpPr/>
          <p:nvPr/>
        </p:nvSpPr>
        <p:spPr>
          <a:xfrm>
            <a:off x="5023636" y="3215480"/>
            <a:ext cx="1500198" cy="150019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7309652" y="572274"/>
            <a:ext cx="4880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ФЗ РФ от 25.12.2008 N 273-ФЗ «О противодействии коррупции» (с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от  19 декабря 2023г.)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644108"/>
            <a:ext cx="3594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Принципы противодействия коррупции в РФ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Google Shape;968;p48"/>
          <p:cNvSpPr/>
          <p:nvPr/>
        </p:nvSpPr>
        <p:spPr>
          <a:xfrm>
            <a:off x="237290" y="114377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968;p48"/>
          <p:cNvSpPr/>
          <p:nvPr/>
        </p:nvSpPr>
        <p:spPr>
          <a:xfrm>
            <a:off x="2880496" y="121521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94480" y="4144174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Признание, обеспечение и защита основных прав и свобод человека и гражданина; законность;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4572802"/>
            <a:ext cx="509507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20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Публичность и открытость деятельности государственных органов и органов местного самоуправления;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65852" y="5144306"/>
            <a:ext cx="5929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Приоритетное применение мер по предупреждению коррупции;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880364" y="5430058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Неотвратимость ответственности за совершение коррупционных правонарушений;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0" y="5930124"/>
            <a:ext cx="64294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Комплексное использование  политических,  организационных, информационно-пропагандистских,  социально-экономических, правовых, специальных и иных мер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09652" y="1286654"/>
            <a:ext cx="488076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ФЗ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РФ от 17.01.1992 №2202-1 «О прокуратуре Российской Федерации» (с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от 25 декабря 2023г.)</a:t>
            </a:r>
          </a:p>
          <a:p>
            <a:pPr algn="ctr">
              <a:buClr>
                <a:srgbClr val="E24F14"/>
              </a:buClr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23900" y="5644372"/>
            <a:ext cx="507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преступлений коррупционной направленности, утвержденный указанием Генеральной прокуратуры РФ и Министерства внутренних дел РФ от 30.06.2022 №361/11/1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66710" y="3572670"/>
            <a:ext cx="523795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14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 Президента РФ от 16.08.2021 № 478 «О Национальном плане противодействия коррупции на 2021 - 2024 годы»</a:t>
            </a:r>
          </a:p>
          <a:p>
            <a:pPr algn="ctr">
              <a:buClr>
                <a:srgbClr val="E24F14"/>
              </a:buClr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09586" y="4501364"/>
            <a:ext cx="50720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14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Генерального прокурора РФ от 10.10.2022 №581 «Об осуществлении прокурорского надзора и реализации прокурорами иных полномочии в сфере противодействия коррупции»</a:t>
            </a:r>
          </a:p>
          <a:p>
            <a:pPr algn="ctr">
              <a:buClr>
                <a:srgbClr val="E24F14"/>
              </a:buClr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52396" y="1929596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ФЗ РФ от 17.07.2009 № 172-ФЗ «Об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экспертизе нормативных правовых актов и проектов нормативных правовых актов» (с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от 5 декабря 2022г.)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666710" y="2858290"/>
            <a:ext cx="50950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 Президента РФ от 08.03.2015 № 120 «О некоторых вопросах противодействия коррупции»</a:t>
            </a:r>
          </a:p>
          <a:p>
            <a:pPr algn="ctr">
              <a:buClr>
                <a:srgbClr val="E24F14"/>
              </a:buClr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Google Shape;968;p48"/>
          <p:cNvSpPr/>
          <p:nvPr/>
        </p:nvSpPr>
        <p:spPr>
          <a:xfrm>
            <a:off x="237290" y="192959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968;p48"/>
          <p:cNvSpPr/>
          <p:nvPr/>
        </p:nvSpPr>
        <p:spPr>
          <a:xfrm>
            <a:off x="237290" y="292972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37290" y="1072340"/>
            <a:ext cx="2500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Предупреждение правонарушений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237686" y="1072340"/>
            <a:ext cx="2928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1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Привлечение к ответственности лиц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80166" y="1786720"/>
            <a:ext cx="3000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Надзор за исполнением федерального законодательства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737356" y="2929728"/>
            <a:ext cx="3500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Международное сотрудничество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3309124" y="1858158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Защита нарушенных прав и свобод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523174" y="2501100"/>
            <a:ext cx="4071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1371600" algn="l"/>
              </a:tabLst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Антикоррупционное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правовое просвещение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Google Shape;968;p48"/>
          <p:cNvSpPr/>
          <p:nvPr/>
        </p:nvSpPr>
        <p:spPr>
          <a:xfrm>
            <a:off x="1237422" y="250110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968;p48"/>
          <p:cNvSpPr/>
          <p:nvPr/>
        </p:nvSpPr>
        <p:spPr>
          <a:xfrm>
            <a:off x="3309124" y="192959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Ольга\Desktop\urBE4aZWs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074" y="3286918"/>
            <a:ext cx="1428760" cy="135732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630478" y="-5630476"/>
            <a:ext cx="929464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237290" y="0"/>
            <a:ext cx="10787138" cy="2150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преступлений коррупционной направленности в России с 2017-2023гг.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8369" y="73918"/>
            <a:ext cx="934024" cy="445590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/>
        </p:nvGraphicFramePr>
        <p:xfrm>
          <a:off x="1" y="929464"/>
          <a:ext cx="452357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7881155" y="858026"/>
          <a:ext cx="4309257" cy="327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3715546"/>
          <a:ext cx="4357718" cy="314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094942" y="3858422"/>
          <a:ext cx="435771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7952594" y="3955404"/>
          <a:ext cx="4237819" cy="29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166380" y="1000902"/>
          <a:ext cx="428628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165852" y="143646"/>
            <a:ext cx="11215766" cy="1436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Уральской транспортной прокуратуры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8369" y="73918"/>
            <a:ext cx="934024" cy="445590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738016" y="858026"/>
            <a:ext cx="607223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Надзор за исполнением законов, соблюдением прав и свобод человека и гражданина;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852" y="853796"/>
            <a:ext cx="4572032" cy="600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738016" y="1429530"/>
            <a:ext cx="607223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Надзор за исполнением законов в сфере экономики;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5"/>
          <p:cNvCxnSpPr/>
          <p:nvPr/>
        </p:nvCxnSpPr>
        <p:spPr>
          <a:xfrm rot="5400000">
            <a:off x="2237169" y="3858807"/>
            <a:ext cx="6001562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4880760" y="1358092"/>
            <a:ext cx="675000" cy="675000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4880760" y="2501100"/>
            <a:ext cx="675000" cy="675000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4880760" y="3572670"/>
            <a:ext cx="675000" cy="675000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4880760" y="4572802"/>
            <a:ext cx="675000" cy="675000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4880760" y="5644372"/>
            <a:ext cx="675000" cy="675000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738016" y="1715282"/>
            <a:ext cx="6143668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Надзор за состоянием законности в сфере оплаты труда;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738016" y="2215348"/>
            <a:ext cx="6143668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Надзор за законностью в сфере защиты прав субъектов предпринимательской деятельности;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738016" y="2715414"/>
            <a:ext cx="6143668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Надзор за исполнением законов на досудебной стадии уголовного судопроизводства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738016" y="3215480"/>
            <a:ext cx="6143668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Надзор за нарушениями в сфере уголовно-правовой статистики</a:t>
            </a:r>
            <a:r>
              <a:rPr lang="ru-RU" sz="1400" dirty="0" smtClean="0"/>
              <a:t>;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738016" y="3715546"/>
            <a:ext cx="6143668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Надзор за исполнением законодательства о противодействии коррупции</a:t>
            </a:r>
            <a:r>
              <a:rPr lang="ru-RU" sz="1400" dirty="0" smtClean="0"/>
              <a:t>.</a:t>
            </a:r>
          </a:p>
          <a:p>
            <a:pPr marL="0" indent="0"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5380826" y="4287050"/>
          <a:ext cx="3786214" cy="257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8958578" y="4072736"/>
          <a:ext cx="3231835" cy="278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1380298" y="0"/>
            <a:ext cx="9001188" cy="1436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преступности, выявленной прокурорами Уральской транспортной прокуратуры с 2019-2023гг.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8369" y="73918"/>
            <a:ext cx="934024" cy="445590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/>
        </p:nvGraphicFramePr>
        <p:xfrm>
          <a:off x="165852" y="786588"/>
          <a:ext cx="42595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8109915" y="3501232"/>
          <a:ext cx="408049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7831783" y="858026"/>
          <a:ext cx="435863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65852" y="3572670"/>
          <a:ext cx="385765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166380" y="3429794"/>
          <a:ext cx="407196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094942" y="858026"/>
          <a:ext cx="407195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594759" y="-5594757"/>
            <a:ext cx="1000902" cy="12190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165852" y="0"/>
            <a:ext cx="11787270" cy="2150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прокурорского надзора Уральской транспортной прокуратуры  за исполнением законов о противодействии коррупции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31CE6A-3CFC-0808-F827-D5EE9707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95866" y="500836"/>
            <a:ext cx="934024" cy="445590"/>
          </a:xfrm>
          <a:prstGeom prst="rect">
            <a:avLst/>
          </a:prstGeom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900" y="1032651"/>
            <a:ext cx="5044297" cy="582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Диаграмма 10"/>
          <p:cNvGraphicFramePr/>
          <p:nvPr/>
        </p:nvGraphicFramePr>
        <p:xfrm>
          <a:off x="165852" y="1143778"/>
          <a:ext cx="321471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94414" y="4001298"/>
          <a:ext cx="3357585" cy="285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237686" y="4002068"/>
          <a:ext cx="371477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80562" y="1072340"/>
            <a:ext cx="3500462" cy="2857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23438" y="1143778"/>
            <a:ext cx="321471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Спецподразделение по надзору за исполнением законодательства о противодействии коррупции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7752" y="1858158"/>
            <a:ext cx="3000396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 по надзору за соблюдением федерального законодательства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37752" y="2501100"/>
            <a:ext cx="3000396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 по надзору за уголовно-процессуальной и оперативно-розыскной деятельностью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37752" y="3215480"/>
            <a:ext cx="3000396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организационно-аналитический отдел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523306" y="2643976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3523438" y="1929596"/>
            <a:ext cx="285752" cy="50006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523438" y="2572538"/>
            <a:ext cx="285752" cy="42862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523438" y="3286918"/>
            <a:ext cx="285752" cy="42862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6061</TotalTime>
  <Words>1221</Words>
  <Application>Microsoft Office PowerPoint</Application>
  <PresentationFormat>Произвольный</PresentationFormat>
  <Paragraphs>162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ФИЗИЧЕСКОГО И ПСИХИЧЕСКОГО СОСТОЯНИЯ   ЖЕНЩИН ВТОРОГО ПЕРИОДА ЗРЕЛОГО ВОЗРАСТА, ОКАЗЫВАЮЩИЕ ВЛИЯНИЕ  НА ПОСТРОЕНИЕ ОЗДОРОВИТЕЛЬНО-РЕКРЕАЦИОННЫХ ЗАНЯТИЙ</dc:title>
  <dc:creator>DASHA</dc:creator>
  <cp:lastModifiedBy>Ольга</cp:lastModifiedBy>
  <cp:revision>342</cp:revision>
  <dcterms:created xsi:type="dcterms:W3CDTF">2023-06-11T09:00:38Z</dcterms:created>
  <dcterms:modified xsi:type="dcterms:W3CDTF">2024-09-04T12:47:32Z</dcterms:modified>
</cp:coreProperties>
</file>