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2" r:id="rId2"/>
    <p:sldId id="306" r:id="rId3"/>
    <p:sldId id="283" r:id="rId4"/>
    <p:sldId id="309" r:id="rId5"/>
    <p:sldId id="308" r:id="rId6"/>
    <p:sldId id="316" r:id="rId7"/>
    <p:sldId id="311" r:id="rId8"/>
    <p:sldId id="310" r:id="rId9"/>
    <p:sldId id="314" r:id="rId10"/>
    <p:sldId id="312" r:id="rId11"/>
    <p:sldId id="313" r:id="rId12"/>
    <p:sldId id="319" r:id="rId13"/>
    <p:sldId id="318" r:id="rId14"/>
    <p:sldId id="317" r:id="rId15"/>
    <p:sldId id="320" r:id="rId16"/>
    <p:sldId id="30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C44"/>
    <a:srgbClr val="E12B34"/>
    <a:srgbClr val="3D6487"/>
    <a:srgbClr val="46739C"/>
    <a:srgbClr val="EBC050"/>
    <a:srgbClr val="DA1F28"/>
    <a:srgbClr val="E96167"/>
    <a:srgbClr val="E33941"/>
    <a:srgbClr val="E7535A"/>
    <a:srgbClr val="E74F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74" autoAdjust="0"/>
    <p:restoredTop sz="55935" autoAdjust="0"/>
  </p:normalViewPr>
  <p:slideViewPr>
    <p:cSldViewPr snapToGrid="0" showGuides="1">
      <p:cViewPr varScale="1">
        <p:scale>
          <a:sx n="88" d="100"/>
          <a:sy n="88" d="100"/>
        </p:scale>
        <p:origin x="-437" y="-77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56" y="3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Лист1!$K$661</c:f>
              <c:strCache>
                <c:ptCount val="1"/>
                <c:pt idx="0">
                  <c:v>ВВП 2024г., млрд. долл. США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Лист1!$J$662:$J$680</c:f>
              <c:strCache>
                <c:ptCount val="19"/>
                <c:pt idx="0">
                  <c:v>США</c:v>
                </c:pt>
                <c:pt idx="1">
                  <c:v>Китай</c:v>
                </c:pt>
                <c:pt idx="2">
                  <c:v>Япония</c:v>
                </c:pt>
                <c:pt idx="3">
                  <c:v>Индия</c:v>
                </c:pt>
                <c:pt idx="4">
                  <c:v>Великобритания</c:v>
                </c:pt>
                <c:pt idx="5">
                  <c:v>Франция</c:v>
                </c:pt>
                <c:pt idx="6">
                  <c:v>Италия</c:v>
                </c:pt>
                <c:pt idx="7">
                  <c:v>Бразилия</c:v>
                </c:pt>
                <c:pt idx="8">
                  <c:v>Канада</c:v>
                </c:pt>
                <c:pt idx="9">
                  <c:v>Мексика</c:v>
                </c:pt>
                <c:pt idx="10">
                  <c:v>Российская Федерация</c:v>
                </c:pt>
                <c:pt idx="11">
                  <c:v>Южная Корея</c:v>
                </c:pt>
                <c:pt idx="12">
                  <c:v>Австралия</c:v>
                </c:pt>
                <c:pt idx="13">
                  <c:v>Испания</c:v>
                </c:pt>
                <c:pt idx="14">
                  <c:v>Индонезия</c:v>
                </c:pt>
                <c:pt idx="15">
                  <c:v>Турция</c:v>
                </c:pt>
                <c:pt idx="16">
                  <c:v>Нидерланды</c:v>
                </c:pt>
                <c:pt idx="17">
                  <c:v>Саудовская Аравия</c:v>
                </c:pt>
                <c:pt idx="18">
                  <c:v>Швейцария</c:v>
                </c:pt>
              </c:strCache>
            </c:strRef>
          </c:cat>
          <c:val>
            <c:numRef>
              <c:f>Лист1!$K$662:$K$680</c:f>
              <c:numCache>
                <c:formatCode>General</c:formatCode>
                <c:ptCount val="19"/>
                <c:pt idx="0">
                  <c:v>27966.6</c:v>
                </c:pt>
                <c:pt idx="1">
                  <c:v>18560</c:v>
                </c:pt>
                <c:pt idx="2">
                  <c:v>4286.1900000000005</c:v>
                </c:pt>
                <c:pt idx="3">
                  <c:v>4105.38</c:v>
                </c:pt>
                <c:pt idx="4">
                  <c:v>3587.75</c:v>
                </c:pt>
                <c:pt idx="5">
                  <c:v>3183.4900000000002</c:v>
                </c:pt>
                <c:pt idx="6">
                  <c:v>2284.08</c:v>
                </c:pt>
                <c:pt idx="7">
                  <c:v>2265.12</c:v>
                </c:pt>
                <c:pt idx="8">
                  <c:v>2238.5700000000002</c:v>
                </c:pt>
                <c:pt idx="9">
                  <c:v>1994.1499999999999</c:v>
                </c:pt>
                <c:pt idx="10">
                  <c:v>1904.34</c:v>
                </c:pt>
                <c:pt idx="11">
                  <c:v>1784.81</c:v>
                </c:pt>
                <c:pt idx="12">
                  <c:v>1685.6699999999998</c:v>
                </c:pt>
                <c:pt idx="13">
                  <c:v>1676.54</c:v>
                </c:pt>
                <c:pt idx="14">
                  <c:v>1542.37</c:v>
                </c:pt>
                <c:pt idx="15">
                  <c:v>1340.6899999999998</c:v>
                </c:pt>
                <c:pt idx="16">
                  <c:v>1157.9100000000001</c:v>
                </c:pt>
                <c:pt idx="17">
                  <c:v>1109.51</c:v>
                </c:pt>
                <c:pt idx="18">
                  <c:v>977.94699999999989</c:v>
                </c:pt>
              </c:numCache>
            </c:numRef>
          </c:val>
        </c:ser>
        <c:dLbls>
          <c:showVal val="1"/>
        </c:dLbls>
        <c:shape val="box"/>
        <c:axId val="111667456"/>
        <c:axId val="63098880"/>
        <c:axId val="0"/>
      </c:bar3DChart>
      <c:catAx>
        <c:axId val="111667456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098880"/>
        <c:crosses val="autoZero"/>
        <c:auto val="1"/>
        <c:lblAlgn val="ctr"/>
        <c:lblOffset val="100"/>
      </c:catAx>
      <c:valAx>
        <c:axId val="6309888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6674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Лист1!$G$98</c:f>
              <c:strCache>
                <c:ptCount val="1"/>
                <c:pt idx="0">
                  <c:v>Экспорт продовольствия (% от товарного экспорта)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Лист1!$H$97:$U$97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Лист1!$H$98:$U$98</c:f>
              <c:numCache>
                <c:formatCode>General</c:formatCode>
                <c:ptCount val="14"/>
                <c:pt idx="0">
                  <c:v>2.79</c:v>
                </c:pt>
                <c:pt idx="1">
                  <c:v>2.8499999999999996</c:v>
                </c:pt>
                <c:pt idx="2">
                  <c:v>2.74</c:v>
                </c:pt>
                <c:pt idx="3">
                  <c:v>2.71</c:v>
                </c:pt>
                <c:pt idx="4">
                  <c:v>2.71</c:v>
                </c:pt>
                <c:pt idx="5">
                  <c:v>2.77</c:v>
                </c:pt>
                <c:pt idx="6">
                  <c:v>3.15</c:v>
                </c:pt>
                <c:pt idx="7">
                  <c:v>3.04</c:v>
                </c:pt>
                <c:pt idx="8">
                  <c:v>2.9099999999999997</c:v>
                </c:pt>
                <c:pt idx="9">
                  <c:v>2.8699999999999997</c:v>
                </c:pt>
                <c:pt idx="10">
                  <c:v>2.68</c:v>
                </c:pt>
                <c:pt idx="11">
                  <c:v>2.3199999999999994</c:v>
                </c:pt>
                <c:pt idx="12">
                  <c:v>2.2999999999999998</c:v>
                </c:pt>
                <c:pt idx="13">
                  <c:v>2.4499999999999997</c:v>
                </c:pt>
              </c:numCache>
            </c:numRef>
          </c:val>
        </c:ser>
        <c:dLbls>
          <c:showVal val="1"/>
        </c:dLbls>
        <c:shape val="cylinder"/>
        <c:axId val="65321600"/>
        <c:axId val="65323392"/>
        <c:axId val="0"/>
      </c:bar3DChart>
      <c:catAx>
        <c:axId val="6532160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323392"/>
        <c:crosses val="autoZero"/>
        <c:auto val="1"/>
        <c:lblAlgn val="ctr"/>
        <c:lblOffset val="100"/>
      </c:catAx>
      <c:valAx>
        <c:axId val="653233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3216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Лист1!$G$199</c:f>
              <c:strCache>
                <c:ptCount val="1"/>
                <c:pt idx="0">
                  <c:v>Импорт товаров из стран с низким и средним уровнем дохода на Ближнем Востоке и в Северной Африке (% от общего объема импорта товаров) 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Лист1!$H$198:$R$198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Лист1!$H$199:$R$199</c:f>
              <c:numCache>
                <c:formatCode>General</c:formatCode>
                <c:ptCount val="11"/>
                <c:pt idx="0">
                  <c:v>2.48</c:v>
                </c:pt>
                <c:pt idx="1">
                  <c:v>2.8899999999999997</c:v>
                </c:pt>
                <c:pt idx="2">
                  <c:v>2.8699999999999997</c:v>
                </c:pt>
                <c:pt idx="3">
                  <c:v>2.73</c:v>
                </c:pt>
                <c:pt idx="4">
                  <c:v>2.82</c:v>
                </c:pt>
                <c:pt idx="5">
                  <c:v>2.0699999999999998</c:v>
                </c:pt>
                <c:pt idx="6">
                  <c:v>1.75</c:v>
                </c:pt>
                <c:pt idx="7">
                  <c:v>2.02</c:v>
                </c:pt>
                <c:pt idx="8">
                  <c:v>2.5299999999999998</c:v>
                </c:pt>
                <c:pt idx="9">
                  <c:v>2.23</c:v>
                </c:pt>
                <c:pt idx="10">
                  <c:v>1.47</c:v>
                </c:pt>
              </c:numCache>
            </c:numRef>
          </c:val>
        </c:ser>
        <c:ser>
          <c:idx val="1"/>
          <c:order val="1"/>
          <c:tx>
            <c:strRef>
              <c:f>Лист1!$G$200</c:f>
              <c:strCache>
                <c:ptCount val="1"/>
                <c:pt idx="0">
                  <c:v>Импорт товаров из стран с низким и средним уровнем дохода за пределами региона (% от общего объема)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Лист1!$H$198:$R$198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Лист1!$H$200:$R$200</c:f>
              <c:numCache>
                <c:formatCode>General</c:formatCode>
                <c:ptCount val="11"/>
                <c:pt idx="0">
                  <c:v>16.110000000000003</c:v>
                </c:pt>
                <c:pt idx="1">
                  <c:v>18.16</c:v>
                </c:pt>
                <c:pt idx="2">
                  <c:v>18.779999999999998</c:v>
                </c:pt>
                <c:pt idx="3">
                  <c:v>18</c:v>
                </c:pt>
                <c:pt idx="4">
                  <c:v>17.87</c:v>
                </c:pt>
                <c:pt idx="5">
                  <c:v>14.68</c:v>
                </c:pt>
                <c:pt idx="6">
                  <c:v>14.11</c:v>
                </c:pt>
                <c:pt idx="7">
                  <c:v>15.61</c:v>
                </c:pt>
                <c:pt idx="8">
                  <c:v>17.5</c:v>
                </c:pt>
                <c:pt idx="9">
                  <c:v>18.18</c:v>
                </c:pt>
                <c:pt idx="10">
                  <c:v>16.84</c:v>
                </c:pt>
              </c:numCache>
            </c:numRef>
          </c:val>
        </c:ser>
        <c:dLbls>
          <c:showVal val="1"/>
        </c:dLbls>
        <c:shape val="box"/>
        <c:axId val="65529728"/>
        <c:axId val="65531264"/>
        <c:axId val="0"/>
      </c:bar3DChart>
      <c:catAx>
        <c:axId val="6552972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531264"/>
        <c:crosses val="autoZero"/>
        <c:auto val="1"/>
        <c:lblAlgn val="ctr"/>
        <c:lblOffset val="100"/>
      </c:catAx>
      <c:valAx>
        <c:axId val="655312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5297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8403734959294175E-2"/>
          <c:y val="4.214129483814525E-2"/>
          <c:w val="0.58170188661651201"/>
          <c:h val="0.7530260279965005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Лист1!$G$409</c:f>
              <c:strCache>
                <c:ptCount val="1"/>
                <c:pt idx="0">
                  <c:v>Индекс физического объема импорта (2015 = 100)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Лист1!$H$408:$S$408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Лист1!$H$409:$S$409</c:f>
              <c:numCache>
                <c:formatCode>General</c:formatCode>
                <c:ptCount val="12"/>
                <c:pt idx="0">
                  <c:v>79.569999999999993</c:v>
                </c:pt>
                <c:pt idx="1">
                  <c:v>86.55</c:v>
                </c:pt>
                <c:pt idx="2">
                  <c:v>90.740000000000009</c:v>
                </c:pt>
                <c:pt idx="3">
                  <c:v>99.06</c:v>
                </c:pt>
                <c:pt idx="4">
                  <c:v>102.07</c:v>
                </c:pt>
                <c:pt idx="5">
                  <c:v>100</c:v>
                </c:pt>
                <c:pt idx="6">
                  <c:v>103.69</c:v>
                </c:pt>
                <c:pt idx="7">
                  <c:v>112.94000000000001</c:v>
                </c:pt>
                <c:pt idx="8">
                  <c:v>120.19</c:v>
                </c:pt>
                <c:pt idx="9">
                  <c:v>120.22</c:v>
                </c:pt>
                <c:pt idx="10">
                  <c:v>126.07</c:v>
                </c:pt>
                <c:pt idx="11">
                  <c:v>135.79</c:v>
                </c:pt>
              </c:numCache>
            </c:numRef>
          </c:val>
        </c:ser>
        <c:dLbls>
          <c:showVal val="1"/>
        </c:dLbls>
        <c:shape val="box"/>
        <c:axId val="65551744"/>
        <c:axId val="65557632"/>
        <c:axId val="0"/>
      </c:bar3DChart>
      <c:catAx>
        <c:axId val="6555174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557632"/>
        <c:crosses val="autoZero"/>
        <c:auto val="1"/>
        <c:lblAlgn val="ctr"/>
        <c:lblOffset val="100"/>
      </c:catAx>
      <c:valAx>
        <c:axId val="655576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5517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Лист1!$G$186</c:f>
              <c:strCache>
                <c:ptCount val="1"/>
                <c:pt idx="0">
                  <c:v>Импорт руд и металлов (% от импорта товаров)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Лист1!$H$185:$U$185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Лист1!$H$186:$U$186</c:f>
              <c:numCache>
                <c:formatCode>General</c:formatCode>
                <c:ptCount val="14"/>
                <c:pt idx="0">
                  <c:v>14.32</c:v>
                </c:pt>
                <c:pt idx="1">
                  <c:v>14.739999999999998</c:v>
                </c:pt>
                <c:pt idx="2">
                  <c:v>13.1</c:v>
                </c:pt>
                <c:pt idx="3">
                  <c:v>12.7</c:v>
                </c:pt>
                <c:pt idx="4">
                  <c:v>11.5</c:v>
                </c:pt>
                <c:pt idx="5">
                  <c:v>10.18</c:v>
                </c:pt>
                <c:pt idx="6">
                  <c:v>10.17</c:v>
                </c:pt>
                <c:pt idx="7">
                  <c:v>11.3</c:v>
                </c:pt>
                <c:pt idx="8">
                  <c:v>10.68</c:v>
                </c:pt>
                <c:pt idx="9">
                  <c:v>11.89</c:v>
                </c:pt>
                <c:pt idx="10">
                  <c:v>13.75</c:v>
                </c:pt>
                <c:pt idx="11">
                  <c:v>15.25</c:v>
                </c:pt>
                <c:pt idx="12">
                  <c:v>13.48</c:v>
                </c:pt>
                <c:pt idx="13">
                  <c:v>14.58</c:v>
                </c:pt>
              </c:numCache>
            </c:numRef>
          </c:val>
        </c:ser>
        <c:ser>
          <c:idx val="1"/>
          <c:order val="1"/>
          <c:tx>
            <c:strRef>
              <c:f>Лист1!$G$187</c:f>
              <c:strCache>
                <c:ptCount val="1"/>
                <c:pt idx="0">
                  <c:v>Импорт топлива (% от импорта товаров)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Лист1!$H$185:$U$185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Лист1!$H$187:$U$187</c:f>
              <c:numCache>
                <c:formatCode>General</c:formatCode>
                <c:ptCount val="14"/>
                <c:pt idx="0">
                  <c:v>14.65</c:v>
                </c:pt>
                <c:pt idx="1">
                  <c:v>17.010000000000005</c:v>
                </c:pt>
                <c:pt idx="2">
                  <c:v>18.68</c:v>
                </c:pt>
                <c:pt idx="3">
                  <c:v>17.579999999999995</c:v>
                </c:pt>
                <c:pt idx="4">
                  <c:v>17.45</c:v>
                </c:pt>
                <c:pt idx="5">
                  <c:v>12.92</c:v>
                </c:pt>
                <c:pt idx="6">
                  <c:v>12.09</c:v>
                </c:pt>
                <c:pt idx="7">
                  <c:v>14.58</c:v>
                </c:pt>
                <c:pt idx="8">
                  <c:v>17.459999999999997</c:v>
                </c:pt>
                <c:pt idx="9">
                  <c:v>17.850000000000001</c:v>
                </c:pt>
                <c:pt idx="10">
                  <c:v>14.07</c:v>
                </c:pt>
                <c:pt idx="11">
                  <c:v>16.05</c:v>
                </c:pt>
                <c:pt idx="12">
                  <c:v>20.630000000000003</c:v>
                </c:pt>
                <c:pt idx="13">
                  <c:v>21.03</c:v>
                </c:pt>
              </c:numCache>
            </c:numRef>
          </c:val>
        </c:ser>
        <c:dLbls>
          <c:showVal val="1"/>
        </c:dLbls>
        <c:shape val="box"/>
        <c:axId val="65579264"/>
        <c:axId val="65597440"/>
        <c:axId val="0"/>
      </c:bar3DChart>
      <c:catAx>
        <c:axId val="6557926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597440"/>
        <c:crosses val="autoZero"/>
        <c:auto val="1"/>
        <c:lblAlgn val="ctr"/>
        <c:lblOffset val="100"/>
      </c:catAx>
      <c:valAx>
        <c:axId val="655974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5792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Лист1!$G$436</c:f>
              <c:strCache>
                <c:ptCount val="1"/>
                <c:pt idx="0">
                  <c:v>Прирост товарооборота (в % к предыдущему году)</c:v>
                </c:pt>
              </c:strCache>
            </c:strRef>
          </c:tx>
          <c:spPr>
            <a:solidFill>
              <a:schemeClr val="accent4"/>
            </a:solidFill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Лист1!$H$435:$U$435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Лист1!$H$436:$U$436</c:f>
              <c:numCache>
                <c:formatCode>General</c:formatCode>
                <c:ptCount val="14"/>
                <c:pt idx="0">
                  <c:v>34.700000000000003</c:v>
                </c:pt>
                <c:pt idx="1">
                  <c:v>22.5</c:v>
                </c:pt>
                <c:pt idx="2">
                  <c:v>6.2</c:v>
                </c:pt>
                <c:pt idx="3">
                  <c:v>7.5</c:v>
                </c:pt>
                <c:pt idx="4">
                  <c:v>3.4</c:v>
                </c:pt>
                <c:pt idx="5">
                  <c:v>-8.1</c:v>
                </c:pt>
                <c:pt idx="6">
                  <c:v>-6.8</c:v>
                </c:pt>
                <c:pt idx="7">
                  <c:v>11.4</c:v>
                </c:pt>
                <c:pt idx="8">
                  <c:v>12.5</c:v>
                </c:pt>
                <c:pt idx="9">
                  <c:v>-1</c:v>
                </c:pt>
                <c:pt idx="10">
                  <c:v>1.7</c:v>
                </c:pt>
                <c:pt idx="11">
                  <c:v>28.8</c:v>
                </c:pt>
                <c:pt idx="12">
                  <c:v>4.3</c:v>
                </c:pt>
                <c:pt idx="13">
                  <c:v>-5</c:v>
                </c:pt>
              </c:numCache>
            </c:numRef>
          </c:val>
        </c:ser>
        <c:dLbls>
          <c:showVal val="1"/>
        </c:dLbls>
        <c:shape val="box"/>
        <c:axId val="65415424"/>
        <c:axId val="65449984"/>
        <c:axId val="0"/>
      </c:bar3DChart>
      <c:catAx>
        <c:axId val="6541542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449984"/>
        <c:crosses val="autoZero"/>
        <c:auto val="1"/>
        <c:lblAlgn val="ctr"/>
        <c:lblOffset val="100"/>
      </c:catAx>
      <c:valAx>
        <c:axId val="654499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4154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Лист1!$G$433</c:f>
              <c:strCache>
                <c:ptCount val="1"/>
                <c:pt idx="0">
                  <c:v>Объет товарооборота внешней торговли, млрд. долл. США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Лист1!$H$432:$U$432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Лист1!$H$433:$U$433</c:f>
              <c:numCache>
                <c:formatCode>General</c:formatCode>
                <c:ptCount val="14"/>
                <c:pt idx="0">
                  <c:v>2974</c:v>
                </c:pt>
                <c:pt idx="1">
                  <c:v>3642</c:v>
                </c:pt>
                <c:pt idx="2">
                  <c:v>3867</c:v>
                </c:pt>
                <c:pt idx="3">
                  <c:v>4159</c:v>
                </c:pt>
                <c:pt idx="4">
                  <c:v>4302</c:v>
                </c:pt>
                <c:pt idx="5">
                  <c:v>3953</c:v>
                </c:pt>
                <c:pt idx="6">
                  <c:v>3686</c:v>
                </c:pt>
                <c:pt idx="7">
                  <c:v>4107</c:v>
                </c:pt>
                <c:pt idx="8">
                  <c:v>4622</c:v>
                </c:pt>
                <c:pt idx="9">
                  <c:v>4578</c:v>
                </c:pt>
                <c:pt idx="10">
                  <c:v>4656</c:v>
                </c:pt>
                <c:pt idx="11">
                  <c:v>5995</c:v>
                </c:pt>
                <c:pt idx="12">
                  <c:v>6251</c:v>
                </c:pt>
                <c:pt idx="13">
                  <c:v>5937</c:v>
                </c:pt>
              </c:numCache>
            </c:numRef>
          </c:val>
        </c:ser>
        <c:dLbls>
          <c:showVal val="1"/>
        </c:dLbls>
        <c:shape val="box"/>
        <c:axId val="65667072"/>
        <c:axId val="65668608"/>
        <c:axId val="0"/>
      </c:bar3DChart>
      <c:catAx>
        <c:axId val="6566707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668608"/>
        <c:crosses val="autoZero"/>
        <c:auto val="1"/>
        <c:lblAlgn val="ctr"/>
        <c:lblOffset val="100"/>
      </c:catAx>
      <c:valAx>
        <c:axId val="656686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6670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Лист1!$G$327</c:f>
              <c:strCache>
                <c:ptCount val="1"/>
                <c:pt idx="0">
                  <c:v>Налоги на международную торговлю (% от выручки)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Лист1!$H$326:$T$326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Лист1!$H$327:$T$327</c:f>
              <c:numCache>
                <c:formatCode>General</c:formatCode>
                <c:ptCount val="13"/>
                <c:pt idx="0">
                  <c:v>2.0499999999999998</c:v>
                </c:pt>
                <c:pt idx="1">
                  <c:v>2.59</c:v>
                </c:pt>
                <c:pt idx="2">
                  <c:v>2.82</c:v>
                </c:pt>
                <c:pt idx="3">
                  <c:v>2.67</c:v>
                </c:pt>
                <c:pt idx="4">
                  <c:v>2.88</c:v>
                </c:pt>
                <c:pt idx="5">
                  <c:v>2.61</c:v>
                </c:pt>
                <c:pt idx="6">
                  <c:v>2.65</c:v>
                </c:pt>
                <c:pt idx="7">
                  <c:v>3.04</c:v>
                </c:pt>
                <c:pt idx="8">
                  <c:v>2.9</c:v>
                </c:pt>
                <c:pt idx="9">
                  <c:v>2.94</c:v>
                </c:pt>
                <c:pt idx="10">
                  <c:v>2.62</c:v>
                </c:pt>
                <c:pt idx="11">
                  <c:v>2.86</c:v>
                </c:pt>
                <c:pt idx="12">
                  <c:v>2.9099999999999997</c:v>
                </c:pt>
              </c:numCache>
            </c:numRef>
          </c:val>
        </c:ser>
        <c:dLbls>
          <c:showVal val="1"/>
        </c:dLbls>
        <c:shape val="box"/>
        <c:axId val="65714816"/>
        <c:axId val="65720704"/>
        <c:axId val="0"/>
      </c:bar3DChart>
      <c:catAx>
        <c:axId val="6571481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720704"/>
        <c:crosses val="autoZero"/>
        <c:auto val="1"/>
        <c:lblAlgn val="ctr"/>
        <c:lblOffset val="100"/>
      </c:catAx>
      <c:valAx>
        <c:axId val="657207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7148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Лист1!$G$336</c:f>
              <c:strCache>
                <c:ptCount val="1"/>
                <c:pt idx="0">
                  <c:v>Налоги на товары и услуги (% от добавленной стоимости промышленности и услуг)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Лист1!$H$335:$T$335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Лист1!$H$336:$T$336</c:f>
              <c:numCache>
                <c:formatCode>General</c:formatCode>
                <c:ptCount val="13"/>
                <c:pt idx="0">
                  <c:v>63.37</c:v>
                </c:pt>
                <c:pt idx="1">
                  <c:v>62.13</c:v>
                </c:pt>
                <c:pt idx="2">
                  <c:v>61.32</c:v>
                </c:pt>
                <c:pt idx="3">
                  <c:v>57.97</c:v>
                </c:pt>
                <c:pt idx="4">
                  <c:v>56.37</c:v>
                </c:pt>
                <c:pt idx="5">
                  <c:v>52.44</c:v>
                </c:pt>
                <c:pt idx="6">
                  <c:v>52.21</c:v>
                </c:pt>
                <c:pt idx="7">
                  <c:v>55.190000000000005</c:v>
                </c:pt>
                <c:pt idx="8">
                  <c:v>54.720000000000006</c:v>
                </c:pt>
                <c:pt idx="9">
                  <c:v>53.5</c:v>
                </c:pt>
                <c:pt idx="10">
                  <c:v>55.839999999999996</c:v>
                </c:pt>
                <c:pt idx="11">
                  <c:v>55.04</c:v>
                </c:pt>
                <c:pt idx="12">
                  <c:v>52.24</c:v>
                </c:pt>
              </c:numCache>
            </c:numRef>
          </c:val>
        </c:ser>
        <c:dLbls>
          <c:showVal val="1"/>
        </c:dLbls>
        <c:shape val="box"/>
        <c:axId val="65732992"/>
        <c:axId val="65734528"/>
        <c:axId val="0"/>
      </c:bar3DChart>
      <c:catAx>
        <c:axId val="6573299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734528"/>
        <c:crosses val="autoZero"/>
        <c:auto val="1"/>
        <c:lblAlgn val="ctr"/>
        <c:lblOffset val="100"/>
      </c:catAx>
      <c:valAx>
        <c:axId val="657345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7329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Лист1!$H$319</c:f>
              <c:strCache>
                <c:ptCount val="1"/>
                <c:pt idx="0">
                  <c:v>Налоговые поступления (% от ВВП)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Лист1!$I$318:$U$318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Лист1!$I$319:$U$319</c:f>
              <c:numCache>
                <c:formatCode>General</c:formatCode>
                <c:ptCount val="13"/>
                <c:pt idx="0">
                  <c:v>4.2</c:v>
                </c:pt>
                <c:pt idx="1">
                  <c:v>5.03</c:v>
                </c:pt>
                <c:pt idx="2">
                  <c:v>5.52</c:v>
                </c:pt>
                <c:pt idx="3">
                  <c:v>5.87</c:v>
                </c:pt>
                <c:pt idx="4">
                  <c:v>6.23</c:v>
                </c:pt>
                <c:pt idx="5">
                  <c:v>6.46</c:v>
                </c:pt>
                <c:pt idx="6">
                  <c:v>6.8</c:v>
                </c:pt>
                <c:pt idx="7">
                  <c:v>7.84</c:v>
                </c:pt>
                <c:pt idx="8">
                  <c:v>8.32</c:v>
                </c:pt>
                <c:pt idx="9">
                  <c:v>8.3800000000000008</c:v>
                </c:pt>
                <c:pt idx="10">
                  <c:v>8.2000000000000011</c:v>
                </c:pt>
                <c:pt idx="11">
                  <c:v>9.15</c:v>
                </c:pt>
                <c:pt idx="12">
                  <c:v>9.2800000000000011</c:v>
                </c:pt>
              </c:numCache>
            </c:numRef>
          </c:val>
        </c:ser>
        <c:dLbls>
          <c:showVal val="1"/>
        </c:dLbls>
        <c:shape val="box"/>
        <c:axId val="65759104"/>
        <c:axId val="65760640"/>
        <c:axId val="0"/>
      </c:bar3DChart>
      <c:catAx>
        <c:axId val="6575910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760640"/>
        <c:crosses val="autoZero"/>
        <c:auto val="1"/>
        <c:lblAlgn val="ctr"/>
        <c:lblOffset val="100"/>
      </c:catAx>
      <c:valAx>
        <c:axId val="657606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7591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Лист1!$G$391</c:f>
              <c:strCache>
                <c:ptCount val="1"/>
                <c:pt idx="0">
                  <c:v>Доходы, за исключением грантов (% от ВВП)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Лист1!$H$390:$T$390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Лист1!$H$391:$T$391</c:f>
              <c:numCache>
                <c:formatCode>General</c:formatCode>
                <c:ptCount val="13"/>
                <c:pt idx="0">
                  <c:v>11.229999999999999</c:v>
                </c:pt>
                <c:pt idx="1">
                  <c:v>11.229999999999999</c:v>
                </c:pt>
                <c:pt idx="2">
                  <c:v>11.129999999999999</c:v>
                </c:pt>
                <c:pt idx="3">
                  <c:v>10.950000000000001</c:v>
                </c:pt>
                <c:pt idx="4">
                  <c:v>10.78</c:v>
                </c:pt>
                <c:pt idx="5">
                  <c:v>10.8</c:v>
                </c:pt>
                <c:pt idx="6">
                  <c:v>10.4</c:v>
                </c:pt>
                <c:pt idx="7">
                  <c:v>10.34</c:v>
                </c:pt>
                <c:pt idx="8">
                  <c:v>9.8600000000000012</c:v>
                </c:pt>
                <c:pt idx="9">
                  <c:v>9.61</c:v>
                </c:pt>
                <c:pt idx="10">
                  <c:v>8.67</c:v>
                </c:pt>
                <c:pt idx="11">
                  <c:v>8.4700000000000006</c:v>
                </c:pt>
                <c:pt idx="12">
                  <c:v>8.41</c:v>
                </c:pt>
              </c:numCache>
            </c:numRef>
          </c:val>
        </c:ser>
        <c:dLbls>
          <c:showVal val="1"/>
        </c:dLbls>
        <c:shape val="box"/>
        <c:axId val="65772928"/>
        <c:axId val="65803392"/>
        <c:axId val="0"/>
      </c:bar3DChart>
      <c:catAx>
        <c:axId val="6577292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803392"/>
        <c:crosses val="autoZero"/>
        <c:auto val="1"/>
        <c:lblAlgn val="ctr"/>
        <c:lblOffset val="100"/>
      </c:catAx>
      <c:valAx>
        <c:axId val="658033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7729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Лист1!$K$690</c:f>
              <c:strCache>
                <c:ptCount val="1"/>
                <c:pt idx="0">
                  <c:v>ВВП 2024г. по ППС (млрд. международных долларов)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Лист1!$J$691:$J$709</c:f>
              <c:strCache>
                <c:ptCount val="19"/>
                <c:pt idx="0">
                  <c:v>Китай</c:v>
                </c:pt>
                <c:pt idx="1">
                  <c:v>США</c:v>
                </c:pt>
                <c:pt idx="2">
                  <c:v>Индия</c:v>
                </c:pt>
                <c:pt idx="3">
                  <c:v>Япония</c:v>
                </c:pt>
                <c:pt idx="4">
                  <c:v>Германия</c:v>
                </c:pt>
                <c:pt idx="5">
                  <c:v>Россия</c:v>
                </c:pt>
                <c:pt idx="6">
                  <c:v>Индонезия</c:v>
                </c:pt>
                <c:pt idx="7">
                  <c:v>Бразилия</c:v>
                </c:pt>
                <c:pt idx="8">
                  <c:v>Франция</c:v>
                </c:pt>
                <c:pt idx="9">
                  <c:v>Объединенное Королевство</c:v>
                </c:pt>
                <c:pt idx="10">
                  <c:v>Турция</c:v>
                </c:pt>
                <c:pt idx="11">
                  <c:v>Мексика</c:v>
                </c:pt>
                <c:pt idx="12">
                  <c:v>Италия</c:v>
                </c:pt>
                <c:pt idx="13">
                  <c:v>Южная Корея</c:v>
                </c:pt>
                <c:pt idx="14">
                  <c:v>Испания</c:v>
                </c:pt>
                <c:pt idx="15">
                  <c:v>Канада</c:v>
                </c:pt>
                <c:pt idx="16">
                  <c:v>Саудовская Аравия</c:v>
                </c:pt>
                <c:pt idx="17">
                  <c:v>Австралия и Новая Зеландия</c:v>
                </c:pt>
                <c:pt idx="18">
                  <c:v>Египет</c:v>
                </c:pt>
              </c:strCache>
            </c:strRef>
          </c:cat>
          <c:val>
            <c:numRef>
              <c:f>Лист1!$K$691:$K$709</c:f>
              <c:numCache>
                <c:formatCode>General</c:formatCode>
                <c:ptCount val="19"/>
                <c:pt idx="0">
                  <c:v>35042.689999999995</c:v>
                </c:pt>
                <c:pt idx="1">
                  <c:v>27966.55</c:v>
                </c:pt>
                <c:pt idx="2">
                  <c:v>14261.18</c:v>
                </c:pt>
                <c:pt idx="3">
                  <c:v>6710.9839999999995</c:v>
                </c:pt>
                <c:pt idx="4">
                  <c:v>5715.2630000000017</c:v>
                </c:pt>
                <c:pt idx="5">
                  <c:v>5225.5420000000004</c:v>
                </c:pt>
                <c:pt idx="6">
                  <c:v>4715.4360000000006</c:v>
                </c:pt>
                <c:pt idx="7">
                  <c:v>4257.121000000001</c:v>
                </c:pt>
                <c:pt idx="8">
                  <c:v>4009.5010000000002</c:v>
                </c:pt>
                <c:pt idx="9">
                  <c:v>3984.6859999999997</c:v>
                </c:pt>
                <c:pt idx="10">
                  <c:v>3805.6729999999998</c:v>
                </c:pt>
                <c:pt idx="11">
                  <c:v>3423.585</c:v>
                </c:pt>
                <c:pt idx="12">
                  <c:v>3286.9120000000003</c:v>
                </c:pt>
                <c:pt idx="13">
                  <c:v>3056.739</c:v>
                </c:pt>
                <c:pt idx="14">
                  <c:v>2508.6990000000001</c:v>
                </c:pt>
                <c:pt idx="15">
                  <c:v>2471.9850000000001</c:v>
                </c:pt>
                <c:pt idx="16">
                  <c:v>2388.9540000000002</c:v>
                </c:pt>
                <c:pt idx="17">
                  <c:v>2068.4499999999998</c:v>
                </c:pt>
                <c:pt idx="18">
                  <c:v>1917.0889999999999</c:v>
                </c:pt>
              </c:numCache>
            </c:numRef>
          </c:val>
        </c:ser>
        <c:dLbls>
          <c:showVal val="1"/>
        </c:dLbls>
        <c:shape val="box"/>
        <c:axId val="64753664"/>
        <c:axId val="64755200"/>
        <c:axId val="0"/>
      </c:bar3DChart>
      <c:catAx>
        <c:axId val="6475366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755200"/>
        <c:crosses val="autoZero"/>
        <c:auto val="1"/>
        <c:lblAlgn val="ctr"/>
        <c:lblOffset val="100"/>
      </c:catAx>
      <c:valAx>
        <c:axId val="6475520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7536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Лист1!$G$226</c:f>
              <c:strCache>
                <c:ptCount val="1"/>
                <c:pt idx="0">
                  <c:v>Сельское население (% от общей численности населения)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Лист1!$H$225:$U$225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Лист1!$H$226:$U$226</c:f>
              <c:numCache>
                <c:formatCode>General</c:formatCode>
                <c:ptCount val="14"/>
                <c:pt idx="0">
                  <c:v>50.77</c:v>
                </c:pt>
                <c:pt idx="1">
                  <c:v>49.48</c:v>
                </c:pt>
                <c:pt idx="2">
                  <c:v>48.230000000000004</c:v>
                </c:pt>
                <c:pt idx="3">
                  <c:v>46.98</c:v>
                </c:pt>
                <c:pt idx="4">
                  <c:v>45.74</c:v>
                </c:pt>
                <c:pt idx="5">
                  <c:v>44.5</c:v>
                </c:pt>
                <c:pt idx="6">
                  <c:v>43.260000000000005</c:v>
                </c:pt>
                <c:pt idx="7">
                  <c:v>42.04</c:v>
                </c:pt>
                <c:pt idx="8">
                  <c:v>40.839999999999996</c:v>
                </c:pt>
                <c:pt idx="9">
                  <c:v>39.690000000000005</c:v>
                </c:pt>
                <c:pt idx="10">
                  <c:v>38.57</c:v>
                </c:pt>
                <c:pt idx="11">
                  <c:v>37.480000000000004</c:v>
                </c:pt>
                <c:pt idx="12">
                  <c:v>36.44</c:v>
                </c:pt>
                <c:pt idx="13">
                  <c:v>35.43</c:v>
                </c:pt>
              </c:numCache>
            </c:numRef>
          </c:val>
        </c:ser>
        <c:dLbls>
          <c:showVal val="1"/>
        </c:dLbls>
        <c:shape val="box"/>
        <c:axId val="64792832"/>
        <c:axId val="64811008"/>
        <c:axId val="0"/>
      </c:bar3DChart>
      <c:catAx>
        <c:axId val="6479283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811008"/>
        <c:crosses val="autoZero"/>
        <c:auto val="1"/>
        <c:lblAlgn val="ctr"/>
        <c:lblOffset val="100"/>
      </c:catAx>
      <c:valAx>
        <c:axId val="648110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7928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Лист1!$G$246</c:f>
              <c:strCache>
                <c:ptCount val="1"/>
                <c:pt idx="0">
                  <c:v>Прирост населения (% в годовом исчислении)</c:v>
                </c:pt>
              </c:strCache>
            </c:strRef>
          </c:tx>
          <c:spPr>
            <a:solidFill>
              <a:schemeClr val="accent4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Лист1!$H$245:$U$245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Лист1!$H$246:$U$246</c:f>
              <c:numCache>
                <c:formatCode>General</c:formatCode>
                <c:ptCount val="14"/>
                <c:pt idx="0">
                  <c:v>0.48000000000000004</c:v>
                </c:pt>
                <c:pt idx="1">
                  <c:v>0.54</c:v>
                </c:pt>
                <c:pt idx="2">
                  <c:v>0.67000000000000015</c:v>
                </c:pt>
                <c:pt idx="3">
                  <c:v>0.66000000000000014</c:v>
                </c:pt>
                <c:pt idx="4">
                  <c:v>0.63000000000000012</c:v>
                </c:pt>
                <c:pt idx="5">
                  <c:v>0.58000000000000007</c:v>
                </c:pt>
                <c:pt idx="6">
                  <c:v>0.56999999999999995</c:v>
                </c:pt>
                <c:pt idx="7">
                  <c:v>0.60000000000000009</c:v>
                </c:pt>
                <c:pt idx="8">
                  <c:v>0.46</c:v>
                </c:pt>
                <c:pt idx="9">
                  <c:v>0.35000000000000003</c:v>
                </c:pt>
                <c:pt idx="10">
                  <c:v>0.23</c:v>
                </c:pt>
                <c:pt idx="11">
                  <c:v>8.0000000000000016E-2</c:v>
                </c:pt>
                <c:pt idx="12">
                  <c:v>-1.2999999999999998E-2</c:v>
                </c:pt>
                <c:pt idx="13">
                  <c:v>-0.10299999999999998</c:v>
                </c:pt>
              </c:numCache>
            </c:numRef>
          </c:val>
        </c:ser>
        <c:dLbls>
          <c:showVal val="1"/>
        </c:dLbls>
        <c:shape val="cylinder"/>
        <c:axId val="65224704"/>
        <c:axId val="65226240"/>
        <c:axId val="0"/>
      </c:bar3DChart>
      <c:catAx>
        <c:axId val="6522470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226240"/>
        <c:crosses val="autoZero"/>
        <c:auto val="1"/>
        <c:lblAlgn val="ctr"/>
        <c:lblOffset val="100"/>
      </c:catAx>
      <c:valAx>
        <c:axId val="652262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2247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Лист1!$G$254</c:f>
              <c:strCache>
                <c:ptCount val="1"/>
                <c:pt idx="0">
                  <c:v>Коэффициент фертильности, общий (число рождений на одну женщину)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Лист1!$H$253:$T$253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Лист1!$H$254:$T$254</c:f>
              <c:numCache>
                <c:formatCode>General</c:formatCode>
                <c:ptCount val="13"/>
                <c:pt idx="0">
                  <c:v>1.6870000000000001</c:v>
                </c:pt>
                <c:pt idx="1">
                  <c:v>1.6679999999999997</c:v>
                </c:pt>
                <c:pt idx="2">
                  <c:v>1.798</c:v>
                </c:pt>
                <c:pt idx="3">
                  <c:v>1.714</c:v>
                </c:pt>
                <c:pt idx="4">
                  <c:v>1.7689999999999997</c:v>
                </c:pt>
                <c:pt idx="5">
                  <c:v>1.6700000000000002</c:v>
                </c:pt>
                <c:pt idx="6">
                  <c:v>1.772</c:v>
                </c:pt>
                <c:pt idx="7">
                  <c:v>1.8129999999999997</c:v>
                </c:pt>
                <c:pt idx="8">
                  <c:v>1.554</c:v>
                </c:pt>
                <c:pt idx="9">
                  <c:v>1.496</c:v>
                </c:pt>
                <c:pt idx="10">
                  <c:v>1.2809999999999997</c:v>
                </c:pt>
                <c:pt idx="11">
                  <c:v>1.1639999999999997</c:v>
                </c:pt>
                <c:pt idx="12">
                  <c:v>1.175</c:v>
                </c:pt>
              </c:numCache>
            </c:numRef>
          </c:val>
        </c:ser>
        <c:dLbls>
          <c:showVal val="1"/>
        </c:dLbls>
        <c:shape val="box"/>
        <c:axId val="65254912"/>
        <c:axId val="65256448"/>
        <c:axId val="0"/>
      </c:bar3DChart>
      <c:catAx>
        <c:axId val="6525491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256448"/>
        <c:crosses val="autoZero"/>
        <c:auto val="1"/>
        <c:lblAlgn val="ctr"/>
        <c:lblOffset val="100"/>
      </c:catAx>
      <c:valAx>
        <c:axId val="652564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2549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Лист1!$K$616</c:f>
              <c:strCache>
                <c:ptCount val="1"/>
                <c:pt idx="0">
                  <c:v>Численность, млрд. чел.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Лист1!$J$617:$J$630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Лист1!$K$617:$K$630</c:f>
              <c:numCache>
                <c:formatCode>General</c:formatCode>
                <c:ptCount val="14"/>
                <c:pt idx="0">
                  <c:v>1.3409</c:v>
                </c:pt>
                <c:pt idx="1">
                  <c:v>1.3491</c:v>
                </c:pt>
                <c:pt idx="2">
                  <c:v>1.3592</c:v>
                </c:pt>
                <c:pt idx="3">
                  <c:v>1.3672</c:v>
                </c:pt>
                <c:pt idx="4">
                  <c:v>1.3764000000000001</c:v>
                </c:pt>
                <c:pt idx="5">
                  <c:v>1.3832</c:v>
                </c:pt>
                <c:pt idx="6">
                  <c:v>1.3923000000000001</c:v>
                </c:pt>
                <c:pt idx="7">
                  <c:v>1.4000999999999997</c:v>
                </c:pt>
                <c:pt idx="8">
                  <c:v>1.4053999999999998</c:v>
                </c:pt>
                <c:pt idx="9">
                  <c:v>1.41</c:v>
                </c:pt>
                <c:pt idx="10">
                  <c:v>1.4120999999999997</c:v>
                </c:pt>
                <c:pt idx="11">
                  <c:v>1.4125999999999999</c:v>
                </c:pt>
                <c:pt idx="12">
                  <c:v>1.4116999999999997</c:v>
                </c:pt>
                <c:pt idx="13">
                  <c:v>1.4095999999999997</c:v>
                </c:pt>
              </c:numCache>
            </c:numRef>
          </c:val>
        </c:ser>
        <c:dLbls>
          <c:showVal val="1"/>
        </c:dLbls>
        <c:shape val="box"/>
        <c:axId val="65268736"/>
        <c:axId val="62989056"/>
        <c:axId val="0"/>
      </c:bar3DChart>
      <c:catAx>
        <c:axId val="65268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989056"/>
        <c:crosses val="autoZero"/>
        <c:auto val="1"/>
        <c:lblAlgn val="ctr"/>
        <c:lblOffset val="100"/>
      </c:catAx>
      <c:valAx>
        <c:axId val="629890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2687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Лист1!$G$17</c:f>
              <c:strCache>
                <c:ptCount val="1"/>
                <c:pt idx="0">
                  <c:v>Транспортные услуги (% от экспорта коммерческих услуг)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Лист1!$H$16:$U$16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Лист1!$H$17:$U$17</c:f>
              <c:numCache>
                <c:formatCode>General</c:formatCode>
                <c:ptCount val="14"/>
                <c:pt idx="0">
                  <c:v>19.279999999999998</c:v>
                </c:pt>
                <c:pt idx="1">
                  <c:v>17.75</c:v>
                </c:pt>
                <c:pt idx="2">
                  <c:v>19.39</c:v>
                </c:pt>
                <c:pt idx="3">
                  <c:v>18.29</c:v>
                </c:pt>
                <c:pt idx="4">
                  <c:v>17.53</c:v>
                </c:pt>
                <c:pt idx="5">
                  <c:v>17.84</c:v>
                </c:pt>
                <c:pt idx="6">
                  <c:v>16.32</c:v>
                </c:pt>
                <c:pt idx="7">
                  <c:v>17.64</c:v>
                </c:pt>
                <c:pt idx="8">
                  <c:v>18.239999999999995</c:v>
                </c:pt>
                <c:pt idx="9">
                  <c:v>19.02</c:v>
                </c:pt>
                <c:pt idx="10">
                  <c:v>25.04</c:v>
                </c:pt>
                <c:pt idx="11">
                  <c:v>38.06</c:v>
                </c:pt>
                <c:pt idx="12">
                  <c:v>39.51</c:v>
                </c:pt>
                <c:pt idx="13">
                  <c:v>26.330000000000002</c:v>
                </c:pt>
              </c:numCache>
            </c:numRef>
          </c:val>
        </c:ser>
        <c:dLbls>
          <c:showVal val="1"/>
        </c:dLbls>
        <c:shape val="box"/>
        <c:axId val="65353600"/>
        <c:axId val="65355136"/>
        <c:axId val="0"/>
      </c:bar3DChart>
      <c:catAx>
        <c:axId val="6535360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355136"/>
        <c:crosses val="autoZero"/>
        <c:auto val="1"/>
        <c:lblAlgn val="ctr"/>
        <c:lblOffset val="100"/>
      </c:catAx>
      <c:valAx>
        <c:axId val="653551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3536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Лист1!$G$56</c:f>
              <c:strCache>
                <c:ptCount val="1"/>
                <c:pt idx="0">
                  <c:v>Компьютерные, коммуникационные и другие услуги (% от экспорта коммерческих услуг)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Лист1!$H$55:$U$55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Лист1!$H$56:$U$56</c:f>
              <c:numCache>
                <c:formatCode>General</c:formatCode>
                <c:ptCount val="14"/>
                <c:pt idx="0">
                  <c:v>53.160000000000004</c:v>
                </c:pt>
                <c:pt idx="1">
                  <c:v>56.11</c:v>
                </c:pt>
                <c:pt idx="2">
                  <c:v>53.05</c:v>
                </c:pt>
                <c:pt idx="3">
                  <c:v>53.1</c:v>
                </c:pt>
                <c:pt idx="4">
                  <c:v>58.09</c:v>
                </c:pt>
                <c:pt idx="5">
                  <c:v>57.99</c:v>
                </c:pt>
                <c:pt idx="6">
                  <c:v>58.730000000000004</c:v>
                </c:pt>
                <c:pt idx="7">
                  <c:v>60.56</c:v>
                </c:pt>
                <c:pt idx="8">
                  <c:v>60.760000000000005</c:v>
                </c:pt>
                <c:pt idx="9">
                  <c:v>62.63</c:v>
                </c:pt>
                <c:pt idx="10">
                  <c:v>67.099999999999994</c:v>
                </c:pt>
                <c:pt idx="11">
                  <c:v>55.74</c:v>
                </c:pt>
                <c:pt idx="12">
                  <c:v>54.379999999999995</c:v>
                </c:pt>
                <c:pt idx="13">
                  <c:v>62.74</c:v>
                </c:pt>
              </c:numCache>
            </c:numRef>
          </c:val>
        </c:ser>
        <c:dLbls>
          <c:showVal val="1"/>
        </c:dLbls>
        <c:shape val="box"/>
        <c:axId val="65404288"/>
        <c:axId val="65279104"/>
        <c:axId val="0"/>
      </c:bar3DChart>
      <c:catAx>
        <c:axId val="6540428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279104"/>
        <c:crosses val="autoZero"/>
        <c:auto val="1"/>
        <c:lblAlgn val="ctr"/>
        <c:lblOffset val="100"/>
      </c:catAx>
      <c:valAx>
        <c:axId val="652791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4042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Лист1!$G$77</c:f>
              <c:strCache>
                <c:ptCount val="1"/>
                <c:pt idx="0">
                  <c:v>Экспорт промышленных товаров (% от товарного экспорта)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Лист1!$H$76:$U$76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Лист1!$H$77:$U$77</c:f>
              <c:numCache>
                <c:formatCode>General</c:formatCode>
                <c:ptCount val="14"/>
                <c:pt idx="0">
                  <c:v>93.58</c:v>
                </c:pt>
                <c:pt idx="1">
                  <c:v>93.34</c:v>
                </c:pt>
                <c:pt idx="2">
                  <c:v>93.960000000000008</c:v>
                </c:pt>
                <c:pt idx="3">
                  <c:v>94.03</c:v>
                </c:pt>
                <c:pt idx="4">
                  <c:v>94</c:v>
                </c:pt>
                <c:pt idx="5">
                  <c:v>94.3</c:v>
                </c:pt>
                <c:pt idx="6">
                  <c:v>93.710000000000008</c:v>
                </c:pt>
                <c:pt idx="7">
                  <c:v>93.51</c:v>
                </c:pt>
                <c:pt idx="8">
                  <c:v>93.23</c:v>
                </c:pt>
                <c:pt idx="9">
                  <c:v>92.86999999999999</c:v>
                </c:pt>
                <c:pt idx="10">
                  <c:v>93.54</c:v>
                </c:pt>
                <c:pt idx="11">
                  <c:v>93.440000000000012</c:v>
                </c:pt>
                <c:pt idx="12">
                  <c:v>92.64</c:v>
                </c:pt>
                <c:pt idx="13">
                  <c:v>91.88</c:v>
                </c:pt>
              </c:numCache>
            </c:numRef>
          </c:val>
        </c:ser>
        <c:dLbls>
          <c:showVal val="1"/>
        </c:dLbls>
        <c:shape val="box"/>
        <c:axId val="65299584"/>
        <c:axId val="65301120"/>
        <c:axId val="0"/>
      </c:bar3DChart>
      <c:catAx>
        <c:axId val="6529958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301120"/>
        <c:crosses val="autoZero"/>
        <c:auto val="1"/>
        <c:lblAlgn val="ctr"/>
        <c:lblOffset val="100"/>
      </c:catAx>
      <c:valAx>
        <c:axId val="653011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2995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79B17-92AA-447C-8182-6D8DE636D636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BE0BE-46EA-40D2-B0A2-128018586D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908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996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8567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3383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5751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8855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9499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9994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9089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647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405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71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5439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maxresdefault.jpg"/>
          <p:cNvPicPr>
            <a:picLocks noChangeAspect="1" noChangeArrowheads="1"/>
          </p:cNvPicPr>
          <p:nvPr/>
        </p:nvPicPr>
        <p:blipFill>
          <a:blip r:embed="rId2"/>
          <a:srcRect l="36484"/>
          <a:stretch>
            <a:fillRect/>
          </a:stretch>
        </p:blipFill>
        <p:spPr bwMode="auto">
          <a:xfrm>
            <a:off x="4448115" y="0"/>
            <a:ext cx="7743885" cy="6858000"/>
          </a:xfrm>
          <a:prstGeom prst="rect">
            <a:avLst/>
          </a:prstGeom>
          <a:noFill/>
        </p:spPr>
      </p:pic>
      <p:sp>
        <p:nvSpPr>
          <p:cNvPr id="3" name="任意多边形 21"/>
          <p:cNvSpPr>
            <a:spLocks noChangeArrowheads="1"/>
          </p:cNvSpPr>
          <p:nvPr/>
        </p:nvSpPr>
        <p:spPr bwMode="auto">
          <a:xfrm>
            <a:off x="2984740" y="0"/>
            <a:ext cx="4048549" cy="6858000"/>
          </a:xfrm>
          <a:custGeom>
            <a:avLst/>
            <a:gdLst>
              <a:gd name="connsiteX0" fmla="*/ 0 w 5660136"/>
              <a:gd name="connsiteY0" fmla="*/ 6858000 h 6858000"/>
              <a:gd name="connsiteX1" fmla="*/ 0 w 5660136"/>
              <a:gd name="connsiteY1" fmla="*/ 0 h 6858000"/>
              <a:gd name="connsiteX2" fmla="*/ 5660136 w 5660136"/>
              <a:gd name="connsiteY2" fmla="*/ 6858000 h 6858000"/>
              <a:gd name="connsiteX3" fmla="*/ 0 w 56601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0136" h="6858000">
                <a:moveTo>
                  <a:pt x="0" y="6858000"/>
                </a:moveTo>
                <a:lnTo>
                  <a:pt x="0" y="0"/>
                </a:lnTo>
                <a:lnTo>
                  <a:pt x="56601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任意多边形 21"/>
          <p:cNvSpPr>
            <a:spLocks noChangeArrowheads="1"/>
          </p:cNvSpPr>
          <p:nvPr/>
        </p:nvSpPr>
        <p:spPr bwMode="auto">
          <a:xfrm rot="-1800000">
            <a:off x="4452628" y="-934119"/>
            <a:ext cx="2104069" cy="6399213"/>
          </a:xfrm>
          <a:custGeom>
            <a:avLst/>
            <a:gdLst>
              <a:gd name="T0" fmla="*/ 0 w 2026880"/>
              <a:gd name="T1" fmla="*/ 0 h 6399694"/>
              <a:gd name="T2" fmla="*/ 2027951 w 2026880"/>
              <a:gd name="T3" fmla="*/ 1169957 h 6399694"/>
              <a:gd name="T4" fmla="*/ 2027951 w 2026880"/>
              <a:gd name="T5" fmla="*/ 5228297 h 6399694"/>
              <a:gd name="T6" fmla="*/ 0 w 2026880"/>
              <a:gd name="T7" fmla="*/ 6398253 h 6399694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6399694"/>
              <a:gd name="T14" fmla="*/ 2026880 w 2026880"/>
              <a:gd name="T15" fmla="*/ 6399694 h 6399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6399694">
                <a:moveTo>
                  <a:pt x="0" y="0"/>
                </a:moveTo>
                <a:lnTo>
                  <a:pt x="2026880" y="1170220"/>
                </a:lnTo>
                <a:lnTo>
                  <a:pt x="2026880" y="5229474"/>
                </a:lnTo>
                <a:lnTo>
                  <a:pt x="0" y="63996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任意多边形 23"/>
          <p:cNvSpPr>
            <a:spLocks noChangeArrowheads="1"/>
          </p:cNvSpPr>
          <p:nvPr/>
        </p:nvSpPr>
        <p:spPr bwMode="auto">
          <a:xfrm rot="1800000" flipV="1">
            <a:off x="3798381" y="3508376"/>
            <a:ext cx="2027237" cy="4133850"/>
          </a:xfrm>
          <a:custGeom>
            <a:avLst/>
            <a:gdLst>
              <a:gd name="T0" fmla="*/ 0 w 2026880"/>
              <a:gd name="T1" fmla="*/ 4133590 h 4133980"/>
              <a:gd name="T2" fmla="*/ 2027951 w 2026880"/>
              <a:gd name="T3" fmla="*/ 2963481 h 4133980"/>
              <a:gd name="T4" fmla="*/ 2027951 w 2026880"/>
              <a:gd name="T5" fmla="*/ 1170109 h 4133980"/>
              <a:gd name="T6" fmla="*/ 0 w 2026880"/>
              <a:gd name="T7" fmla="*/ 0 h 4133980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4133980"/>
              <a:gd name="T14" fmla="*/ 2026880 w 2026880"/>
              <a:gd name="T15" fmla="*/ 4133980 h 4133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4133980">
                <a:moveTo>
                  <a:pt x="0" y="4133980"/>
                </a:moveTo>
                <a:lnTo>
                  <a:pt x="2026880" y="2963760"/>
                </a:lnTo>
                <a:lnTo>
                  <a:pt x="2026880" y="1170220"/>
                </a:lnTo>
                <a:lnTo>
                  <a:pt x="0" y="0"/>
                </a:lnTo>
                <a:lnTo>
                  <a:pt x="0" y="4133980"/>
                </a:lnTo>
                <a:close/>
              </a:path>
            </a:pathLst>
          </a:custGeom>
          <a:solidFill>
            <a:srgbClr val="E12B3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" name="文本框 24"/>
          <p:cNvSpPr>
            <a:spLocks noChangeArrowheads="1"/>
          </p:cNvSpPr>
          <p:nvPr/>
        </p:nvSpPr>
        <p:spPr bwMode="auto">
          <a:xfrm>
            <a:off x="275947" y="1782655"/>
            <a:ext cx="404747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zh-CN" sz="3200" b="1" dirty="0" smtClean="0">
                <a:solidFill>
                  <a:srgbClr val="202731"/>
                </a:solidFill>
                <a:latin typeface="Times New Roman" pitchFamily="18" charset="0"/>
                <a:ea typeface="方正姚体简体" pitchFamily="65" charset="-122"/>
                <a:cs typeface="Times New Roman" pitchFamily="18" charset="0"/>
                <a:sym typeface="方正姚体" pitchFamily="2" charset="-122"/>
              </a:rPr>
              <a:t>Тема: «КНР –как одна из ведущих экономик мира»</a:t>
            </a:r>
            <a:endParaRPr lang="en-US" altLang="zh-CN" sz="3200" b="1" dirty="0">
              <a:solidFill>
                <a:srgbClr val="202731"/>
              </a:solidFill>
              <a:latin typeface="Times New Roman" pitchFamily="18" charset="0"/>
              <a:ea typeface="方正姚体简体" pitchFamily="65" charset="-122"/>
              <a:cs typeface="Times New Roman" pitchFamily="18" charset="0"/>
              <a:sym typeface="方正姚体" pitchFamily="2" charset="-122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CN" sz="4800" b="1" dirty="0">
                <a:solidFill>
                  <a:srgbClr val="202731"/>
                </a:solidFill>
                <a:latin typeface="方正姚体简体" pitchFamily="65" charset="-122"/>
                <a:ea typeface="方正姚体简体" pitchFamily="65" charset="-122"/>
                <a:sym typeface="方正姚体" pitchFamily="2" charset="-122"/>
              </a:rPr>
              <a:t>   </a:t>
            </a:r>
            <a:endParaRPr lang="zh-CN" altLang="en-US" sz="4400" b="1" dirty="0">
              <a:solidFill>
                <a:srgbClr val="202731"/>
              </a:solidFill>
              <a:latin typeface="方正姚体简体" pitchFamily="65" charset="-122"/>
              <a:ea typeface="方正姚体简体" pitchFamily="65" charset="-122"/>
              <a:sym typeface="方正姚体" pitchFamily="2" charset="-122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521710" y="3785849"/>
            <a:ext cx="33650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_______________________________</a:t>
            </a:r>
          </a:p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_______________________________</a:t>
            </a:r>
          </a:p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_______________________________</a:t>
            </a:r>
          </a:p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_______________________________</a:t>
            </a:r>
            <a:endParaRPr lang="zh-CN" altLang="en-US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4" descr="C:\Users\Ольга\Desktop\09da5c82934228c42501539cf68c9f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577" y="5969478"/>
            <a:ext cx="694164" cy="471579"/>
          </a:xfrm>
          <a:prstGeom prst="rect">
            <a:avLst/>
          </a:prstGeom>
          <a:noFill/>
        </p:spPr>
      </p:pic>
      <p:sp>
        <p:nvSpPr>
          <p:cNvPr id="9" name="文本框 1"/>
          <p:cNvSpPr txBox="1"/>
          <p:nvPr/>
        </p:nvSpPr>
        <p:spPr>
          <a:xfrm>
            <a:off x="5791445" y="6519446"/>
            <a:ext cx="767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2024 г.</a:t>
            </a:r>
            <a:endParaRPr lang="zh-CN" altLang="en-US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文本框 1"/>
          <p:cNvSpPr txBox="1"/>
          <p:nvPr/>
        </p:nvSpPr>
        <p:spPr>
          <a:xfrm>
            <a:off x="256916" y="209431"/>
            <a:ext cx="27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Название учебного заведения</a:t>
            </a:r>
            <a:endParaRPr lang="zh-CN" altLang="en-US" sz="16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"/>
          <p:cNvSpPr/>
          <p:nvPr/>
        </p:nvSpPr>
        <p:spPr>
          <a:xfrm flipH="1" flipV="1">
            <a:off x="0" y="1904805"/>
            <a:ext cx="12192000" cy="2865602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6"/>
          <p:cNvSpPr/>
          <p:nvPr/>
        </p:nvSpPr>
        <p:spPr>
          <a:xfrm>
            <a:off x="0" y="4684329"/>
            <a:ext cx="12192000" cy="2173671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4" name="Freeform 6"/>
          <p:cNvSpPr/>
          <p:nvPr/>
        </p:nvSpPr>
        <p:spPr>
          <a:xfrm>
            <a:off x="0" y="0"/>
            <a:ext cx="12192000" cy="2173671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5" name="TextBox 18"/>
          <p:cNvSpPr txBox="1"/>
          <p:nvPr/>
        </p:nvSpPr>
        <p:spPr>
          <a:xfrm>
            <a:off x="214250" y="0"/>
            <a:ext cx="1197775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внешней торговли Китая в 2023 году</a:t>
            </a:r>
            <a:endParaRPr lang="en-US" sz="40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0"/>
          <p:cNvGrpSpPr/>
          <p:nvPr/>
        </p:nvGrpSpPr>
        <p:grpSpPr>
          <a:xfrm>
            <a:off x="357125" y="785782"/>
            <a:ext cx="11685349" cy="1811575"/>
            <a:chOff x="0" y="-241102"/>
            <a:chExt cx="10411694" cy="5084922"/>
          </a:xfrm>
        </p:grpSpPr>
        <p:grpSp>
          <p:nvGrpSpPr>
            <p:cNvPr id="7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8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0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</p:sp>
          <p:sp>
            <p:nvSpPr>
              <p:cNvPr id="11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64217" y="351540"/>
              <a:ext cx="9709208" cy="44922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В 2023 году снизились одновременно и экспорт, и импорт Китая. Китайский экспорт в прошлом году сократился на 4,6%, составив 3,4 трлн. долл. США, импорт — на 5,5%, до 2,6 трлн.долл. США. Это было первое сокращение экспорта с 2016 года. Также на 6,2% снизился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профицит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торгового баланса Китая, составивший 823,2 млрд.долл. США</a:t>
              </a:r>
            </a:p>
            <a:p>
              <a:pPr lvl="0" algn="ctr"/>
              <a:endParaRPr lang="en-US" sz="24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0"/>
          <p:cNvGrpSpPr/>
          <p:nvPr/>
        </p:nvGrpSpPr>
        <p:grpSpPr>
          <a:xfrm>
            <a:off x="431888" y="2715224"/>
            <a:ext cx="11530074" cy="1811575"/>
            <a:chOff x="0" y="-241102"/>
            <a:chExt cx="10411694" cy="5084923"/>
          </a:xfrm>
        </p:grpSpPr>
        <p:grpSp>
          <p:nvGrpSpPr>
            <p:cNvPr id="15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0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6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8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</p:sp>
          <p:sp>
            <p:nvSpPr>
              <p:cNvPr id="19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64216" y="351540"/>
              <a:ext cx="9926705" cy="44922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Товарооборот Китая с США сократился за год на 11,6%, причем экспорт снизился на 13,1%, импорт - на 6,8%. В случае с ЕС товарооборот снизился на 7,1%, экспорт - на 10,2%, импорт - на 0,9%. Единственная страна, товарооборот Китая с которой существенно вырос в 2023 году,- Россия. Рост товарооборота составил 26,3%. Экспорт вырос на 46,9%, импорт - на 12,7%.</a:t>
              </a:r>
            </a:p>
            <a:p>
              <a:pPr lvl="0" algn="ctr"/>
              <a:endParaRPr lang="en-US" sz="24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10"/>
          <p:cNvGrpSpPr/>
          <p:nvPr/>
        </p:nvGrpSpPr>
        <p:grpSpPr>
          <a:xfrm>
            <a:off x="327804" y="4863201"/>
            <a:ext cx="11703170" cy="1994799"/>
            <a:chOff x="0" y="-241102"/>
            <a:chExt cx="10411694" cy="5599215"/>
          </a:xfrm>
        </p:grpSpPr>
        <p:grpSp>
          <p:nvGrpSpPr>
            <p:cNvPr id="23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8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TextBox 2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4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26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</p:sp>
          <p:sp>
            <p:nvSpPr>
              <p:cNvPr id="27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48869" y="174713"/>
              <a:ext cx="9834918" cy="51834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Плохие показатели за 2023 год связывают со снижением спроса из-за сложной макроэкономической ситуации и роста процентных ставок. Причем как в мире в целом, так и в Китае, где экономика восстанавливается после пандемии медленнее, чем ожидалось. Правда, данные за декабрь более позитивные: экспорт вырос на 2,3% (лучше ожиданий аналитиков), импорт - на 0,2%. Однако отчасти они связаны с тем, что сравнение идет с декабрем 2022-го, когда внезапное снятие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ковидных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ограничений в Китае привело к временным перебоям в экспорте.</a:t>
              </a:r>
              <a:endParaRPr lang="en-US" sz="24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207698" y="603849"/>
          <a:ext cx="5762445" cy="298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931654" y="3713671"/>
          <a:ext cx="6029863" cy="286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6737230" y="797943"/>
          <a:ext cx="529374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495691" y="3528203"/>
          <a:ext cx="5696309" cy="31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Freeform 8"/>
          <p:cNvSpPr/>
          <p:nvPr/>
        </p:nvSpPr>
        <p:spPr>
          <a:xfrm>
            <a:off x="0" y="0"/>
            <a:ext cx="1071505" cy="6858000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7" name="TextBox 18"/>
          <p:cNvSpPr txBox="1"/>
          <p:nvPr/>
        </p:nvSpPr>
        <p:spPr>
          <a:xfrm>
            <a:off x="214250" y="0"/>
            <a:ext cx="1197775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Налоговые показатели Китая</a:t>
            </a:r>
            <a:endParaRPr lang="en-US" sz="4000" b="1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Ольга\Desktop\09da5c82934228c42501539cf68c9fe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79208" y="144338"/>
            <a:ext cx="1031946" cy="70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/>
          <p:cNvSpPr txBox="1"/>
          <p:nvPr/>
        </p:nvSpPr>
        <p:spPr>
          <a:xfrm>
            <a:off x="490295" y="1049547"/>
            <a:ext cx="5211765" cy="1908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Медленное восстановление внутреннего спроса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•Темпы восстановления внутреннего спроса ниже ожиданий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•Слабость базы внутреннего потребления (доля индивидуального потребления в ВВП Китая –чуть больше 40%. В Индии и Бразилии 50-60%, в США –70%)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•Кризис на рынке жилья </a:t>
            </a:r>
          </a:p>
          <a:p>
            <a:pPr lvl="0" algn="ctr">
              <a:spcBef>
                <a:spcPct val="0"/>
              </a:spcBef>
            </a:pPr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8"/>
          <p:cNvSpPr txBox="1"/>
          <p:nvPr/>
        </p:nvSpPr>
        <p:spPr>
          <a:xfrm>
            <a:off x="496046" y="2892724"/>
            <a:ext cx="5111124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Старение населения и неравенство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•Низкая рождаемость и быстрое старение населения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•Неразвитость систем социальной защиты: медицина, пенсионная система, здравоохранение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•Высокое социальное неравенство: коэффициент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2019 году 0,42 (0,36 –Россия)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•Диспропорции регионального развития по линии Юг-Север</a:t>
            </a:r>
          </a:p>
          <a:p>
            <a:pPr lvl="0" algn="ctr">
              <a:spcBef>
                <a:spcPct val="0"/>
              </a:spcBef>
            </a:pPr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8"/>
          <p:cNvSpPr txBox="1"/>
          <p:nvPr/>
        </p:nvSpPr>
        <p:spPr>
          <a:xfrm>
            <a:off x="6573328" y="848265"/>
            <a:ext cx="5477774" cy="289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Замедление мировой экономики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•Тенденция 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деглобализации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фрагментации мировой экономики   в сочетании с замедлением темпов роста мировой торговли. Замедление экономик стран –ключевых покупателей китайской продукции и начавшаяся стагнация китайского экспорта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•Усиление экономического и технологического соперничества с  США. Действия США и ЕС по ограничению китайских инвестиций    и передачи в Китай технологий. Стимулирование вывода из Китая американского, японского и европейского бизнеса</a:t>
            </a:r>
          </a:p>
          <a:p>
            <a:pPr lvl="0" algn="ctr">
              <a:spcBef>
                <a:spcPct val="0"/>
              </a:spcBef>
            </a:pPr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539178" y="5032075"/>
            <a:ext cx="4998981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Вопросы технологического развития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•Слабая способность к первичным инновациям, отставание   в области фундаментальных научных исследований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•Чрезмерная зависимость от импорта важнейших технологий</a:t>
            </a:r>
          </a:p>
          <a:p>
            <a:pPr lvl="0" algn="ctr">
              <a:spcBef>
                <a:spcPct val="0"/>
              </a:spcBef>
            </a:pPr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8"/>
          <p:cNvSpPr txBox="1"/>
          <p:nvPr/>
        </p:nvSpPr>
        <p:spPr>
          <a:xfrm>
            <a:off x="6590581" y="3640347"/>
            <a:ext cx="5348377" cy="1908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Плохая экология и ограниченность ресурсов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•Неудовлетворительное состояние окружающей среды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•Потребность в масштабных инвестициях для улучшения экологии: закрытие ряда предприятий, развитие зеленых технологий, альтернативной энергетики, снижение выбросов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•Ограниченность природных ресурсов: пахотная земля, вода, нефть, природный газ, ряд металлов</a:t>
            </a:r>
          </a:p>
          <a:p>
            <a:pPr lvl="0" algn="ctr">
              <a:spcBef>
                <a:spcPct val="0"/>
              </a:spcBef>
            </a:pPr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6599208" y="5503653"/>
            <a:ext cx="5451894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Уязвимость финансовой сферы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•Риски в  финансовой сфере, особенно среди средних и мелких банков, страховых и трастовых институтов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•Долговые проблемы и в корпоративном, и в госсекторе</a:t>
            </a:r>
          </a:p>
          <a:p>
            <a:pPr lvl="0" algn="ctr">
              <a:spcBef>
                <a:spcPct val="0"/>
              </a:spcBef>
            </a:pPr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0"/>
            <a:ext cx="12192000" cy="802257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10" name="TextBox 18"/>
          <p:cNvSpPr txBox="1"/>
          <p:nvPr/>
        </p:nvSpPr>
        <p:spPr>
          <a:xfrm>
            <a:off x="214250" y="0"/>
            <a:ext cx="1197775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Риски и вызовы развитию Китая</a:t>
            </a:r>
            <a:endParaRPr lang="en-US" sz="4800" b="1" u="non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连接符 5"/>
          <p:cNvCxnSpPr/>
          <p:nvPr/>
        </p:nvCxnSpPr>
        <p:spPr>
          <a:xfrm>
            <a:off x="6099077" y="961190"/>
            <a:ext cx="0" cy="1455737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5"/>
          <p:cNvCxnSpPr/>
          <p:nvPr/>
        </p:nvCxnSpPr>
        <p:spPr>
          <a:xfrm>
            <a:off x="6091680" y="4831994"/>
            <a:ext cx="0" cy="1455737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C:\Users\Ольга\Desktop\09da5c82934228c42501539cf68c9f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291" y="3131389"/>
            <a:ext cx="974784" cy="913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214250" y="198408"/>
            <a:ext cx="1197775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Перспективы развития экономики Китая до 2060г.</a:t>
            </a:r>
            <a:endParaRPr lang="en-US" sz="4000" b="1" u="none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07365" y="1358404"/>
          <a:ext cx="11128076" cy="3906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64303"/>
                <a:gridCol w="2199735"/>
                <a:gridCol w="2782019"/>
                <a:gridCol w="278201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Пессимистичный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Оптимистичный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Среднегодовой темп прироста ВВП,%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Рост энергоэффективности к 2060 году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Площадь лесных насаждений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Не меняется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растет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Интенсивно растет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Развитие технологий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улавливания и захоронения углерода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Слабое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до 25% СО2к 2060 году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Умеренное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до 50% СО2к 2060 году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Интенсивное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&gt;75% СО2к 2060 году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Развитие систем дополнительной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регенерации электроэнергии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18"/>
          <p:cNvSpPr txBox="1"/>
          <p:nvPr/>
        </p:nvSpPr>
        <p:spPr>
          <a:xfrm>
            <a:off x="214250" y="816634"/>
            <a:ext cx="1197775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Таблица 2-Сценарии развития Китая и параметры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энергоперехода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2060 года</a:t>
            </a:r>
          </a:p>
          <a:p>
            <a:pPr lvl="0" algn="ctr">
              <a:spcBef>
                <a:spcPct val="0"/>
              </a:spcBef>
            </a:pPr>
            <a:endParaRPr lang="en-US" sz="40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8"/>
          <p:cNvSpPr txBox="1"/>
          <p:nvPr/>
        </p:nvSpPr>
        <p:spPr>
          <a:xfrm>
            <a:off x="819510" y="5416783"/>
            <a:ext cx="1093829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Источник: Подробные параметры сценариев представлены в докладе Института ВЭБ «Перспективы климатической политики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энергоперехода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КНР к 2060 году» http://inveb-docs.ru/attachments/article/849/климатической%20полит~.pdf</a:t>
            </a:r>
            <a:endParaRPr lang="en-US" sz="40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0" y="6504317"/>
            <a:ext cx="12192000" cy="353683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7" name="Freeform 8"/>
          <p:cNvSpPr/>
          <p:nvPr/>
        </p:nvSpPr>
        <p:spPr>
          <a:xfrm>
            <a:off x="0" y="0"/>
            <a:ext cx="12192000" cy="184031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rgbClr val="FF0000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214250" y="146649"/>
            <a:ext cx="1197775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Прогнозы развития мировой экономики 2025-2026гг.</a:t>
            </a:r>
            <a:endParaRPr lang="en-US" sz="36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6"/>
          <p:cNvSpPr/>
          <p:nvPr/>
        </p:nvSpPr>
        <p:spPr>
          <a:xfrm>
            <a:off x="0" y="854015"/>
            <a:ext cx="12192000" cy="6003985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4" name="TextBox 18"/>
          <p:cNvSpPr txBox="1"/>
          <p:nvPr/>
        </p:nvSpPr>
        <p:spPr>
          <a:xfrm>
            <a:off x="474454" y="963282"/>
            <a:ext cx="1148175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Рост мировой экономики стабилизируется после глобальных потрясений, следует из нового доклада Всемирного банка (ВБ). В 2024 году, как и в 2023-м, он может составить 2,6%, а в следующие два года будет колебаться вблизи 2,7%. Некоторое улучшение мировых перспектив связано с обновлением оценок роста для США: теперь предполагается, что ВВП страны в этом году вырастет на 2,5%, а не на 1,6%, как прогнозировалось в январе,— это сценарий «мягкой посадки», на которую ранее ориентировались в ФРС. Условия для реализации такого сценария есть и у зоны евро, полагают в ВБ, ссылаясь на опережающие индикаторы. Впрочем, пока прогноз роста в Европе на этот год сохранен на заметно более низком уровне в 0,7%.</a:t>
            </a:r>
            <a:endParaRPr lang="en-US" sz="16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8"/>
          <p:cNvSpPr txBox="1"/>
          <p:nvPr/>
        </p:nvSpPr>
        <p:spPr>
          <a:xfrm>
            <a:off x="517586" y="2504535"/>
            <a:ext cx="11516264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2024 году рост мировой экономики может составить 2,6%, отмечает в июньском прогнозе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Global </a:t>
            </a: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Prospects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Всемирный банк. В январском докладе  речь шла о менее значительном увеличении — на 2,4% после роста на 2,6% в 2023-м. Обновленный же прогноз фактически предполагает стабилизацию роста глобальной экономики на фоне общей адаптации к последствиям кризисов, вызванных COVID-19, а также военными конфликтами на Украине и Ближнем Востоке.</a:t>
            </a:r>
          </a:p>
          <a:p>
            <a:pPr lvl="0" algn="ctr">
              <a:spcBef>
                <a:spcPct val="0"/>
              </a:spcBef>
            </a:pPr>
            <a:endParaRPr lang="en-US" sz="14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534838" y="3591463"/>
            <a:ext cx="1147313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2025–2026 годах рост мировой экономики может незначительно ускориться - до 2,7%, что, впрочем, все еще ниже 3,1% - среднего уровня, фиксировавшегося в десятилетие до пандемии</a:t>
            </a:r>
            <a:endParaRPr lang="en-US" sz="16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8"/>
          <p:cNvSpPr txBox="1"/>
          <p:nvPr/>
        </p:nvSpPr>
        <p:spPr>
          <a:xfrm>
            <a:off x="517585" y="4201064"/>
            <a:ext cx="11499011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Несмотря на сохраняющиеся риски фрагментации мировой экономики, глобальная торговля, полагают аналитики, будет расти: в 2024 году ее объем увеличится на 2,5%, в следующие два года — на 3,4%. Из июньского прогноза следует, что глобальная инфляция в 2024 году составит 3,5%, в 2025-м — 2,9%. Некоторое ухудшение по сравнению с январскими оценками в ВБ объясняют тем, что базовая инфляция остается по-прежнему высокой: быстрее снижаются не учитывающиеся в ней цены на продовольствие и энергоносители.</a:t>
            </a:r>
          </a:p>
          <a:p>
            <a:pPr lvl="0" algn="ctr">
              <a:spcBef>
                <a:spcPct val="0"/>
              </a:spcBef>
            </a:pPr>
            <a:endParaRPr lang="en-US" sz="14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500332" y="5522205"/>
            <a:ext cx="11455879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14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страновой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разбивке пересмотрены прогнозы роста экономики Китая. На 2024 год оценка улучшена до 4,8% с январских 4,5% — во многом из-за оживления деловой активности и роста экспорта . На следующий год- понижена до 4,1% с 4,3%, что аналитики объясняют возможным снижением инвестиционной активности. Для России в сторону увеличения пересмотрены прогнозы и на 2024-й, и на 2025 год: рост экономики может составить 2,9% и 1,4% соответственно (ожидалось 2,2% и 1,1%). </a:t>
            </a:r>
          </a:p>
          <a:p>
            <a:pPr lvl="0" algn="ctr">
              <a:spcBef>
                <a:spcPct val="0"/>
              </a:spcBef>
            </a:pPr>
            <a:endParaRPr lang="en-US" sz="1400" b="1" u="non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/>
          <p:cNvSpPr txBox="1"/>
          <p:nvPr/>
        </p:nvSpPr>
        <p:spPr>
          <a:xfrm>
            <a:off x="5442012" y="4110278"/>
            <a:ext cx="576068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Китайские экспорт и импорт упали в 2023 году [Электронная версия] https://www.kommersant.ru/doc/6452511</a:t>
            </a:r>
          </a:p>
          <a:p>
            <a:pPr lvl="0">
              <a:spcBef>
                <a:spcPct val="0"/>
              </a:spcBef>
            </a:pPr>
            <a:endParaRPr lang="ru-RU" sz="1600" b="1" u="sng" dirty="0" smtClean="0"/>
          </a:p>
          <a:p>
            <a:pPr lvl="0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Статистические данные Всемирного банка. [Электронная версия] https://data.worldbank.org/country</a:t>
            </a:r>
            <a:endParaRPr lang="en-US" sz="16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2112" y="1460795"/>
            <a:ext cx="6322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Мониторинг актуальных событий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области международной торговли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 94 14 марта 2024 года . Всероссийская Академия международной торговли. [Электронная версия]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https://www.vavt-imef.ru/wp-content/uploads/2024/03/Monitoring_94.pdf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79869" y="5519159"/>
            <a:ext cx="6569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«Перспективы климатической политики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энергоперехода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КНР к 2060 году» [Электронная версия]http://inveb-docs.ru/attachments/article/849/климатической%20полит~.pdf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51254" y="816327"/>
            <a:ext cx="68407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роста, меньше ям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[Электронная версия]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https://www.kommersant.ru/doc/6762168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10857" y="2809698"/>
            <a:ext cx="67746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Китай: результаты экономического роста и перспективы. Октябрь 2023г.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[Электронная версия]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https://inveb-docs.ru/attachments/article/2023_10/Kitay_rezultaty_i_perspektivy.pdf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Ольга\Desktop\5b0d4b90b4afe6540682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255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51254" y="196370"/>
            <a:ext cx="68407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использованных источников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/>
        </p:nvSpPr>
        <p:spPr>
          <a:xfrm>
            <a:off x="0" y="1"/>
            <a:ext cx="2363638" cy="6858000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4" name="TextBox 18"/>
          <p:cNvSpPr txBox="1"/>
          <p:nvPr/>
        </p:nvSpPr>
        <p:spPr>
          <a:xfrm>
            <a:off x="129397" y="2406769"/>
            <a:ext cx="213935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2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8" name="Picture 6" descr="C:\Users\Ольга\Desktop\8fe55656b3691b1ab8a53b38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879" y="0"/>
            <a:ext cx="98801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0"/>
            <a:ext cx="3183147" cy="6858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3" name="TextBox 33"/>
          <p:cNvSpPr txBox="1"/>
          <p:nvPr/>
        </p:nvSpPr>
        <p:spPr>
          <a:xfrm>
            <a:off x="3485072" y="138023"/>
            <a:ext cx="802725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Объект и предмет исследования</a:t>
            </a:r>
            <a:endParaRPr lang="en-US" sz="40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3"/>
          <p:cNvSpPr txBox="1"/>
          <p:nvPr/>
        </p:nvSpPr>
        <p:spPr>
          <a:xfrm>
            <a:off x="5201728" y="1446363"/>
            <a:ext cx="648888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Объект исследования-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Китайская народная Республика</a:t>
            </a:r>
            <a:endParaRPr lang="en-US" sz="32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3"/>
          <p:cNvSpPr txBox="1"/>
          <p:nvPr/>
        </p:nvSpPr>
        <p:spPr>
          <a:xfrm>
            <a:off x="5305245" y="2697194"/>
            <a:ext cx="6463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 исследования-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социально-экономические показатели Китайской народной Республики</a:t>
            </a:r>
            <a:endParaRPr lang="en-US" sz="32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4"/>
          <p:cNvSpPr/>
          <p:nvPr/>
        </p:nvSpPr>
        <p:spPr>
          <a:xfrm>
            <a:off x="1194703" y="1570006"/>
            <a:ext cx="3886256" cy="3752491"/>
          </a:xfrm>
          <a:prstGeom prst="ellipse">
            <a:avLst/>
          </a:prstGeom>
          <a:solidFill>
            <a:srgbClr val="FF0000"/>
          </a:solidFill>
        </p:spPr>
      </p:sp>
      <p:sp>
        <p:nvSpPr>
          <p:cNvPr id="7" name="Freeform 7"/>
          <p:cNvSpPr/>
          <p:nvPr/>
        </p:nvSpPr>
        <p:spPr>
          <a:xfrm>
            <a:off x="6405559" y="706300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rgbClr val="FF0000"/>
          </a:solidFill>
          <a:ln w="38100">
            <a:noFill/>
          </a:ln>
        </p:spPr>
      </p:sp>
      <p:pic>
        <p:nvPicPr>
          <p:cNvPr id="8" name="Picture 4" descr="C:\Users\Ольга\Desktop\09da5c82934228c42501539cf68c9f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3351" y="120769"/>
            <a:ext cx="694164" cy="471579"/>
          </a:xfrm>
          <a:prstGeom prst="rect">
            <a:avLst/>
          </a:prstGeom>
          <a:noFill/>
        </p:spPr>
      </p:pic>
      <p:sp>
        <p:nvSpPr>
          <p:cNvPr id="9" name="Freeform 7"/>
          <p:cNvSpPr/>
          <p:nvPr/>
        </p:nvSpPr>
        <p:spPr>
          <a:xfrm rot="16200000">
            <a:off x="1243367" y="2224451"/>
            <a:ext cx="4554746" cy="105844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rgbClr val="FF0000"/>
          </a:solidFill>
          <a:ln w="38100">
            <a:noFill/>
          </a:ln>
        </p:spPr>
      </p:sp>
      <p:pic>
        <p:nvPicPr>
          <p:cNvPr id="12" name="Рисунок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6663" y="4653771"/>
            <a:ext cx="2065337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5697" y="4382220"/>
            <a:ext cx="2652712" cy="210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3591" y="4822166"/>
            <a:ext cx="2131496" cy="160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C:\Users\Ольга\Desktop\scale_120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42204" y="1647644"/>
            <a:ext cx="3812876" cy="363172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 rot="385175" flipH="1">
            <a:off x="-111772" y="3307865"/>
            <a:ext cx="6289499" cy="3208599"/>
          </a:xfrm>
          <a:custGeom>
            <a:avLst/>
            <a:gdLst>
              <a:gd name="connsiteX0" fmla="*/ 3799487 w 6282660"/>
              <a:gd name="connsiteY0" fmla="*/ 181966 h 3167251"/>
              <a:gd name="connsiteX1" fmla="*/ 1673317 w 6282660"/>
              <a:gd name="connsiteY1" fmla="*/ 7296 h 3167251"/>
              <a:gd name="connsiteX2" fmla="*/ 7842 w 6282660"/>
              <a:gd name="connsiteY2" fmla="*/ 36033 h 3167251"/>
              <a:gd name="connsiteX3" fmla="*/ 38 w 6282660"/>
              <a:gd name="connsiteY3" fmla="*/ 3167251 h 3167251"/>
              <a:gd name="connsiteX4" fmla="*/ 6016288 w 6282660"/>
              <a:gd name="connsiteY4" fmla="*/ 3167251 h 3167251"/>
              <a:gd name="connsiteX5" fmla="*/ 6016289 w 6282660"/>
              <a:gd name="connsiteY5" fmla="*/ 3167249 h 3167251"/>
              <a:gd name="connsiteX6" fmla="*/ 6282660 w 6282660"/>
              <a:gd name="connsiteY6" fmla="*/ 799799 h 3167251"/>
              <a:gd name="connsiteX7" fmla="*/ 6258730 w 6282660"/>
              <a:gd name="connsiteY7" fmla="*/ 800935 h 3167251"/>
              <a:gd name="connsiteX8" fmla="*/ 3799487 w 6282660"/>
              <a:gd name="connsiteY8" fmla="*/ 181966 h 3167251"/>
              <a:gd name="connsiteX0" fmla="*/ 3799487 w 6289428"/>
              <a:gd name="connsiteY0" fmla="*/ 181966 h 3167251"/>
              <a:gd name="connsiteX1" fmla="*/ 1673317 w 6289428"/>
              <a:gd name="connsiteY1" fmla="*/ 7296 h 3167251"/>
              <a:gd name="connsiteX2" fmla="*/ 7842 w 6289428"/>
              <a:gd name="connsiteY2" fmla="*/ 36033 h 3167251"/>
              <a:gd name="connsiteX3" fmla="*/ 38 w 6289428"/>
              <a:gd name="connsiteY3" fmla="*/ 3167251 h 3167251"/>
              <a:gd name="connsiteX4" fmla="*/ 6016288 w 6289428"/>
              <a:gd name="connsiteY4" fmla="*/ 3167251 h 3167251"/>
              <a:gd name="connsiteX5" fmla="*/ 6016289 w 6289428"/>
              <a:gd name="connsiteY5" fmla="*/ 3167249 h 3167251"/>
              <a:gd name="connsiteX6" fmla="*/ 6282660 w 6289428"/>
              <a:gd name="connsiteY6" fmla="*/ 799799 h 3167251"/>
              <a:gd name="connsiteX7" fmla="*/ 6287577 w 6289428"/>
              <a:gd name="connsiteY7" fmla="*/ 804181 h 3167251"/>
              <a:gd name="connsiteX8" fmla="*/ 3799487 w 6289428"/>
              <a:gd name="connsiteY8" fmla="*/ 181966 h 3167251"/>
              <a:gd name="connsiteX0" fmla="*/ 4345949 w 6289428"/>
              <a:gd name="connsiteY0" fmla="*/ 263237 h 3172432"/>
              <a:gd name="connsiteX1" fmla="*/ 1673317 w 6289428"/>
              <a:gd name="connsiteY1" fmla="*/ 12477 h 3172432"/>
              <a:gd name="connsiteX2" fmla="*/ 7842 w 6289428"/>
              <a:gd name="connsiteY2" fmla="*/ 41214 h 3172432"/>
              <a:gd name="connsiteX3" fmla="*/ 38 w 6289428"/>
              <a:gd name="connsiteY3" fmla="*/ 3172432 h 3172432"/>
              <a:gd name="connsiteX4" fmla="*/ 6016288 w 6289428"/>
              <a:gd name="connsiteY4" fmla="*/ 3172432 h 3172432"/>
              <a:gd name="connsiteX5" fmla="*/ 6016289 w 6289428"/>
              <a:gd name="connsiteY5" fmla="*/ 3172430 h 3172432"/>
              <a:gd name="connsiteX6" fmla="*/ 6282660 w 6289428"/>
              <a:gd name="connsiteY6" fmla="*/ 804980 h 3172432"/>
              <a:gd name="connsiteX7" fmla="*/ 6287577 w 6289428"/>
              <a:gd name="connsiteY7" fmla="*/ 809362 h 3172432"/>
              <a:gd name="connsiteX8" fmla="*/ 4345949 w 6289428"/>
              <a:gd name="connsiteY8" fmla="*/ 263237 h 3172432"/>
              <a:gd name="connsiteX0" fmla="*/ 4230562 w 6289428"/>
              <a:gd name="connsiteY0" fmla="*/ 249354 h 3171531"/>
              <a:gd name="connsiteX1" fmla="*/ 1673317 w 6289428"/>
              <a:gd name="connsiteY1" fmla="*/ 11576 h 3171531"/>
              <a:gd name="connsiteX2" fmla="*/ 7842 w 6289428"/>
              <a:gd name="connsiteY2" fmla="*/ 40313 h 3171531"/>
              <a:gd name="connsiteX3" fmla="*/ 38 w 6289428"/>
              <a:gd name="connsiteY3" fmla="*/ 3171531 h 3171531"/>
              <a:gd name="connsiteX4" fmla="*/ 6016288 w 6289428"/>
              <a:gd name="connsiteY4" fmla="*/ 3171531 h 3171531"/>
              <a:gd name="connsiteX5" fmla="*/ 6016289 w 6289428"/>
              <a:gd name="connsiteY5" fmla="*/ 3171529 h 3171531"/>
              <a:gd name="connsiteX6" fmla="*/ 6282660 w 6289428"/>
              <a:gd name="connsiteY6" fmla="*/ 804079 h 3171531"/>
              <a:gd name="connsiteX7" fmla="*/ 6287577 w 6289428"/>
              <a:gd name="connsiteY7" fmla="*/ 808461 h 3171531"/>
              <a:gd name="connsiteX8" fmla="*/ 4230562 w 6289428"/>
              <a:gd name="connsiteY8" fmla="*/ 249354 h 3171531"/>
              <a:gd name="connsiteX0" fmla="*/ 4241830 w 6300696"/>
              <a:gd name="connsiteY0" fmla="*/ 301095 h 3223272"/>
              <a:gd name="connsiteX1" fmla="*/ 1684585 w 6300696"/>
              <a:gd name="connsiteY1" fmla="*/ 63317 h 3223272"/>
              <a:gd name="connsiteX2" fmla="*/ 0 w 6300696"/>
              <a:gd name="connsiteY2" fmla="*/ 2269 h 3223272"/>
              <a:gd name="connsiteX3" fmla="*/ 11306 w 6300696"/>
              <a:gd name="connsiteY3" fmla="*/ 3223272 h 3223272"/>
              <a:gd name="connsiteX4" fmla="*/ 6027556 w 6300696"/>
              <a:gd name="connsiteY4" fmla="*/ 3223272 h 3223272"/>
              <a:gd name="connsiteX5" fmla="*/ 6027557 w 6300696"/>
              <a:gd name="connsiteY5" fmla="*/ 3223270 h 3223272"/>
              <a:gd name="connsiteX6" fmla="*/ 6293928 w 6300696"/>
              <a:gd name="connsiteY6" fmla="*/ 855820 h 3223272"/>
              <a:gd name="connsiteX7" fmla="*/ 6298845 w 6300696"/>
              <a:gd name="connsiteY7" fmla="*/ 860202 h 3223272"/>
              <a:gd name="connsiteX8" fmla="*/ 4241830 w 6300696"/>
              <a:gd name="connsiteY8" fmla="*/ 301095 h 3223272"/>
              <a:gd name="connsiteX0" fmla="*/ 4230633 w 6289499"/>
              <a:gd name="connsiteY0" fmla="*/ 286422 h 3208599"/>
              <a:gd name="connsiteX1" fmla="*/ 1673388 w 6289499"/>
              <a:gd name="connsiteY1" fmla="*/ 48644 h 3208599"/>
              <a:gd name="connsiteX2" fmla="*/ 1604 w 6289499"/>
              <a:gd name="connsiteY2" fmla="*/ 3642 h 3208599"/>
              <a:gd name="connsiteX3" fmla="*/ 109 w 6289499"/>
              <a:gd name="connsiteY3" fmla="*/ 3208599 h 3208599"/>
              <a:gd name="connsiteX4" fmla="*/ 6016359 w 6289499"/>
              <a:gd name="connsiteY4" fmla="*/ 3208599 h 3208599"/>
              <a:gd name="connsiteX5" fmla="*/ 6016360 w 6289499"/>
              <a:gd name="connsiteY5" fmla="*/ 3208597 h 3208599"/>
              <a:gd name="connsiteX6" fmla="*/ 6282731 w 6289499"/>
              <a:gd name="connsiteY6" fmla="*/ 841147 h 3208599"/>
              <a:gd name="connsiteX7" fmla="*/ 6287648 w 6289499"/>
              <a:gd name="connsiteY7" fmla="*/ 845529 h 3208599"/>
              <a:gd name="connsiteX8" fmla="*/ 4230633 w 6289499"/>
              <a:gd name="connsiteY8" fmla="*/ 286422 h 320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9499" h="3208599">
                <a:moveTo>
                  <a:pt x="4230633" y="286422"/>
                </a:moveTo>
                <a:cubicBezTo>
                  <a:pt x="3622966" y="217794"/>
                  <a:pt x="2378226" y="95774"/>
                  <a:pt x="1673388" y="48644"/>
                </a:cubicBezTo>
                <a:cubicBezTo>
                  <a:pt x="968550" y="1514"/>
                  <a:pt x="556762" y="-5937"/>
                  <a:pt x="1604" y="3642"/>
                </a:cubicBezTo>
                <a:cubicBezTo>
                  <a:pt x="2297" y="1080532"/>
                  <a:pt x="-584" y="2131709"/>
                  <a:pt x="109" y="3208599"/>
                </a:cubicBezTo>
                <a:lnTo>
                  <a:pt x="6016359" y="3208599"/>
                </a:lnTo>
                <a:cubicBezTo>
                  <a:pt x="6016359" y="3208598"/>
                  <a:pt x="6016360" y="3208598"/>
                  <a:pt x="6016360" y="3208597"/>
                </a:cubicBezTo>
                <a:lnTo>
                  <a:pt x="6282731" y="841147"/>
                </a:lnTo>
                <a:cubicBezTo>
                  <a:pt x="6274754" y="841526"/>
                  <a:pt x="6295625" y="845150"/>
                  <a:pt x="6287648" y="845529"/>
                </a:cubicBezTo>
                <a:cubicBezTo>
                  <a:pt x="6292410" y="848572"/>
                  <a:pt x="5948914" y="543535"/>
                  <a:pt x="4230633" y="2864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0" y="3669807"/>
            <a:ext cx="6941127" cy="3188192"/>
          </a:xfrm>
          <a:custGeom>
            <a:avLst/>
            <a:gdLst>
              <a:gd name="connsiteX0" fmla="*/ 0 w 6941127"/>
              <a:gd name="connsiteY0" fmla="*/ 0 h 3644900"/>
              <a:gd name="connsiteX1" fmla="*/ 6096001 w 6941127"/>
              <a:gd name="connsiteY1" fmla="*/ 964045 h 3644900"/>
              <a:gd name="connsiteX2" fmla="*/ 6359236 w 6941127"/>
              <a:gd name="connsiteY2" fmla="*/ 964045 h 3644900"/>
              <a:gd name="connsiteX3" fmla="*/ 6941127 w 6941127"/>
              <a:gd name="connsiteY3" fmla="*/ 3644900 h 3644900"/>
              <a:gd name="connsiteX4" fmla="*/ 0 w 6941127"/>
              <a:gd name="connsiteY4" fmla="*/ 3644900 h 3644900"/>
              <a:gd name="connsiteX5" fmla="*/ 0 w 6941127"/>
              <a:gd name="connsiteY5" fmla="*/ 964045 h 3644900"/>
              <a:gd name="connsiteX0" fmla="*/ 1854200 w 6941127"/>
              <a:gd name="connsiteY0" fmla="*/ 0 h 3619500"/>
              <a:gd name="connsiteX1" fmla="*/ 6096001 w 6941127"/>
              <a:gd name="connsiteY1" fmla="*/ 938645 h 3619500"/>
              <a:gd name="connsiteX2" fmla="*/ 6359236 w 6941127"/>
              <a:gd name="connsiteY2" fmla="*/ 938645 h 3619500"/>
              <a:gd name="connsiteX3" fmla="*/ 6941127 w 6941127"/>
              <a:gd name="connsiteY3" fmla="*/ 3619500 h 3619500"/>
              <a:gd name="connsiteX4" fmla="*/ 0 w 6941127"/>
              <a:gd name="connsiteY4" fmla="*/ 3619500 h 3619500"/>
              <a:gd name="connsiteX5" fmla="*/ 0 w 6941127"/>
              <a:gd name="connsiteY5" fmla="*/ 938645 h 3619500"/>
              <a:gd name="connsiteX6" fmla="*/ 1854200 w 6941127"/>
              <a:gd name="connsiteY6" fmla="*/ 0 h 3619500"/>
              <a:gd name="connsiteX0" fmla="*/ 1854200 w 6941127"/>
              <a:gd name="connsiteY0" fmla="*/ 0 h 3619500"/>
              <a:gd name="connsiteX1" fmla="*/ 6096001 w 6941127"/>
              <a:gd name="connsiteY1" fmla="*/ 938645 h 3619500"/>
              <a:gd name="connsiteX2" fmla="*/ 6359236 w 6941127"/>
              <a:gd name="connsiteY2" fmla="*/ 938645 h 3619500"/>
              <a:gd name="connsiteX3" fmla="*/ 6941127 w 6941127"/>
              <a:gd name="connsiteY3" fmla="*/ 3619500 h 3619500"/>
              <a:gd name="connsiteX4" fmla="*/ 0 w 6941127"/>
              <a:gd name="connsiteY4" fmla="*/ 3619500 h 3619500"/>
              <a:gd name="connsiteX5" fmla="*/ 0 w 6941127"/>
              <a:gd name="connsiteY5" fmla="*/ 938645 h 3619500"/>
              <a:gd name="connsiteX6" fmla="*/ 1854200 w 6941127"/>
              <a:gd name="connsiteY6" fmla="*/ 0 h 3619500"/>
              <a:gd name="connsiteX0" fmla="*/ 762000 w 6941127"/>
              <a:gd name="connsiteY0" fmla="*/ 0 h 3454400"/>
              <a:gd name="connsiteX1" fmla="*/ 6096001 w 6941127"/>
              <a:gd name="connsiteY1" fmla="*/ 773545 h 3454400"/>
              <a:gd name="connsiteX2" fmla="*/ 6359236 w 6941127"/>
              <a:gd name="connsiteY2" fmla="*/ 773545 h 3454400"/>
              <a:gd name="connsiteX3" fmla="*/ 6941127 w 6941127"/>
              <a:gd name="connsiteY3" fmla="*/ 3454400 h 3454400"/>
              <a:gd name="connsiteX4" fmla="*/ 0 w 6941127"/>
              <a:gd name="connsiteY4" fmla="*/ 3454400 h 3454400"/>
              <a:gd name="connsiteX5" fmla="*/ 0 w 6941127"/>
              <a:gd name="connsiteY5" fmla="*/ 773545 h 3454400"/>
              <a:gd name="connsiteX6" fmla="*/ 762000 w 6941127"/>
              <a:gd name="connsiteY6" fmla="*/ 0 h 3454400"/>
              <a:gd name="connsiteX0" fmla="*/ 1371600 w 6941127"/>
              <a:gd name="connsiteY0" fmla="*/ 0 h 3035300"/>
              <a:gd name="connsiteX1" fmla="*/ 6096001 w 6941127"/>
              <a:gd name="connsiteY1" fmla="*/ 354445 h 3035300"/>
              <a:gd name="connsiteX2" fmla="*/ 6359236 w 6941127"/>
              <a:gd name="connsiteY2" fmla="*/ 354445 h 3035300"/>
              <a:gd name="connsiteX3" fmla="*/ 6941127 w 6941127"/>
              <a:gd name="connsiteY3" fmla="*/ 3035300 h 3035300"/>
              <a:gd name="connsiteX4" fmla="*/ 0 w 6941127"/>
              <a:gd name="connsiteY4" fmla="*/ 3035300 h 3035300"/>
              <a:gd name="connsiteX5" fmla="*/ 0 w 6941127"/>
              <a:gd name="connsiteY5" fmla="*/ 354445 h 3035300"/>
              <a:gd name="connsiteX6" fmla="*/ 1371600 w 6941127"/>
              <a:gd name="connsiteY6" fmla="*/ 0 h 3035300"/>
              <a:gd name="connsiteX0" fmla="*/ 1371600 w 6941127"/>
              <a:gd name="connsiteY0" fmla="*/ 21238 h 3056538"/>
              <a:gd name="connsiteX1" fmla="*/ 6096001 w 6941127"/>
              <a:gd name="connsiteY1" fmla="*/ 375683 h 3056538"/>
              <a:gd name="connsiteX2" fmla="*/ 6359236 w 6941127"/>
              <a:gd name="connsiteY2" fmla="*/ 375683 h 3056538"/>
              <a:gd name="connsiteX3" fmla="*/ 6941127 w 6941127"/>
              <a:gd name="connsiteY3" fmla="*/ 3056538 h 3056538"/>
              <a:gd name="connsiteX4" fmla="*/ 0 w 6941127"/>
              <a:gd name="connsiteY4" fmla="*/ 3056538 h 3056538"/>
              <a:gd name="connsiteX5" fmla="*/ 0 w 6941127"/>
              <a:gd name="connsiteY5" fmla="*/ 375683 h 3056538"/>
              <a:gd name="connsiteX6" fmla="*/ 1371600 w 6941127"/>
              <a:gd name="connsiteY6" fmla="*/ 21238 h 3056538"/>
              <a:gd name="connsiteX0" fmla="*/ 1854200 w 6941127"/>
              <a:gd name="connsiteY0" fmla="*/ 34778 h 3031978"/>
              <a:gd name="connsiteX1" fmla="*/ 6096001 w 6941127"/>
              <a:gd name="connsiteY1" fmla="*/ 351123 h 3031978"/>
              <a:gd name="connsiteX2" fmla="*/ 6359236 w 6941127"/>
              <a:gd name="connsiteY2" fmla="*/ 351123 h 3031978"/>
              <a:gd name="connsiteX3" fmla="*/ 6941127 w 6941127"/>
              <a:gd name="connsiteY3" fmla="*/ 3031978 h 3031978"/>
              <a:gd name="connsiteX4" fmla="*/ 0 w 6941127"/>
              <a:gd name="connsiteY4" fmla="*/ 3031978 h 3031978"/>
              <a:gd name="connsiteX5" fmla="*/ 0 w 6941127"/>
              <a:gd name="connsiteY5" fmla="*/ 351123 h 3031978"/>
              <a:gd name="connsiteX6" fmla="*/ 1854200 w 6941127"/>
              <a:gd name="connsiteY6" fmla="*/ 34778 h 3031978"/>
              <a:gd name="connsiteX0" fmla="*/ 1854200 w 6941127"/>
              <a:gd name="connsiteY0" fmla="*/ 34778 h 3031978"/>
              <a:gd name="connsiteX1" fmla="*/ 6096001 w 6941127"/>
              <a:gd name="connsiteY1" fmla="*/ 351123 h 3031978"/>
              <a:gd name="connsiteX2" fmla="*/ 6359236 w 6941127"/>
              <a:gd name="connsiteY2" fmla="*/ 351123 h 3031978"/>
              <a:gd name="connsiteX3" fmla="*/ 6941127 w 6941127"/>
              <a:gd name="connsiteY3" fmla="*/ 3031978 h 3031978"/>
              <a:gd name="connsiteX4" fmla="*/ 0 w 6941127"/>
              <a:gd name="connsiteY4" fmla="*/ 3031978 h 3031978"/>
              <a:gd name="connsiteX5" fmla="*/ 0 w 6941127"/>
              <a:gd name="connsiteY5" fmla="*/ 351123 h 3031978"/>
              <a:gd name="connsiteX6" fmla="*/ 1854200 w 6941127"/>
              <a:gd name="connsiteY6" fmla="*/ 34778 h 3031978"/>
              <a:gd name="connsiteX0" fmla="*/ 1854200 w 6941127"/>
              <a:gd name="connsiteY0" fmla="*/ 34778 h 3031978"/>
              <a:gd name="connsiteX1" fmla="*/ 6096001 w 6941127"/>
              <a:gd name="connsiteY1" fmla="*/ 351123 h 3031978"/>
              <a:gd name="connsiteX2" fmla="*/ 6359236 w 6941127"/>
              <a:gd name="connsiteY2" fmla="*/ 351123 h 3031978"/>
              <a:gd name="connsiteX3" fmla="*/ 6941127 w 6941127"/>
              <a:gd name="connsiteY3" fmla="*/ 3031978 h 3031978"/>
              <a:gd name="connsiteX4" fmla="*/ 0 w 6941127"/>
              <a:gd name="connsiteY4" fmla="*/ 3031978 h 3031978"/>
              <a:gd name="connsiteX5" fmla="*/ 0 w 6941127"/>
              <a:gd name="connsiteY5" fmla="*/ 351123 h 3031978"/>
              <a:gd name="connsiteX6" fmla="*/ 1854200 w 6941127"/>
              <a:gd name="connsiteY6" fmla="*/ 34778 h 3031978"/>
              <a:gd name="connsiteX0" fmla="*/ 1854200 w 6941127"/>
              <a:gd name="connsiteY0" fmla="*/ 13940 h 3074640"/>
              <a:gd name="connsiteX1" fmla="*/ 6096001 w 6941127"/>
              <a:gd name="connsiteY1" fmla="*/ 393785 h 3074640"/>
              <a:gd name="connsiteX2" fmla="*/ 6359236 w 6941127"/>
              <a:gd name="connsiteY2" fmla="*/ 393785 h 3074640"/>
              <a:gd name="connsiteX3" fmla="*/ 6941127 w 6941127"/>
              <a:gd name="connsiteY3" fmla="*/ 3074640 h 3074640"/>
              <a:gd name="connsiteX4" fmla="*/ 0 w 6941127"/>
              <a:gd name="connsiteY4" fmla="*/ 3074640 h 3074640"/>
              <a:gd name="connsiteX5" fmla="*/ 0 w 6941127"/>
              <a:gd name="connsiteY5" fmla="*/ 393785 h 3074640"/>
              <a:gd name="connsiteX6" fmla="*/ 1854200 w 6941127"/>
              <a:gd name="connsiteY6" fmla="*/ 13940 h 3074640"/>
              <a:gd name="connsiteX0" fmla="*/ 1854200 w 6941127"/>
              <a:gd name="connsiteY0" fmla="*/ 0 h 3060700"/>
              <a:gd name="connsiteX1" fmla="*/ 6096001 w 6941127"/>
              <a:gd name="connsiteY1" fmla="*/ 379845 h 3060700"/>
              <a:gd name="connsiteX2" fmla="*/ 6359236 w 6941127"/>
              <a:gd name="connsiteY2" fmla="*/ 379845 h 3060700"/>
              <a:gd name="connsiteX3" fmla="*/ 6941127 w 6941127"/>
              <a:gd name="connsiteY3" fmla="*/ 3060700 h 3060700"/>
              <a:gd name="connsiteX4" fmla="*/ 0 w 6941127"/>
              <a:gd name="connsiteY4" fmla="*/ 3060700 h 3060700"/>
              <a:gd name="connsiteX5" fmla="*/ 0 w 6941127"/>
              <a:gd name="connsiteY5" fmla="*/ 379845 h 3060700"/>
              <a:gd name="connsiteX6" fmla="*/ 1854200 w 6941127"/>
              <a:gd name="connsiteY6" fmla="*/ 0 h 3060700"/>
              <a:gd name="connsiteX0" fmla="*/ 1854200 w 6941127"/>
              <a:gd name="connsiteY0" fmla="*/ 25452 h 3086152"/>
              <a:gd name="connsiteX1" fmla="*/ 6096001 w 6941127"/>
              <a:gd name="connsiteY1" fmla="*/ 405297 h 3086152"/>
              <a:gd name="connsiteX2" fmla="*/ 6359236 w 6941127"/>
              <a:gd name="connsiteY2" fmla="*/ 405297 h 3086152"/>
              <a:gd name="connsiteX3" fmla="*/ 6941127 w 6941127"/>
              <a:gd name="connsiteY3" fmla="*/ 3086152 h 3086152"/>
              <a:gd name="connsiteX4" fmla="*/ 0 w 6941127"/>
              <a:gd name="connsiteY4" fmla="*/ 3086152 h 3086152"/>
              <a:gd name="connsiteX5" fmla="*/ 0 w 6941127"/>
              <a:gd name="connsiteY5" fmla="*/ 24297 h 3086152"/>
              <a:gd name="connsiteX6" fmla="*/ 1854200 w 6941127"/>
              <a:gd name="connsiteY6" fmla="*/ 25452 h 3086152"/>
              <a:gd name="connsiteX0" fmla="*/ 1663700 w 6941127"/>
              <a:gd name="connsiteY0" fmla="*/ 14532 h 3164132"/>
              <a:gd name="connsiteX1" fmla="*/ 6096001 w 6941127"/>
              <a:gd name="connsiteY1" fmla="*/ 483277 h 3164132"/>
              <a:gd name="connsiteX2" fmla="*/ 6359236 w 6941127"/>
              <a:gd name="connsiteY2" fmla="*/ 483277 h 3164132"/>
              <a:gd name="connsiteX3" fmla="*/ 6941127 w 6941127"/>
              <a:gd name="connsiteY3" fmla="*/ 3164132 h 3164132"/>
              <a:gd name="connsiteX4" fmla="*/ 0 w 6941127"/>
              <a:gd name="connsiteY4" fmla="*/ 3164132 h 3164132"/>
              <a:gd name="connsiteX5" fmla="*/ 0 w 6941127"/>
              <a:gd name="connsiteY5" fmla="*/ 102277 h 3164132"/>
              <a:gd name="connsiteX6" fmla="*/ 1663700 w 6941127"/>
              <a:gd name="connsiteY6" fmla="*/ 14532 h 3164132"/>
              <a:gd name="connsiteX0" fmla="*/ 1663700 w 6941127"/>
              <a:gd name="connsiteY0" fmla="*/ 3348 h 3152948"/>
              <a:gd name="connsiteX1" fmla="*/ 6096001 w 6941127"/>
              <a:gd name="connsiteY1" fmla="*/ 472093 h 3152948"/>
              <a:gd name="connsiteX2" fmla="*/ 6359236 w 6941127"/>
              <a:gd name="connsiteY2" fmla="*/ 472093 h 3152948"/>
              <a:gd name="connsiteX3" fmla="*/ 6941127 w 6941127"/>
              <a:gd name="connsiteY3" fmla="*/ 3152948 h 3152948"/>
              <a:gd name="connsiteX4" fmla="*/ 0 w 6941127"/>
              <a:gd name="connsiteY4" fmla="*/ 3152948 h 3152948"/>
              <a:gd name="connsiteX5" fmla="*/ 0 w 6941127"/>
              <a:gd name="connsiteY5" fmla="*/ 91093 h 3152948"/>
              <a:gd name="connsiteX6" fmla="*/ 1663700 w 6941127"/>
              <a:gd name="connsiteY6" fmla="*/ 3348 h 3152948"/>
              <a:gd name="connsiteX0" fmla="*/ 1663700 w 6941127"/>
              <a:gd name="connsiteY0" fmla="*/ 3348 h 3152948"/>
              <a:gd name="connsiteX1" fmla="*/ 6096001 w 6941127"/>
              <a:gd name="connsiteY1" fmla="*/ 472093 h 3152948"/>
              <a:gd name="connsiteX2" fmla="*/ 6359236 w 6941127"/>
              <a:gd name="connsiteY2" fmla="*/ 472093 h 3152948"/>
              <a:gd name="connsiteX3" fmla="*/ 6941127 w 6941127"/>
              <a:gd name="connsiteY3" fmla="*/ 3152948 h 3152948"/>
              <a:gd name="connsiteX4" fmla="*/ 0 w 6941127"/>
              <a:gd name="connsiteY4" fmla="*/ 3152948 h 3152948"/>
              <a:gd name="connsiteX5" fmla="*/ 0 w 6941127"/>
              <a:gd name="connsiteY5" fmla="*/ 91093 h 3152948"/>
              <a:gd name="connsiteX6" fmla="*/ 1663700 w 6941127"/>
              <a:gd name="connsiteY6" fmla="*/ 3348 h 3152948"/>
              <a:gd name="connsiteX0" fmla="*/ 1676400 w 6941127"/>
              <a:gd name="connsiteY0" fmla="*/ 2648 h 3190348"/>
              <a:gd name="connsiteX1" fmla="*/ 6096001 w 6941127"/>
              <a:gd name="connsiteY1" fmla="*/ 509493 h 3190348"/>
              <a:gd name="connsiteX2" fmla="*/ 6359236 w 6941127"/>
              <a:gd name="connsiteY2" fmla="*/ 509493 h 3190348"/>
              <a:gd name="connsiteX3" fmla="*/ 6941127 w 6941127"/>
              <a:gd name="connsiteY3" fmla="*/ 3190348 h 3190348"/>
              <a:gd name="connsiteX4" fmla="*/ 0 w 6941127"/>
              <a:gd name="connsiteY4" fmla="*/ 3190348 h 3190348"/>
              <a:gd name="connsiteX5" fmla="*/ 0 w 6941127"/>
              <a:gd name="connsiteY5" fmla="*/ 128493 h 3190348"/>
              <a:gd name="connsiteX6" fmla="*/ 1676400 w 6941127"/>
              <a:gd name="connsiteY6" fmla="*/ 2648 h 3190348"/>
              <a:gd name="connsiteX0" fmla="*/ 1676400 w 6941127"/>
              <a:gd name="connsiteY0" fmla="*/ 492 h 3188192"/>
              <a:gd name="connsiteX1" fmla="*/ 6096001 w 6941127"/>
              <a:gd name="connsiteY1" fmla="*/ 507337 h 3188192"/>
              <a:gd name="connsiteX2" fmla="*/ 6359236 w 6941127"/>
              <a:gd name="connsiteY2" fmla="*/ 507337 h 3188192"/>
              <a:gd name="connsiteX3" fmla="*/ 6941127 w 6941127"/>
              <a:gd name="connsiteY3" fmla="*/ 3188192 h 3188192"/>
              <a:gd name="connsiteX4" fmla="*/ 0 w 6941127"/>
              <a:gd name="connsiteY4" fmla="*/ 3188192 h 3188192"/>
              <a:gd name="connsiteX5" fmla="*/ 0 w 6941127"/>
              <a:gd name="connsiteY5" fmla="*/ 126337 h 3188192"/>
              <a:gd name="connsiteX6" fmla="*/ 1676400 w 6941127"/>
              <a:gd name="connsiteY6" fmla="*/ 492 h 318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1127" h="3188192">
                <a:moveTo>
                  <a:pt x="1676400" y="492"/>
                </a:moveTo>
                <a:cubicBezTo>
                  <a:pt x="2681466" y="8777"/>
                  <a:pt x="6102928" y="511763"/>
                  <a:pt x="6096001" y="507337"/>
                </a:cubicBezTo>
                <a:lnTo>
                  <a:pt x="6359236" y="507337"/>
                </a:lnTo>
                <a:lnTo>
                  <a:pt x="6941127" y="3188192"/>
                </a:lnTo>
                <a:lnTo>
                  <a:pt x="0" y="3188192"/>
                </a:lnTo>
                <a:lnTo>
                  <a:pt x="0" y="126337"/>
                </a:lnTo>
                <a:cubicBezTo>
                  <a:pt x="25400" y="141154"/>
                  <a:pt x="444280" y="-9665"/>
                  <a:pt x="1676400" y="4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6096001" y="0"/>
            <a:ext cx="6095999" cy="6858000"/>
          </a:xfrm>
          <a:custGeom>
            <a:avLst/>
            <a:gdLst>
              <a:gd name="connsiteX0" fmla="*/ 1875252 w 6095999"/>
              <a:gd name="connsiteY0" fmla="*/ 0 h 6858000"/>
              <a:gd name="connsiteX1" fmla="*/ 6095999 w 6095999"/>
              <a:gd name="connsiteY1" fmla="*/ 0 h 6858000"/>
              <a:gd name="connsiteX2" fmla="*/ 6095999 w 6095999"/>
              <a:gd name="connsiteY2" fmla="*/ 6858000 h 6858000"/>
              <a:gd name="connsiteX3" fmla="*/ 696240 w 6095999"/>
              <a:gd name="connsiteY3" fmla="*/ 6858000 h 6858000"/>
              <a:gd name="connsiteX4" fmla="*/ 671376 w 6095999"/>
              <a:gd name="connsiteY4" fmla="*/ 6814757 h 6858000"/>
              <a:gd name="connsiteX5" fmla="*/ 0 w 6095999"/>
              <a:gd name="connsiteY5" fmla="*/ 4163291 h 6858000"/>
              <a:gd name="connsiteX6" fmla="*/ 1822433 w 6095999"/>
              <a:gd name="connsiteY6" fmla="*/ 457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6858000">
                <a:moveTo>
                  <a:pt x="1875252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696240" y="6858000"/>
                </a:lnTo>
                <a:lnTo>
                  <a:pt x="671376" y="6814757"/>
                </a:lnTo>
                <a:cubicBezTo>
                  <a:pt x="243209" y="6026574"/>
                  <a:pt x="0" y="5123335"/>
                  <a:pt x="0" y="4163291"/>
                </a:cubicBezTo>
                <a:cubicBezTo>
                  <a:pt x="0" y="2531217"/>
                  <a:pt x="702874" y="1063308"/>
                  <a:pt x="1822433" y="457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367701" y="2580065"/>
            <a:ext cx="2179472" cy="21794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189782" y="4605076"/>
            <a:ext cx="5926347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Китая по ППС в международных долларах: 1-е место в мире – 35 042,69 млрд. международных долларов(2024г.)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ВВП Китая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ППС на душу населения в международных долларах: 90-е место в мире – 24 839,3 международных долларов(2024 г).</a:t>
            </a:r>
          </a:p>
          <a:p>
            <a:pPr>
              <a:lnSpc>
                <a:spcPct val="8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3517" y="45925"/>
            <a:ext cx="7539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800" b="1" dirty="0" smtClean="0">
                <a:latin typeface="Times New Roman" pitchFamily="18" charset="0"/>
                <a:cs typeface="Times New Roman" pitchFamily="18" charset="0"/>
              </a:rPr>
              <a:t>Краткая характеристика Китайской Народной Республики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 </a:t>
            </a:r>
            <a:endParaRPr lang="zh-CN" altLang="en-US" sz="2800" b="1" dirty="0">
              <a:solidFill>
                <a:srgbClr val="46739C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2144" y="1155940"/>
            <a:ext cx="62455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ВВП Китая в долларах США: 2-е место в мире –  18 560 млрд. долл. США(2024г.)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ВВП Китая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душу населения в долларах США: 75-е место в мире -  13 155,89 долл. США(2024г.)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720643" y="138022"/>
            <a:ext cx="44713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данным Всемирного банка, Китай является одной из самых развитых и динамично развивающихся экономик мира.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75252" y="1009292"/>
            <a:ext cx="531674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2014 года Китай занимает первое место в мире по объему ВВП по ППС и второе место по номинальному ВВП, уступая лишь США.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487064" y="1940944"/>
            <a:ext cx="55899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Кроме того, по данным Всемирного банка, Китай на протяжении десятилетия наряду с США и Нидерландами входит в тройку лидеров по абсолютному объему прямых иностранных инвестиций.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254150" y="3148641"/>
            <a:ext cx="5796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последние 30 лет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валовый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национальный продукт Китая вырос в 22 раза.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196642" y="3962876"/>
            <a:ext cx="578832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КНР создан самый большой в мире средний класс - свыше 450 млн. богатых граждан.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340416" y="4813540"/>
            <a:ext cx="5469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45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Китае нет бедных по меркам ООН, а вклад КНР в ликвидацию бедности в мире составил свыше 30,0 %.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642340" y="5624423"/>
            <a:ext cx="542718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Китай стал мощной индустриальной державой, обладающей современным хозяйством, конкурирующей за лидерство в технологическом развитии.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C:\Users\Ольга\Desktop\5e4cebbfd2ddfiStock-6289144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180" y="2648309"/>
            <a:ext cx="2057220" cy="204446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48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0"/>
            <a:ext cx="6516209" cy="3151573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3" name="Freeform 6"/>
          <p:cNvSpPr/>
          <p:nvPr/>
        </p:nvSpPr>
        <p:spPr>
          <a:xfrm>
            <a:off x="5831983" y="4485736"/>
            <a:ext cx="6029338" cy="2173671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4" name="TextBox 18"/>
          <p:cNvSpPr txBox="1"/>
          <p:nvPr/>
        </p:nvSpPr>
        <p:spPr>
          <a:xfrm>
            <a:off x="1" y="0"/>
            <a:ext cx="646118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 стран по ВВП в 2024 году</a:t>
            </a:r>
            <a:endParaRPr lang="en-US" sz="32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82" y="5357005"/>
            <a:ext cx="1273440" cy="116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319177" y="405443"/>
          <a:ext cx="6038491" cy="631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6418053" y="0"/>
          <a:ext cx="5555411" cy="675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1"/>
            <a:ext cx="12192000" cy="750498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4" name="Freeform 3"/>
          <p:cNvSpPr/>
          <p:nvPr/>
        </p:nvSpPr>
        <p:spPr>
          <a:xfrm>
            <a:off x="0" y="6599208"/>
            <a:ext cx="12192000" cy="258792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accent4"/>
          </a:solidFill>
        </p:spPr>
      </p:sp>
      <p:sp>
        <p:nvSpPr>
          <p:cNvPr id="5" name="TextBox 18"/>
          <p:cNvSpPr txBox="1"/>
          <p:nvPr/>
        </p:nvSpPr>
        <p:spPr>
          <a:xfrm>
            <a:off x="214249" y="0"/>
            <a:ext cx="1115536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основных демографических показателей Китая</a:t>
            </a:r>
            <a:endParaRPr lang="en-US" sz="32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-1" y="3312543"/>
          <a:ext cx="6193767" cy="325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47290" y="802258"/>
          <a:ext cx="5782574" cy="280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6018720" y="3614468"/>
          <a:ext cx="6006503" cy="298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5814060" y="802258"/>
          <a:ext cx="6377940" cy="3079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155275" y="0"/>
            <a:ext cx="1203672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Проблемы и вызовы в сфере развития человеческого капитала Китая</a:t>
            </a:r>
            <a:endParaRPr lang="en-US" sz="36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293298" y="683178"/>
            <a:ext cx="1142137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ru-RU" sz="4400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2022 года началась тенденция ежегодного абсолютного сокращения населения. Отказ от политики «один ребенок в семье» (2015 год) и «два ребенка в семье» (2021 год) и меры по поддержке молодых семей оказались недостаточными, чтобы переломить негативные демографические тренды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•Доля населения в трудоспособном возрасте 15-64 года сохраняется на достаточно высоком уровне (69%), но при этом она постепенно снижается:-3,6 п.п. за последние 10 лет. К 2050 году эта доля может снизиться до 58,5%.</a:t>
            </a:r>
          </a:p>
          <a:p>
            <a:endParaRPr lang="ru-RU" sz="1600" dirty="0" smtClean="0"/>
          </a:p>
        </p:txBody>
      </p:sp>
      <p:sp>
        <p:nvSpPr>
          <p:cNvPr id="4" name="Freeform 7"/>
          <p:cNvSpPr/>
          <p:nvPr/>
        </p:nvSpPr>
        <p:spPr>
          <a:xfrm>
            <a:off x="8151962" y="2794958"/>
            <a:ext cx="4040038" cy="4063042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rgbClr val="FF0000"/>
          </a:solidFill>
        </p:spPr>
      </p:sp>
      <p:sp>
        <p:nvSpPr>
          <p:cNvPr id="5" name="Freeform 4"/>
          <p:cNvSpPr/>
          <p:nvPr/>
        </p:nvSpPr>
        <p:spPr>
          <a:xfrm>
            <a:off x="0" y="3237062"/>
            <a:ext cx="10458220" cy="526919"/>
          </a:xfrm>
          <a:custGeom>
            <a:avLst/>
            <a:gdLst/>
            <a:ahLst/>
            <a:cxnLst/>
            <a:rect l="l" t="t" r="r" b="b"/>
            <a:pathLst>
              <a:path w="2754428" h="138777">
                <a:moveTo>
                  <a:pt x="0" y="0"/>
                </a:moveTo>
                <a:lnTo>
                  <a:pt x="2754428" y="0"/>
                </a:lnTo>
                <a:lnTo>
                  <a:pt x="2754428" y="138777"/>
                </a:lnTo>
                <a:lnTo>
                  <a:pt x="0" y="138777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6" name="TextBox 10"/>
          <p:cNvSpPr txBox="1"/>
          <p:nvPr/>
        </p:nvSpPr>
        <p:spPr>
          <a:xfrm>
            <a:off x="337154" y="4050299"/>
            <a:ext cx="7694038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•Наблюдается тенденция старения населения: доля лиц 65 лет и старше повысилась до 13,7% при одновременном снижении доли молодежи 15-24 лет и еще более резком сокращении доли детей. Процесс старения населения особенно затронул сельские районы. В масштабах всего Китая в деревне доля лиц старше 60 лет составляет почти 24%, старше 65 лет –около 18%. В городах эти показатели составляют соответственно 16% и 11%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•Суммарный коэффициент рождаемости в 2021 году достиг своего минимума за всю историю наблюдений с 1960 года: 1,16при норме, обеспечивающей простое воспроизводство населения, &gt;2,0.</a:t>
            </a:r>
          </a:p>
        </p:txBody>
      </p:sp>
      <p:pic>
        <p:nvPicPr>
          <p:cNvPr id="44036" name="Picture 4" descr="C:\Users\Ольга\Desktop\eef347b1-ca22-4088-a06d-9832cc5b16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479" y="2915729"/>
            <a:ext cx="3936521" cy="394227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"/>
          <p:cNvSpPr/>
          <p:nvPr/>
        </p:nvSpPr>
        <p:spPr>
          <a:xfrm flipH="1" flipV="1">
            <a:off x="0" y="-3"/>
            <a:ext cx="12192000" cy="5874591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1842" y="785782"/>
            <a:ext cx="11674136" cy="5055725"/>
            <a:chOff x="0" y="-241102"/>
            <a:chExt cx="10411694" cy="4622602"/>
          </a:xfrm>
        </p:grpSpPr>
        <p:grpSp>
          <p:nvGrpSpPr>
            <p:cNvPr id="4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8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6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</p:sp>
          <p:sp>
            <p:nvSpPr>
              <p:cNvPr id="7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10" name="TextBox 10"/>
          <p:cNvSpPr txBox="1"/>
          <p:nvPr/>
        </p:nvSpPr>
        <p:spPr>
          <a:xfrm>
            <a:off x="0" y="0"/>
            <a:ext cx="1187857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Показатели развития экспорта КНР </a:t>
            </a:r>
            <a:endParaRPr lang="en-US" sz="4400" u="none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74756" y="560718"/>
          <a:ext cx="5855108" cy="326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3666226"/>
          <a:ext cx="5693434" cy="305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684808" y="646981"/>
          <a:ext cx="6507192" cy="3454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5650302" y="3886199"/>
          <a:ext cx="6392172" cy="283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"/>
          <p:cNvSpPr/>
          <p:nvPr/>
        </p:nvSpPr>
        <p:spPr>
          <a:xfrm flipH="1" flipV="1">
            <a:off x="0" y="-3"/>
            <a:ext cx="12192000" cy="5874591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1842" y="785782"/>
            <a:ext cx="11674136" cy="5055725"/>
            <a:chOff x="0" y="-241102"/>
            <a:chExt cx="10411694" cy="4622602"/>
          </a:xfrm>
        </p:grpSpPr>
        <p:grpSp>
          <p:nvGrpSpPr>
            <p:cNvPr id="4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8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6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</p:sp>
          <p:sp>
            <p:nvSpPr>
              <p:cNvPr id="7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10" name="TextBox 10"/>
          <p:cNvSpPr txBox="1"/>
          <p:nvPr/>
        </p:nvSpPr>
        <p:spPr>
          <a:xfrm>
            <a:off x="232914" y="193252"/>
            <a:ext cx="1184406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Показатели развития импорта КНР </a:t>
            </a:r>
            <a:endParaRPr lang="en-US" sz="4400" u="none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802255"/>
          <a:ext cx="6487065" cy="307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6029864" y="828136"/>
          <a:ext cx="6162136" cy="298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232914" y="3398809"/>
          <a:ext cx="11602528" cy="331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1"/>
            <a:ext cx="12192000" cy="750498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3" name="Freeform 3"/>
          <p:cNvSpPr/>
          <p:nvPr/>
        </p:nvSpPr>
        <p:spPr>
          <a:xfrm>
            <a:off x="0" y="6599208"/>
            <a:ext cx="12192000" cy="258792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accent4"/>
          </a:solidFill>
        </p:spPr>
      </p:sp>
      <p:graphicFrame>
        <p:nvGraphicFramePr>
          <p:cNvPr id="4" name="Диаграмма 3"/>
          <p:cNvGraphicFramePr/>
          <p:nvPr/>
        </p:nvGraphicFramePr>
        <p:xfrm>
          <a:off x="6935638" y="750497"/>
          <a:ext cx="5256362" cy="296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883879" y="3605842"/>
          <a:ext cx="5140337" cy="286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0"/>
          <p:cNvSpPr txBox="1"/>
          <p:nvPr/>
        </p:nvSpPr>
        <p:spPr>
          <a:xfrm>
            <a:off x="347932" y="0"/>
            <a:ext cx="1184406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Показатели развития внешней торговли КНР </a:t>
            </a:r>
            <a:endParaRPr lang="en-US" sz="4400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784" y="1664898"/>
            <a:ext cx="6808560" cy="443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10"/>
          <p:cNvSpPr txBox="1"/>
          <p:nvPr/>
        </p:nvSpPr>
        <p:spPr>
          <a:xfrm>
            <a:off x="109269" y="958127"/>
            <a:ext cx="662796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Таблица 1- Внешняя торговля товарами КНР в 2023 г.</a:t>
            </a: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(географическая структура)</a:t>
            </a:r>
          </a:p>
        </p:txBody>
      </p:sp>
      <p:pic>
        <p:nvPicPr>
          <p:cNvPr id="10" name="Picture 4" descr="C:\Users\Ольга\Desktop\09da5c82934228c42501539cf68c9f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5669" y="929342"/>
            <a:ext cx="1031946" cy="70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新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1403</Words>
  <Application>Microsoft Office PowerPoint</Application>
  <PresentationFormat>Произвольный</PresentationFormat>
  <Paragraphs>121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主题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http://www.ypppt.com/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Ольга</cp:lastModifiedBy>
  <cp:revision>269</cp:revision>
  <dcterms:created xsi:type="dcterms:W3CDTF">2015-01-18T03:35:19Z</dcterms:created>
  <dcterms:modified xsi:type="dcterms:W3CDTF">2024-11-27T14:05:15Z</dcterms:modified>
</cp:coreProperties>
</file>