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96" r:id="rId4"/>
    <p:sldId id="300" r:id="rId5"/>
    <p:sldId id="299" r:id="rId6"/>
    <p:sldId id="278" r:id="rId7"/>
    <p:sldId id="301" r:id="rId8"/>
    <p:sldId id="303" r:id="rId9"/>
    <p:sldId id="304" r:id="rId10"/>
    <p:sldId id="305" r:id="rId11"/>
    <p:sldId id="288" r:id="rId12"/>
    <p:sldId id="287" r:id="rId13"/>
    <p:sldId id="289" r:id="rId14"/>
    <p:sldId id="294" r:id="rId15"/>
    <p:sldId id="302" r:id="rId16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A6E4E363-99C1-4E18-9C60-8DCB5C0EE195}">
          <p14:sldIdLst>
            <p14:sldId id="256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CC"/>
    <a:srgbClr val="290FA9"/>
    <a:srgbClr val="00FFFF"/>
    <a:srgbClr val="CC0000"/>
    <a:srgbClr val="D0A52A"/>
    <a:srgbClr val="D57337"/>
    <a:srgbClr val="BE63C5"/>
    <a:srgbClr val="A55F91"/>
    <a:srgbClr val="C18331"/>
    <a:srgbClr val="B597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31" autoAdjust="0"/>
    <p:restoredTop sz="95394" autoAdjust="0"/>
  </p:normalViewPr>
  <p:slideViewPr>
    <p:cSldViewPr>
      <p:cViewPr varScale="1">
        <p:scale>
          <a:sx n="84" d="100"/>
          <a:sy n="84" d="100"/>
        </p:scale>
        <p:origin x="-854" y="-72"/>
      </p:cViewPr>
      <p:guideLst>
        <p:guide orient="horz" pos="2160"/>
        <p:guide orient="horz" pos="2161"/>
        <p:guide pos="28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Лист1!$I$43</c:f>
              <c:strCache>
                <c:ptCount val="1"/>
                <c:pt idx="0">
                  <c:v>Место в рейтинге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Лист1!$H$44:$H$58</c:f>
              <c:strCache>
                <c:ptCount val="15"/>
                <c:pt idx="0">
                  <c:v>Сбербанк</c:v>
                </c:pt>
                <c:pt idx="1">
                  <c:v>Евросеть</c:v>
                </c:pt>
                <c:pt idx="2">
                  <c:v>Газпром нефть</c:v>
                </c:pt>
                <c:pt idx="3">
                  <c:v>Сибур</c:v>
                </c:pt>
                <c:pt idx="4">
                  <c:v>Росатом</c:v>
                </c:pt>
                <c:pt idx="5">
                  <c:v> Альфа-Банк</c:v>
                </c:pt>
                <c:pt idx="6">
                  <c:v> Русгидро</c:v>
                </c:pt>
                <c:pt idx="7">
                  <c:v> Вымпелком</c:v>
                </c:pt>
                <c:pt idx="8">
                  <c:v> НЛМК</c:v>
                </c:pt>
                <c:pt idx="9">
                  <c:v> Ростелеком</c:v>
                </c:pt>
                <c:pt idx="10">
                  <c:v> Северсталь</c:v>
                </c:pt>
                <c:pt idx="11">
                  <c:v> МТС</c:v>
                </c:pt>
                <c:pt idx="12">
                  <c:v> МГТС</c:v>
                </c:pt>
                <c:pt idx="13">
                  <c:v> Мечел</c:v>
                </c:pt>
                <c:pt idx="14">
                  <c:v>Рольф</c:v>
                </c:pt>
              </c:strCache>
            </c:strRef>
          </c:cat>
          <c:val>
            <c:numRef>
              <c:f>Лист1!$I$44:$I$58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val>
        </c:ser>
        <c:dLbls>
          <c:showVal val="1"/>
        </c:dLbls>
        <c:axId val="80977920"/>
        <c:axId val="80980224"/>
      </c:barChart>
      <c:catAx>
        <c:axId val="80977920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980224"/>
        <c:crosses val="autoZero"/>
        <c:auto val="1"/>
        <c:lblAlgn val="ctr"/>
        <c:lblOffset val="100"/>
      </c:catAx>
      <c:valAx>
        <c:axId val="8098022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9779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Лист1!$H$122</c:f>
              <c:strCache>
                <c:ptCount val="1"/>
                <c:pt idx="0">
                  <c:v>До мероприятий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Лист1!$G$123:$G$124</c:f>
              <c:strCache>
                <c:ptCount val="2"/>
                <c:pt idx="0">
                  <c:v>Рентабельность продаж, %</c:v>
                </c:pt>
                <c:pt idx="1">
                  <c:v>Валовая рентаебельность,%</c:v>
                </c:pt>
              </c:strCache>
            </c:strRef>
          </c:cat>
          <c:val>
            <c:numRef>
              <c:f>Лист1!$H$123:$H$124</c:f>
              <c:numCache>
                <c:formatCode>General</c:formatCode>
                <c:ptCount val="2"/>
                <c:pt idx="0">
                  <c:v>18.489999999999977</c:v>
                </c:pt>
                <c:pt idx="1">
                  <c:v>45.13</c:v>
                </c:pt>
              </c:numCache>
            </c:numRef>
          </c:val>
        </c:ser>
        <c:ser>
          <c:idx val="1"/>
          <c:order val="1"/>
          <c:tx>
            <c:strRef>
              <c:f>Лист1!$I$122</c:f>
              <c:strCache>
                <c:ptCount val="1"/>
                <c:pt idx="0">
                  <c:v>После мероприятий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Лист1!$G$123:$G$124</c:f>
              <c:strCache>
                <c:ptCount val="2"/>
                <c:pt idx="0">
                  <c:v>Рентабельность продаж, %</c:v>
                </c:pt>
                <c:pt idx="1">
                  <c:v>Валовая рентаебельность,%</c:v>
                </c:pt>
              </c:strCache>
            </c:strRef>
          </c:cat>
          <c:val>
            <c:numRef>
              <c:f>Лист1!$I$123:$I$124</c:f>
              <c:numCache>
                <c:formatCode>General</c:formatCode>
                <c:ptCount val="2"/>
                <c:pt idx="0">
                  <c:v>33.64</c:v>
                </c:pt>
                <c:pt idx="1">
                  <c:v>55</c:v>
                </c:pt>
              </c:numCache>
            </c:numRef>
          </c:val>
        </c:ser>
        <c:dLbls>
          <c:showVal val="1"/>
        </c:dLbls>
        <c:shape val="box"/>
        <c:axId val="126484480"/>
        <c:axId val="126487552"/>
        <c:axId val="0"/>
      </c:bar3DChart>
      <c:catAx>
        <c:axId val="126484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487552"/>
        <c:crosses val="autoZero"/>
        <c:auto val="1"/>
        <c:lblAlgn val="ctr"/>
        <c:lblOffset val="100"/>
      </c:catAx>
      <c:valAx>
        <c:axId val="1264875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4844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Лист1!$I$11</c:f>
              <c:strCache>
                <c:ptCount val="1"/>
                <c:pt idx="0">
                  <c:v>Численность, чел.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Лист1!$J$10:$K$10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Лист1!$J$11:$K$11</c:f>
              <c:numCache>
                <c:formatCode>General</c:formatCode>
                <c:ptCount val="2"/>
                <c:pt idx="0">
                  <c:v>315</c:v>
                </c:pt>
                <c:pt idx="1">
                  <c:v>478</c:v>
                </c:pt>
              </c:numCache>
            </c:numRef>
          </c:val>
        </c:ser>
        <c:dLbls>
          <c:showVal val="1"/>
        </c:dLbls>
        <c:shape val="box"/>
        <c:axId val="84538880"/>
        <c:axId val="84540416"/>
        <c:axId val="0"/>
      </c:bar3DChart>
      <c:catAx>
        <c:axId val="84538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540416"/>
        <c:crosses val="autoZero"/>
        <c:auto val="1"/>
        <c:lblAlgn val="ctr"/>
        <c:lblOffset val="100"/>
      </c:catAx>
      <c:valAx>
        <c:axId val="845404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5388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6386771287724305"/>
          <c:y val="5.0370017824313856E-2"/>
          <c:w val="0.82171788634188236"/>
          <c:h val="0.694956265772918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Лист1!$I$65</c:f>
              <c:strCache>
                <c:ptCount val="1"/>
                <c:pt idx="0">
                  <c:v>Выручка,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Лист1!$J$64:$K$64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Лист1!$J$65:$K$65</c:f>
              <c:numCache>
                <c:formatCode>General</c:formatCode>
                <c:ptCount val="2"/>
                <c:pt idx="0">
                  <c:v>2014865</c:v>
                </c:pt>
                <c:pt idx="1">
                  <c:v>2216972</c:v>
                </c:pt>
              </c:numCache>
            </c:numRef>
          </c:val>
        </c:ser>
        <c:ser>
          <c:idx val="1"/>
          <c:order val="1"/>
          <c:tx>
            <c:strRef>
              <c:f>Лист1!$I$66</c:f>
              <c:strCache>
                <c:ptCount val="1"/>
                <c:pt idx="0">
                  <c:v>Себестоимость продаж, тыс. руб.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Лист1!$J$64:$K$64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Лист1!$J$66:$K$66</c:f>
              <c:numCache>
                <c:formatCode>General</c:formatCode>
                <c:ptCount val="2"/>
                <c:pt idx="0">
                  <c:v>822775</c:v>
                </c:pt>
                <c:pt idx="1">
                  <c:v>1216360</c:v>
                </c:pt>
              </c:numCache>
            </c:numRef>
          </c:val>
        </c:ser>
        <c:dLbls>
          <c:showVal val="1"/>
        </c:dLbls>
        <c:shape val="box"/>
        <c:axId val="87469440"/>
        <c:axId val="114830720"/>
        <c:axId val="0"/>
      </c:bar3DChart>
      <c:catAx>
        <c:axId val="87469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830720"/>
        <c:crosses val="autoZero"/>
        <c:auto val="1"/>
        <c:lblAlgn val="ctr"/>
        <c:lblOffset val="100"/>
      </c:catAx>
      <c:valAx>
        <c:axId val="1148307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4694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Лист1!$J$91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Лист1!$I$92:$I$94</c:f>
              <c:strCache>
                <c:ptCount val="3"/>
                <c:pt idx="0">
                  <c:v>Валовая прибыль, тыс. руб.</c:v>
                </c:pt>
                <c:pt idx="1">
                  <c:v>Прибыль от продаж, тыс. руб.</c:v>
                </c:pt>
                <c:pt idx="2">
                  <c:v>Чистая прибыль, тыс. руб.</c:v>
                </c:pt>
              </c:strCache>
            </c:strRef>
          </c:cat>
          <c:val>
            <c:numRef>
              <c:f>Лист1!$J$92:$J$94</c:f>
              <c:numCache>
                <c:formatCode>General</c:formatCode>
                <c:ptCount val="3"/>
                <c:pt idx="0">
                  <c:v>1192090</c:v>
                </c:pt>
                <c:pt idx="1">
                  <c:v>807758</c:v>
                </c:pt>
                <c:pt idx="2">
                  <c:v>798500</c:v>
                </c:pt>
              </c:numCache>
            </c:numRef>
          </c:val>
        </c:ser>
        <c:ser>
          <c:idx val="1"/>
          <c:order val="1"/>
          <c:tx>
            <c:strRef>
              <c:f>Лист1!$K$91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Лист1!$I$92:$I$94</c:f>
              <c:strCache>
                <c:ptCount val="3"/>
                <c:pt idx="0">
                  <c:v>Валовая прибыль, тыс. руб.</c:v>
                </c:pt>
                <c:pt idx="1">
                  <c:v>Прибыль от продаж, тыс. руб.</c:v>
                </c:pt>
                <c:pt idx="2">
                  <c:v>Чистая прибыль, тыс. руб.</c:v>
                </c:pt>
              </c:strCache>
            </c:strRef>
          </c:cat>
          <c:val>
            <c:numRef>
              <c:f>Лист1!$K$92:$K$94</c:f>
              <c:numCache>
                <c:formatCode>General</c:formatCode>
                <c:ptCount val="3"/>
                <c:pt idx="0">
                  <c:v>1000612</c:v>
                </c:pt>
                <c:pt idx="1">
                  <c:v>410043</c:v>
                </c:pt>
                <c:pt idx="2">
                  <c:v>260483</c:v>
                </c:pt>
              </c:numCache>
            </c:numRef>
          </c:val>
        </c:ser>
        <c:dLbls>
          <c:showVal val="1"/>
        </c:dLbls>
        <c:shape val="box"/>
        <c:axId val="157668864"/>
        <c:axId val="157670400"/>
        <c:axId val="0"/>
      </c:bar3DChart>
      <c:catAx>
        <c:axId val="157668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670400"/>
        <c:crosses val="autoZero"/>
        <c:auto val="1"/>
        <c:lblAlgn val="ctr"/>
        <c:lblOffset val="100"/>
      </c:catAx>
      <c:valAx>
        <c:axId val="1576704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6688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Лист1!$I$120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Лист1!$H$121:$H$122</c:f>
              <c:strCache>
                <c:ptCount val="2"/>
                <c:pt idx="0">
                  <c:v>Собственные средства, тыс. руб.</c:v>
                </c:pt>
                <c:pt idx="1">
                  <c:v>Заемные средства, тыс. руб.</c:v>
                </c:pt>
              </c:strCache>
            </c:strRef>
          </c:cat>
          <c:val>
            <c:numRef>
              <c:f>Лист1!$I$121:$I$122</c:f>
              <c:numCache>
                <c:formatCode>General</c:formatCode>
                <c:ptCount val="2"/>
                <c:pt idx="0">
                  <c:v>790857</c:v>
                </c:pt>
                <c:pt idx="1">
                  <c:v>684633</c:v>
                </c:pt>
              </c:numCache>
            </c:numRef>
          </c:val>
        </c:ser>
        <c:ser>
          <c:idx val="1"/>
          <c:order val="1"/>
          <c:tx>
            <c:strRef>
              <c:f>Лист1!$J$120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888888888888889E-2"/>
                  <c:y val="-9.2592592592592587E-3"/>
                </c:manualLayout>
              </c:layout>
              <c:showVal val="1"/>
            </c:dLbl>
            <c:dLbl>
              <c:idx val="1"/>
              <c:layout>
                <c:manualLayout>
                  <c:x val="3.0555555555555659E-2"/>
                  <c:y val="-1.8518518518518517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Лист1!$H$121:$H$122</c:f>
              <c:strCache>
                <c:ptCount val="2"/>
                <c:pt idx="0">
                  <c:v>Собственные средства, тыс. руб.</c:v>
                </c:pt>
                <c:pt idx="1">
                  <c:v>Заемные средства, тыс. руб.</c:v>
                </c:pt>
              </c:strCache>
            </c:strRef>
          </c:cat>
          <c:val>
            <c:numRef>
              <c:f>Лист1!$J$121:$J$122</c:f>
              <c:numCache>
                <c:formatCode>General</c:formatCode>
                <c:ptCount val="2"/>
                <c:pt idx="0">
                  <c:v>801340</c:v>
                </c:pt>
                <c:pt idx="1">
                  <c:v>835790</c:v>
                </c:pt>
              </c:numCache>
            </c:numRef>
          </c:val>
        </c:ser>
        <c:dLbls>
          <c:showVal val="1"/>
        </c:dLbls>
        <c:shape val="box"/>
        <c:axId val="168074624"/>
        <c:axId val="168183680"/>
        <c:axId val="0"/>
      </c:bar3DChart>
      <c:catAx>
        <c:axId val="168074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183680"/>
        <c:crosses val="autoZero"/>
        <c:auto val="1"/>
        <c:lblAlgn val="ctr"/>
        <c:lblOffset val="100"/>
      </c:catAx>
      <c:valAx>
        <c:axId val="168183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0746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Лист1!$I$143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Лист1!$H$144:$H$145</c:f>
              <c:strCache>
                <c:ptCount val="2"/>
                <c:pt idx="0">
                  <c:v>Собственные средства, тыс. руб.</c:v>
                </c:pt>
                <c:pt idx="1">
                  <c:v>Заемные средства, тыс. руб.</c:v>
                </c:pt>
              </c:strCache>
            </c:strRef>
          </c:cat>
          <c:val>
            <c:numRef>
              <c:f>Лист1!$I$144:$I$145</c:f>
              <c:numCache>
                <c:formatCode>General</c:formatCode>
                <c:ptCount val="2"/>
                <c:pt idx="0">
                  <c:v>801340</c:v>
                </c:pt>
                <c:pt idx="1">
                  <c:v>835790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Лист1!$G$76</c:f>
              <c:strCache>
                <c:ptCount val="1"/>
                <c:pt idx="0">
                  <c:v>Выручка, тыс. руб.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Лист1!$H$75:$I$75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Лист1!$H$76:$I$76</c:f>
              <c:numCache>
                <c:formatCode>General</c:formatCode>
                <c:ptCount val="2"/>
                <c:pt idx="0" formatCode="_(#0_);_(\(#0\);_(&quot;-&quot;??_);_(@_)">
                  <c:v>2216972</c:v>
                </c:pt>
                <c:pt idx="1">
                  <c:v>2771215</c:v>
                </c:pt>
              </c:numCache>
            </c:numRef>
          </c:val>
        </c:ser>
        <c:ser>
          <c:idx val="1"/>
          <c:order val="1"/>
          <c:tx>
            <c:strRef>
              <c:f>Лист1!$G$77</c:f>
              <c:strCache>
                <c:ptCount val="1"/>
                <c:pt idx="0">
                  <c:v>Себестоимость продаж, тыс. руб.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Лист1!$H$75:$I$75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Лист1!$H$77:$I$77</c:f>
              <c:numCache>
                <c:formatCode>General</c:formatCode>
                <c:ptCount val="2"/>
                <c:pt idx="0" formatCode="_(#0_);_(\(#0\);_(&quot;-&quot;??_);_(@_)">
                  <c:v>1216360</c:v>
                </c:pt>
                <c:pt idx="1">
                  <c:v>1247047</c:v>
                </c:pt>
              </c:numCache>
            </c:numRef>
          </c:val>
        </c:ser>
        <c:dLbls>
          <c:showVal val="1"/>
        </c:dLbls>
        <c:shape val="cylinder"/>
        <c:axId val="115807744"/>
        <c:axId val="115987584"/>
        <c:axId val="0"/>
      </c:bar3DChart>
      <c:catAx>
        <c:axId val="1158077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987584"/>
        <c:crosses val="autoZero"/>
        <c:auto val="1"/>
        <c:lblAlgn val="ctr"/>
        <c:lblOffset val="100"/>
      </c:catAx>
      <c:valAx>
        <c:axId val="115987584"/>
        <c:scaling>
          <c:orientation val="minMax"/>
        </c:scaling>
        <c:axPos val="l"/>
        <c:majorGridlines/>
        <c:numFmt formatCode="_(#0_);_(\(#0\);_(&quot;-&quot;??_);_(@_)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8077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Лист1!$G$109</c:f>
              <c:strCache>
                <c:ptCount val="1"/>
                <c:pt idx="0">
                  <c:v>Управленческие расходы, тыс. руб.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Лист1!$H$108:$I$108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Лист1!$H$109:$I$109</c:f>
              <c:numCache>
                <c:formatCode>General</c:formatCode>
                <c:ptCount val="2"/>
                <c:pt idx="0" formatCode="_(#0_);_(\(#0\);_(&quot;-&quot;??_);_(@_)">
                  <c:v>590569</c:v>
                </c:pt>
                <c:pt idx="1">
                  <c:v>591846</c:v>
                </c:pt>
              </c:numCache>
            </c:numRef>
          </c:val>
        </c:ser>
        <c:dLbls>
          <c:showVal val="1"/>
        </c:dLbls>
        <c:shape val="cylinder"/>
        <c:axId val="81373824"/>
        <c:axId val="81390208"/>
        <c:axId val="0"/>
      </c:bar3DChart>
      <c:catAx>
        <c:axId val="81373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390208"/>
        <c:crosses val="autoZero"/>
        <c:auto val="1"/>
        <c:lblAlgn val="ctr"/>
        <c:lblOffset val="100"/>
      </c:catAx>
      <c:valAx>
        <c:axId val="81390208"/>
        <c:scaling>
          <c:orientation val="minMax"/>
        </c:scaling>
        <c:axPos val="l"/>
        <c:majorGridlines/>
        <c:numFmt formatCode="_(#0_);_(\(#0\);_(&quot;-&quot;??_);_(@_)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3738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Лист1!$G$96</c:f>
              <c:strCache>
                <c:ptCount val="1"/>
                <c:pt idx="0">
                  <c:v>Валовая прибыль, тыс. руб.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Лист1!$H$95:$I$95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Лист1!$H$96:$I$96</c:f>
              <c:numCache>
                <c:formatCode>General</c:formatCode>
                <c:ptCount val="2"/>
                <c:pt idx="0" formatCode="_(#0_);_(\(#0\);_(&quot;-&quot;??_);_(@_)">
                  <c:v>1000612</c:v>
                </c:pt>
                <c:pt idx="1">
                  <c:v>1524168</c:v>
                </c:pt>
              </c:numCache>
            </c:numRef>
          </c:val>
        </c:ser>
        <c:ser>
          <c:idx val="1"/>
          <c:order val="1"/>
          <c:tx>
            <c:strRef>
              <c:f>Лист1!$G$97</c:f>
              <c:strCache>
                <c:ptCount val="1"/>
                <c:pt idx="0">
                  <c:v>Прибыль от продаж, тыс. руб.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Лист1!$H$95:$I$95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Лист1!$H$97:$I$97</c:f>
              <c:numCache>
                <c:formatCode>General</c:formatCode>
                <c:ptCount val="2"/>
                <c:pt idx="0" formatCode="_(#0_);_(\(#0\);_(&quot;-&quot;??_);_(@_)">
                  <c:v>410043</c:v>
                </c:pt>
                <c:pt idx="1">
                  <c:v>932322</c:v>
                </c:pt>
              </c:numCache>
            </c:numRef>
          </c:val>
        </c:ser>
        <c:dLbls>
          <c:showVal val="1"/>
        </c:dLbls>
        <c:shape val="box"/>
        <c:axId val="115267072"/>
        <c:axId val="115278208"/>
        <c:axId val="0"/>
      </c:bar3DChart>
      <c:catAx>
        <c:axId val="115267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278208"/>
        <c:crosses val="autoZero"/>
        <c:auto val="1"/>
        <c:lblAlgn val="ctr"/>
        <c:lblOffset val="100"/>
      </c:catAx>
      <c:valAx>
        <c:axId val="115278208"/>
        <c:scaling>
          <c:orientation val="minMax"/>
        </c:scaling>
        <c:axPos val="l"/>
        <c:majorGridlines/>
        <c:numFmt formatCode="_(#0_);_(\(#0\);_(&quot;-&quot;??_);_(@_)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2670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41F0D-24EF-486D-95A0-765828953A71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A5539-32C8-44E9-9317-E81BC2DBD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38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4" y="1535469"/>
            <a:ext cx="5388332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4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6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435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60F0-E8CF-4B1C-ADF9-02C7CD014D36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0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60F0-E8CF-4B1C-ADF9-02C7CD014D36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DBF2A-EA50-4AD0-ABE4-95D63F039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="" xmlns:a16="http://schemas.microsoft.com/office/drawing/2014/main" id="{7A40385F-CA63-7C40-FBEE-B2C7EFC4D9DD}"/>
              </a:ext>
            </a:extLst>
          </p:cNvPr>
          <p:cNvSpPr/>
          <p:nvPr/>
        </p:nvSpPr>
        <p:spPr>
          <a:xfrm rot="16200000">
            <a:off x="-3239256" y="3211058"/>
            <a:ext cx="6881632" cy="459516"/>
          </a:xfrm>
          <a:custGeom>
            <a:avLst/>
            <a:gdLst/>
            <a:ahLst/>
            <a:cxnLst/>
            <a:rect l="l" t="t" r="r" b="b"/>
            <a:pathLst>
              <a:path w="20104100" h="1790064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="" xmlns:a16="http://schemas.microsoft.com/office/drawing/2014/main" id="{7A40385F-CA63-7C40-FBEE-B2C7EFC4D9DD}"/>
              </a:ext>
            </a:extLst>
          </p:cNvPr>
          <p:cNvSpPr/>
          <p:nvPr/>
        </p:nvSpPr>
        <p:spPr>
          <a:xfrm rot="16200000">
            <a:off x="8512737" y="3211058"/>
            <a:ext cx="6881632" cy="459516"/>
          </a:xfrm>
          <a:custGeom>
            <a:avLst/>
            <a:gdLst/>
            <a:ahLst/>
            <a:cxnLst/>
            <a:rect l="l" t="t" r="r" b="b"/>
            <a:pathLst>
              <a:path w="20104100" h="1790064">
                <a:moveTo>
                  <a:pt x="20104099" y="0"/>
                </a:moveTo>
                <a:lnTo>
                  <a:pt x="0" y="0"/>
                </a:lnTo>
                <a:lnTo>
                  <a:pt x="0" y="1789715"/>
                </a:lnTo>
                <a:lnTo>
                  <a:pt x="20104099" y="1789715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5079" y="4293890"/>
            <a:ext cx="10361851" cy="1254425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cap="all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0617" y="3583679"/>
            <a:ext cx="9465315" cy="560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ЩИПИЦИНА ОЛЬГА ПЕТРОВНА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604" y="4191787"/>
            <a:ext cx="11272191" cy="17572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0617" y="5960022"/>
            <a:ext cx="9593178" cy="91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:_________________________________________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3017" y="3644109"/>
            <a:ext cx="9241477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ФИО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237554" y="4287050"/>
            <a:ext cx="9358378" cy="1425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по созданию корпоративного университета 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(на примере ООО «БОКСБЕРРИ СОФТ»)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08860" y="357960"/>
            <a:ext cx="9241477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ВЫСШЕГО ОБРАЗОВАНИЯ «УНИВЕРСИТЕТ УПРАВЛЕНИЯ «ТИСБИ» </a:t>
            </a:r>
          </a:p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Ольга\AppData\Local\Packages\Microsoft.Windows.Photos_8wekyb3d8bbwe\TempState\ShareServiceTempFolder\91df8bcdf820c43b1f0c5dc745c9a3d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926" y="500836"/>
            <a:ext cx="8358246" cy="2071702"/>
          </a:xfrm>
          <a:prstGeom prst="rect">
            <a:avLst/>
          </a:prstGeom>
          <a:noFill/>
        </p:spPr>
      </p:pic>
      <p:pic>
        <p:nvPicPr>
          <p:cNvPr id="18" name="Picture 2" descr="C:\Users\Ольга\AppData\Local\Packages\Microsoft.Windows.Photos_8wekyb3d8bbwe\TempState\ShareServiceTempFolder\SDEK_ili_Boksberr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232" y="2786852"/>
            <a:ext cx="1143008" cy="10678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01915" y="-5701914"/>
            <a:ext cx="786588" cy="121904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237290" y="0"/>
            <a:ext cx="11215766" cy="457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«Управление на основе данных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7370" y="6426510"/>
            <a:ext cx="523043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8728" y="1072340"/>
          <a:ext cx="11644394" cy="551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021563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«Управление на основе данных»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кого подходит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Специалистам в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Data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Science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бизнес-аналитикам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топ-менеджменту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,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маркетологам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 чем программа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ходе программы обучения обучающиеся  получат навыки и знания, необходимые для успешного анализа и работы с большими объемами данных.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Программа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 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 Что такое Данные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-Корпоративные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Данные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-Примеры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архитектур данных для решения конкретных сценариев в компаниях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02. Бизнес процессы и данные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-Цифровые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двойники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-Трансформация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бизнес процессов на примере цепочке данных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-Сценарии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работы с данными / информацией и продуктами из данных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03. Качество данных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-Понятие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вероятности в определении качества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-Пример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-Практика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работой по качеству данных на примере работы с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Яндекс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Облако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04. Компоненты работы с «мастер данными» и «каталогом данных»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-Как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организовать централизованные справочники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-Проведение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аудита данных на практике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 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05. Модели Данных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-Логические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инфологические и физические типы моделей данных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06. Практика для работы с предоставленными промышленными данными и созданием модели данных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07. Платформа данных, роли работы с данными.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-Кейс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формированию команды по работе с данными.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01915" y="-5701914"/>
            <a:ext cx="786588" cy="121904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237290" y="0"/>
            <a:ext cx="11215766" cy="457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Платформа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«Битрикс24»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67370" y="6426510"/>
            <a:ext cx="523043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23042" y="929464"/>
            <a:ext cx="1042994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Таблица 1.Развивающиеся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действия в программе корпоративного университета на базе «Битрикс24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08728" y="1286654"/>
          <a:ext cx="11572956" cy="5325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118"/>
                <a:gridCol w="2258468"/>
                <a:gridCol w="821537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 п/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Действия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Описание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Онлайн-курсы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и тесты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 Корпоративном университете сотрудники могут проходить заранее добавленные курсы и сразу проверять знания с помощью тестов.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Библиотека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«Улей: Библиотека» - это полноценный модуль для Битрикс24. Он хорошо подходит под задачи Корпоративного университета, потому библиотека книг входит в КУ в качестве одного из развивающих действий. Библиотека доступна и в мобильном приложении. В модуле реализована интеграция с популярным издательством МИФ.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41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Наставничество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Сотрудники, которые не просто обладают определенным набором компетенций, но и умело применяют их на практике, могут стать наставниками.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41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Наставничество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 - необязательное действие, так как занятость наставника сложно учитывать автоматически.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Если консультант выбран, то карточка развития позволяет ставить совместные события в календари обоих сотрудников.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Задачи и проекты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Обучающегося сотрудника можно привлечь к участию в задачах и проектах с целью развития конкретных компетенций, для выполнения некоторых заданий или только для наблюдения за работой коллег.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1141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Календарь мероприятий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41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Календарь мероприятий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 - это взаимосвязь справочника мероприятий (на основе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инфоблока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) и встроенного в Битрикс24 модуля «Календари».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Сотрудник, у которого добавлено развивающее действие, видит его не только в своей карточке развития, но и в своем календаре. Календарь с развивающими действиями может синхронизироваться с 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Android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iOS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Outlook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и т.д. включая стандартные возможности календарей (например, напоминания).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1141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на рабочем месте 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41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Возможность развития на рабочем месте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630478" y="-5630476"/>
            <a:ext cx="929464" cy="121904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237290" y="0"/>
            <a:ext cx="10787138" cy="2150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Партнер проекта 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0" y="1072340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управления цепями поставок НИУ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ВШЭ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лидер в области организации современного, качественного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бизнес-образования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логистике и УЦП в формате корпоративных программ, тренингов и курсов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2001 года  Центр управления цепями поставок реализовал около 120 корпоративных программ для более чем 100 компаний, в том числе, ведущих предприятий нефтегазового сектора, металлургической отрасли, автомобильной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промышленности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телекоммуникаций, сетевого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ритейла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транспорта, логистики и др.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время обучение прошли более 4500 руководителей и специалистов компаний, работающих на российском рынке, в странах СНГ и Балтии.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Ольга\Desktop\картинки обучение\poster_event_1265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2594" y="1000902"/>
            <a:ext cx="4080588" cy="2793792"/>
          </a:xfrm>
          <a:prstGeom prst="rect">
            <a:avLst/>
          </a:prstGeom>
          <a:noFill/>
        </p:spPr>
      </p:pic>
      <p:pic>
        <p:nvPicPr>
          <p:cNvPr id="14340" name="Picture 4" descr="C:\Users\Ольга\Desktop\картинки обучение\poster_event_1292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908" y="3715546"/>
            <a:ext cx="3929090" cy="3012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01915" y="-5701914"/>
            <a:ext cx="786588" cy="121904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1451736" y="-71823"/>
            <a:ext cx="9001188" cy="1436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 проекта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5932" y="6426510"/>
            <a:ext cx="594481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4802" y="6166098"/>
            <a:ext cx="11697591" cy="0"/>
          </a:xfrm>
          <a:prstGeom prst="line">
            <a:avLst/>
          </a:pr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737488" y="3286918"/>
            <a:ext cx="900118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«Корпоративного университета»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737356" y="929464"/>
            <a:ext cx="1078713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Команда проекта по созданию «Корпоративного университета»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0" y="5144306"/>
            <a:ext cx="430925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Разработчик-методист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курсов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(администрирование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онлайн-платформы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формирование отчетности по обучению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4166380" y="5144306"/>
            <a:ext cx="407196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Менеджер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обучению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(формирование обучающих программ, проведение командных, стратегических сессии);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8189885" y="5144306"/>
            <a:ext cx="400052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Менеджер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административной части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(поддержка всей административной части – от организации мероприятий до документооборота).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51670" y="2786852"/>
            <a:ext cx="564360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Менеджер проекта: Иванов И.И.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380958" y="2858290"/>
            <a:ext cx="414340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Менеджер проекта: Сидорова И.Л.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Google Shape;885;p48"/>
          <p:cNvSpPr/>
          <p:nvPr/>
        </p:nvSpPr>
        <p:spPr>
          <a:xfrm>
            <a:off x="1380298" y="3644108"/>
            <a:ext cx="1548596" cy="135812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885;p48"/>
          <p:cNvSpPr/>
          <p:nvPr/>
        </p:nvSpPr>
        <p:spPr>
          <a:xfrm>
            <a:off x="5523702" y="3786984"/>
            <a:ext cx="1548596" cy="135812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885;p48"/>
          <p:cNvSpPr/>
          <p:nvPr/>
        </p:nvSpPr>
        <p:spPr>
          <a:xfrm>
            <a:off x="9238478" y="3786984"/>
            <a:ext cx="1548596" cy="135812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885;p48"/>
          <p:cNvSpPr/>
          <p:nvPr/>
        </p:nvSpPr>
        <p:spPr>
          <a:xfrm>
            <a:off x="2880496" y="1572406"/>
            <a:ext cx="1548596" cy="135812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885;p48"/>
          <p:cNvSpPr/>
          <p:nvPr/>
        </p:nvSpPr>
        <p:spPr>
          <a:xfrm>
            <a:off x="7738280" y="1643844"/>
            <a:ext cx="1548596" cy="135812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01915" y="-5701914"/>
            <a:ext cx="786588" cy="121904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5932" y="6426510"/>
            <a:ext cx="594481" cy="417690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4802" y="6166098"/>
            <a:ext cx="11697591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08728" y="0"/>
            <a:ext cx="11501518" cy="1425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Экономическая эффективность проекта</a:t>
            </a: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08728" y="3429794"/>
          <a:ext cx="592935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80166" y="715150"/>
          <a:ext cx="592935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6166644" y="715150"/>
          <a:ext cx="5643602" cy="278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380958" y="3501232"/>
          <a:ext cx="550072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01915" y="-5701914"/>
            <a:ext cx="786588" cy="121904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5932" y="6426510"/>
            <a:ext cx="594481" cy="417690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4802" y="6166098"/>
            <a:ext cx="11697591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737488" y="0"/>
            <a:ext cx="9358378" cy="1425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1" name="Рисунок 10" descr="C:\Users\Ольга\Desktop\картинки обучение\1641323259_20_papik_pro_p_konferentsiya_vektornii_risunok_22_scal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546" y="786588"/>
            <a:ext cx="978700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01915" y="-5701914"/>
            <a:ext cx="786588" cy="121904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1738808" cy="572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проблемы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37290" y="1786720"/>
            <a:ext cx="5357850" cy="1425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Стоимость получения образования ежегодно растет. Из-за невысокой платежеспособности, работники не желают повышать квалификацию за свой счет.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连接符 5"/>
          <p:cNvCxnSpPr/>
          <p:nvPr/>
        </p:nvCxnSpPr>
        <p:spPr>
          <a:xfrm>
            <a:off x="6023768" y="1143778"/>
            <a:ext cx="0" cy="1455737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5"/>
          <p:cNvCxnSpPr/>
          <p:nvPr/>
        </p:nvCxnSpPr>
        <p:spPr>
          <a:xfrm>
            <a:off x="6023768" y="4072736"/>
            <a:ext cx="0" cy="1455737"/>
          </a:xfrm>
          <a:prstGeom prst="line">
            <a:avLst/>
          </a:prstGeom>
          <a:ln w="381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oogle Shape;810;p48"/>
          <p:cNvGrpSpPr/>
          <p:nvPr/>
        </p:nvGrpSpPr>
        <p:grpSpPr>
          <a:xfrm>
            <a:off x="5309388" y="2643976"/>
            <a:ext cx="1455255" cy="1250038"/>
            <a:chOff x="1926350" y="995225"/>
            <a:chExt cx="428650" cy="356600"/>
          </a:xfrm>
          <a:solidFill>
            <a:srgbClr val="C00000"/>
          </a:solidFill>
        </p:grpSpPr>
        <p:sp>
          <p:nvSpPr>
            <p:cNvPr id="13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523834" y="1500968"/>
            <a:ext cx="5429288" cy="1425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 проблемы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Создание корпоративного университета в компании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ООО «БОКСБЕРРИ СОФТ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А также организация партнерских отношений с вузами, специализирующимися на повышении квалификации сотрудников.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椭圆 11"/>
          <p:cNvSpPr/>
          <p:nvPr/>
        </p:nvSpPr>
        <p:spPr>
          <a:xfrm>
            <a:off x="2666182" y="1143778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08728" y="4072736"/>
            <a:ext cx="5500726" cy="1425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Усиление проблемы: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связи с развитием искусственного интеллекта, роботизации, умных складов, возникает необходимость в постоянном повышении квалификации. Из-за отсутствия обучения, падает производительность и качество труда, в связи с этим компания теряет свои позиции на рынке.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6023387" y="692557"/>
            <a:ext cx="143646" cy="121904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238082" y="4001298"/>
            <a:ext cx="5786478" cy="1425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Польза от решения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Постоянное повышение квалификации, получение новых знаний, умений, навыков- положительно повлияет на производительность и качество трудовой деятельности. Оплата обучения работодателем за сотрудников в вузы-партнеры, позволит сократить личные затраты работников на обучение.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椭圆 11"/>
          <p:cNvSpPr/>
          <p:nvPr/>
        </p:nvSpPr>
        <p:spPr>
          <a:xfrm>
            <a:off x="2666182" y="3501232"/>
            <a:ext cx="524938" cy="52493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椭圆 11"/>
          <p:cNvSpPr/>
          <p:nvPr/>
        </p:nvSpPr>
        <p:spPr>
          <a:xfrm>
            <a:off x="8952726" y="929464"/>
            <a:ext cx="524938" cy="52493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椭圆 11"/>
          <p:cNvSpPr/>
          <p:nvPr/>
        </p:nvSpPr>
        <p:spPr>
          <a:xfrm>
            <a:off x="8952726" y="3358356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666197" y="-5666195"/>
            <a:ext cx="858026" cy="121904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308728" y="0"/>
            <a:ext cx="11644394" cy="5008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ситуации на рынке развития корпоративных университетов в России и в мире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65852" y="929464"/>
          <a:ext cx="471490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08728" y="6144438"/>
            <a:ext cx="464347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1.Рейтинг компаний – лидеров корпоративного обучения в России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接连接符 5"/>
          <p:cNvCxnSpPr/>
          <p:nvPr/>
        </p:nvCxnSpPr>
        <p:spPr>
          <a:xfrm rot="5400000">
            <a:off x="2237169" y="3858807"/>
            <a:ext cx="6001562" cy="158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4880760" y="1643844"/>
            <a:ext cx="675000" cy="675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4880760" y="2715414"/>
            <a:ext cx="675000" cy="675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4880760" y="3715546"/>
            <a:ext cx="675000" cy="675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4880760" y="4715678"/>
            <a:ext cx="675000" cy="675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4880760" y="5787248"/>
            <a:ext cx="675000" cy="675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523702" y="929464"/>
            <a:ext cx="607223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Наиболее привлекательные зарубежные методики корпоративных университетов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809454" y="5787248"/>
            <a:ext cx="607223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Полуавтоматизированная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наставничества, когда платформа помогает ментору быть в разы эффективней в своем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деле.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666578" y="1715282"/>
            <a:ext cx="607223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эффективности обучения: воронки, конверсии, тесты, проверки;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666578" y="2643976"/>
            <a:ext cx="607223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VR-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AR-симуляторы, экономящие деньги и сокращающие риски;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738016" y="3644108"/>
            <a:ext cx="607223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мотивация, в том числе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геймификация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баллы, уровни и физические награды сотрудникам;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809454" y="4858554"/>
            <a:ext cx="607223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Сотрудничество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вузами с целью привлечения талантов до получения диплома;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666197" y="-5666195"/>
            <a:ext cx="858026" cy="121904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308728" y="0"/>
            <a:ext cx="11644394" cy="5008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Характеристика объекта исследования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4802" y="6166098"/>
            <a:ext cx="116975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37290" y="1143778"/>
            <a:ext cx="6072230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«БОКСБЕРРИ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СОФТ» работает под брендом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Boxberry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2010 года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Компания доставляет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все регионы России товары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интернет-магазинов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других компаний дистанционной торговли. В 2011 году было запущено международное направление: уже тогда компания стала не только оказывать транспортные услуги, но и заниматься таможенным оформлением.</a:t>
            </a:r>
          </a:p>
          <a:p>
            <a:pPr marL="0" indent="0"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37290" y="3429794"/>
            <a:ext cx="6023769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 компания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Boxberry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занимается разработкой IT-продуктов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e-commerce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логистики: тысячи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онлайн-ритейлеров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 программный продукт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BWS.Интернет-магазинам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Сейчас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Boxberry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не только удобная доставка по всему миру для бизнеса и физических лиц, но и современная IT-компания.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Ольга\Desktop\Boxbe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958" y="1143778"/>
            <a:ext cx="5666579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630479" y="-5630476"/>
            <a:ext cx="929464" cy="121904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308728" y="0"/>
            <a:ext cx="11644394" cy="5008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экономических показателей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«БОКСБЕРРИ СОФТ»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2022-2023гг.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4802" y="6166098"/>
            <a:ext cx="1169759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/>
        </p:nvGraphicFramePr>
        <p:xfrm>
          <a:off x="165852" y="929464"/>
          <a:ext cx="364333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380958" y="3215480"/>
          <a:ext cx="564357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0" y="3286918"/>
          <a:ext cx="635798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594876" y="858026"/>
          <a:ext cx="500066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8024031" y="1000902"/>
          <a:ext cx="4166381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2" descr="C:\Users\Ольга\AppData\Local\Packages\Microsoft.Windows.Photos_8wekyb3d8bbwe\TempState\ShareServiceTempFolder\SDEK_ili_Boksberri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2330" y="5144306"/>
            <a:ext cx="990075" cy="924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01915" y="-5701914"/>
            <a:ext cx="786588" cy="121904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308728" y="1"/>
            <a:ext cx="11572956" cy="2150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проекта: Создание корпоративного университета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4802" y="6166098"/>
            <a:ext cx="11697591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737356" y="858026"/>
            <a:ext cx="1114432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уровня образования сотрудников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компании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空心弧 1"/>
          <p:cNvSpPr/>
          <p:nvPr/>
        </p:nvSpPr>
        <p:spPr>
          <a:xfrm rot="5400000">
            <a:off x="-33048" y="2105521"/>
            <a:ext cx="3232346" cy="3166249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4452132" y="1358092"/>
            <a:ext cx="464347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451868" y="1858158"/>
            <a:ext cx="928694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формата обучения в корпоративном университете;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832035" y="3072604"/>
            <a:ext cx="935837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структуры обучения, учебных программ;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椭圆 11"/>
          <p:cNvSpPr/>
          <p:nvPr/>
        </p:nvSpPr>
        <p:spPr>
          <a:xfrm>
            <a:off x="1808926" y="1929596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椭圆 11"/>
          <p:cNvSpPr/>
          <p:nvPr/>
        </p:nvSpPr>
        <p:spPr>
          <a:xfrm>
            <a:off x="2523306" y="2429662"/>
            <a:ext cx="524938" cy="52493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椭圆 11"/>
          <p:cNvSpPr/>
          <p:nvPr/>
        </p:nvSpPr>
        <p:spPr>
          <a:xfrm>
            <a:off x="2809058" y="3072604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380430" y="2429662"/>
            <a:ext cx="9095603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удобной платформы для обучения;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Ольга\AppData\Local\Packages\Microsoft.Windows.Photos_8wekyb3d8bbwe\TempState\ShareServiceTempFolder\SDEK_ili_Boksberr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4428" y="1000902"/>
            <a:ext cx="1000132" cy="934364"/>
          </a:xfrm>
          <a:prstGeom prst="rect">
            <a:avLst/>
          </a:prstGeom>
          <a:noFill/>
        </p:spPr>
      </p:pic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666182" y="3715546"/>
            <a:ext cx="935837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партнеров для повышения квалификации сотрудников в других учебных заведениях;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880496" y="4644240"/>
            <a:ext cx="900118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лицензии на образовательную деятельность;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308992" y="5215744"/>
            <a:ext cx="900118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рассчитать экономическую эффективность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Ольга\Desktop\картинки обучение\be63897ab6879b0793108f732d94f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52" y="2929728"/>
            <a:ext cx="1984956" cy="1792863"/>
          </a:xfrm>
          <a:prstGeom prst="rect">
            <a:avLst/>
          </a:prstGeom>
          <a:noFill/>
        </p:spPr>
      </p:pic>
      <p:sp>
        <p:nvSpPr>
          <p:cNvPr id="23" name="椭圆 11"/>
          <p:cNvSpPr/>
          <p:nvPr/>
        </p:nvSpPr>
        <p:spPr>
          <a:xfrm>
            <a:off x="2809058" y="3858422"/>
            <a:ext cx="524938" cy="52493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椭圆 11"/>
          <p:cNvSpPr/>
          <p:nvPr/>
        </p:nvSpPr>
        <p:spPr>
          <a:xfrm>
            <a:off x="2308992" y="4572802"/>
            <a:ext cx="524938" cy="52493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椭圆 11"/>
          <p:cNvSpPr/>
          <p:nvPr/>
        </p:nvSpPr>
        <p:spPr>
          <a:xfrm>
            <a:off x="1666050" y="5001430"/>
            <a:ext cx="524938" cy="52493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666197" y="-5666195"/>
            <a:ext cx="858026" cy="121904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308728" y="0"/>
            <a:ext cx="11644394" cy="5008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решения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290" y="1358092"/>
            <a:ext cx="5357850" cy="394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-119900" y="5501496"/>
            <a:ext cx="6072230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Жизненный цикл проекта «Создание корпоративного университета в компании ООО «БОКСБЕРРИ СОФТ»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5738017" y="858026"/>
            <a:ext cx="6452396" cy="6001562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380177" y="3858807"/>
            <a:ext cx="6001562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023768" y="157240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23768" y="2858290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23768" y="4144174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904001" y="858026"/>
            <a:ext cx="528641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Программы обучения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904001" y="1500968"/>
            <a:ext cx="528641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стандартов обслуживания клиентов управление на основе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данных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7095338" y="2358224"/>
            <a:ext cx="4691931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применение искусственного интеллекта в бизнесе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904001" y="3215480"/>
            <a:ext cx="528641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Основы логистики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управление цепями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поставок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904001" y="3858422"/>
            <a:ext cx="528641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системами управления складо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904001" y="4429926"/>
            <a:ext cx="528641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логистических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процессов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904001" y="5144306"/>
            <a:ext cx="528641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международной перевозки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грузов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809586" y="5858686"/>
            <a:ext cx="5286412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Контроль качества доставки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023768" y="5430058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Google Shape;802;p48"/>
          <p:cNvGrpSpPr/>
          <p:nvPr/>
        </p:nvGrpSpPr>
        <p:grpSpPr>
          <a:xfrm>
            <a:off x="6166644" y="4287050"/>
            <a:ext cx="500066" cy="500066"/>
            <a:chOff x="584925" y="922575"/>
            <a:chExt cx="415200" cy="502525"/>
          </a:xfrm>
          <a:solidFill>
            <a:schemeClr val="tx2"/>
          </a:solidFill>
        </p:grpSpPr>
        <p:sp>
          <p:nvSpPr>
            <p:cNvPr id="34" name="Google Shape;803;p4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04;p4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05;p4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753;p48"/>
          <p:cNvGrpSpPr/>
          <p:nvPr/>
        </p:nvGrpSpPr>
        <p:grpSpPr>
          <a:xfrm>
            <a:off x="6166644" y="5572934"/>
            <a:ext cx="500066" cy="500066"/>
            <a:chOff x="584925" y="238125"/>
            <a:chExt cx="415200" cy="525100"/>
          </a:xfrm>
          <a:solidFill>
            <a:schemeClr val="tx2"/>
          </a:solidFill>
        </p:grpSpPr>
        <p:sp>
          <p:nvSpPr>
            <p:cNvPr id="38" name="Google Shape;754;p4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55;p4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6;p4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57;p4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58;p4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59;p4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810;p48"/>
          <p:cNvGrpSpPr/>
          <p:nvPr/>
        </p:nvGrpSpPr>
        <p:grpSpPr>
          <a:xfrm>
            <a:off x="6166644" y="1715282"/>
            <a:ext cx="500066" cy="499260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45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900;p48"/>
          <p:cNvGrpSpPr/>
          <p:nvPr/>
        </p:nvGrpSpPr>
        <p:grpSpPr>
          <a:xfrm>
            <a:off x="6166644" y="3072604"/>
            <a:ext cx="451668" cy="427822"/>
            <a:chOff x="2583325" y="2972875"/>
            <a:chExt cx="462850" cy="445750"/>
          </a:xfrm>
          <a:solidFill>
            <a:schemeClr val="tx2">
              <a:lumMod val="75000"/>
            </a:schemeClr>
          </a:solidFill>
        </p:grpSpPr>
        <p:sp>
          <p:nvSpPr>
            <p:cNvPr id="50" name="Google Shape;901;p4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2;p4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701915" y="-5701914"/>
            <a:ext cx="786588" cy="121904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237290" y="0"/>
            <a:ext cx="11215766" cy="457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Дорожная карта проекта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80165" y="1072340"/>
          <a:ext cx="11644398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732"/>
                <a:gridCol w="1202541"/>
                <a:gridCol w="1223375"/>
                <a:gridCol w="1455550"/>
                <a:gridCol w="1455550"/>
                <a:gridCol w="1455550"/>
                <a:gridCol w="1455550"/>
                <a:gridCol w="145555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Задачи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01.10.2024-02.10.2024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03.10.2024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14.10.2024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15.10.2024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26.10.2024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30.11.2024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01.12.2024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Обсуждение плана проекта(утверждение)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Формирование команды университета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Формирование учебных программ, структуры обучения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Подбор платформы для обучения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Получение лицензии на образовательную деятельность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Поиск партнеров для обучения  в других вузах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Оценка экономической эффективности проекта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Внедрение проекта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666197" y="-5666195"/>
            <a:ext cx="858026" cy="121904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srgbClr val="33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28" y="0"/>
            <a:ext cx="10805811" cy="48284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451604" y="0"/>
            <a:ext cx="11215766" cy="457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«Практическое применение искусственного интеллекта в бизнесе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9886" y="6426510"/>
            <a:ext cx="460527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7291" y="1215216"/>
          <a:ext cx="11858708" cy="520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106"/>
                <a:gridCol w="1079560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Программа «Практическое применение искусственного интеллекта в бизнесе»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кого подходит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Менеджерам проектов и продуктов,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топ-менеджменту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собственникам, руководителям отделов и проектов,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экспертов, кто хочет разобраться в теме 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 чем программа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Программа поможет освоить основные понятия и идеи, связанные с генеративным искусственным интеллектом. Обучающиеся узнает о различных методах и алгоритмах, используемых для создания и обучения искусственных интеллектуальных систем, научатся применять генеративные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нейросети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ChatGPT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Midjourney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Кандинский,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Notion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AI и другие на практике.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Программа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 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 Организация работ и изучение инструментария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miro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02. Искусственный интеллект как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тренд (Определение, Рынок ИИ, Экосистема, Технологии, Основные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сценарии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применения, Тренды, Генеративный ИИ)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03. Сценарии применения ИИ в фокусе различных отраслей: экономики, социальной сферы, в промышленности, медицине, финансах, транспорте и др.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04. Практическое применение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workshop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искусственного интеллекта 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ChatGPT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Midjourney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Notion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AI и др.) и другие сценарии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 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05. Лабораторные работы и 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workshop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применение конкретных сервисов и программных продуктов на базе 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06. Практическая реализация изученных инструментов под 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трекингом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экспертов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07. Доклады представителей групп по проделанной работ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Обсуждение результатов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Выявление возможностей применения в повседневной деятельности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08. Обсуждение других сценариев применения ИИ на примере другой компании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 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09. Работа по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командам (Обсуждение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драйверов развития ИИ внутри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организации)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Практический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модуль (Основные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драйверы развития ИИ внутри организации: кадры, компетенции, ИБ, инфраструктура, бизнес-процессы,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данные)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 Презентация результатов групповой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работы(Доклады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представителей групп по результатам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работы, Обсуждение результатов, Выявление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возможностей применения в повседневной деятельности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руководителя, Выявление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наиболее важных проблемных областей, для решения которых возможно использование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ИИ)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Перспективы развития и применение ИИ в России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4357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6292</TotalTime>
  <Words>976</Words>
  <Application>Microsoft Office PowerPoint</Application>
  <PresentationFormat>Произвольный</PresentationFormat>
  <Paragraphs>195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ФИЗИЧЕСКОГО И ПСИХИЧЕСКОГО СОСТОЯНИЯ   ЖЕНЩИН ВТОРОГО ПЕРИОДА ЗРЕЛОГО ВОЗРАСТА, ОКАЗЫВАЮЩИЕ ВЛИЯНИЕ  НА ПОСТРОЕНИЕ ОЗДОРОВИТЕЛЬНО-РЕКРЕАЦИОННЫХ ЗАНЯТИЙ</dc:title>
  <dc:creator>DASHA</dc:creator>
  <cp:lastModifiedBy>Ольга</cp:lastModifiedBy>
  <cp:revision>421</cp:revision>
  <dcterms:created xsi:type="dcterms:W3CDTF">2023-06-11T09:00:38Z</dcterms:created>
  <dcterms:modified xsi:type="dcterms:W3CDTF">2024-09-07T16:03:54Z</dcterms:modified>
</cp:coreProperties>
</file>