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22" r:id="rId2"/>
    <p:sldId id="306" r:id="rId3"/>
    <p:sldId id="309" r:id="rId4"/>
    <p:sldId id="311" r:id="rId5"/>
    <p:sldId id="328" r:id="rId6"/>
    <p:sldId id="308" r:id="rId7"/>
    <p:sldId id="327" r:id="rId8"/>
    <p:sldId id="313" r:id="rId9"/>
    <p:sldId id="283" r:id="rId10"/>
    <p:sldId id="323" r:id="rId11"/>
    <p:sldId id="324" r:id="rId12"/>
    <p:sldId id="319" r:id="rId13"/>
    <p:sldId id="318" r:id="rId14"/>
    <p:sldId id="310" r:id="rId15"/>
    <p:sldId id="326" r:id="rId16"/>
    <p:sldId id="329" r:id="rId17"/>
    <p:sldId id="325" r:id="rId18"/>
    <p:sldId id="330" r:id="rId19"/>
    <p:sldId id="317" r:id="rId20"/>
    <p:sldId id="320" r:id="rId21"/>
    <p:sldId id="331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3C44"/>
    <a:srgbClr val="E12B34"/>
    <a:srgbClr val="3D6487"/>
    <a:srgbClr val="46739C"/>
    <a:srgbClr val="EBC050"/>
    <a:srgbClr val="DA1F28"/>
    <a:srgbClr val="E96167"/>
    <a:srgbClr val="E33941"/>
    <a:srgbClr val="E7535A"/>
    <a:srgbClr val="E74F5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74" autoAdjust="0"/>
    <p:restoredTop sz="55935" autoAdjust="0"/>
  </p:normalViewPr>
  <p:slideViewPr>
    <p:cSldViewPr snapToGrid="0" showGuides="1">
      <p:cViewPr varScale="1">
        <p:scale>
          <a:sx n="88" d="100"/>
          <a:sy n="88" d="100"/>
        </p:scale>
        <p:origin x="-437" y="-77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7" d="100"/>
          <a:sy n="57" d="100"/>
        </p:scale>
        <p:origin x="1956" y="3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89;&#1090;&#1072;&#1090;&#1080;&#1089;&#1090;&#1080;&#1082;&#1072;%20&#1082;&#1080;&#1090;&#1072;&#1081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89;&#1090;&#1072;&#1090;&#1080;&#1089;&#1090;&#1080;&#1082;&#1072;%20&#1082;&#1080;&#1090;&#1072;&#108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Лист1!$K$661</c:f>
              <c:strCache>
                <c:ptCount val="1"/>
                <c:pt idx="0">
                  <c:v>ВВП 2024г., млрд. долл. США</c:v>
                </c:pt>
              </c:strCache>
            </c:strRef>
          </c:tx>
          <c:spPr>
            <a:solidFill>
              <a:schemeClr val="accent4"/>
            </a:solidFill>
          </c:spPr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Лист1!$J$662:$J$680</c:f>
              <c:strCache>
                <c:ptCount val="19"/>
                <c:pt idx="0">
                  <c:v>США</c:v>
                </c:pt>
                <c:pt idx="1">
                  <c:v>Китай</c:v>
                </c:pt>
                <c:pt idx="2">
                  <c:v>Япония</c:v>
                </c:pt>
                <c:pt idx="3">
                  <c:v>Индия</c:v>
                </c:pt>
                <c:pt idx="4">
                  <c:v>Великобритания</c:v>
                </c:pt>
                <c:pt idx="5">
                  <c:v>Франция</c:v>
                </c:pt>
                <c:pt idx="6">
                  <c:v>Италия</c:v>
                </c:pt>
                <c:pt idx="7">
                  <c:v>Бразилия</c:v>
                </c:pt>
                <c:pt idx="8">
                  <c:v>Канада</c:v>
                </c:pt>
                <c:pt idx="9">
                  <c:v>Мексика</c:v>
                </c:pt>
                <c:pt idx="10">
                  <c:v>Российская Федерация</c:v>
                </c:pt>
                <c:pt idx="11">
                  <c:v>Южная Корея</c:v>
                </c:pt>
                <c:pt idx="12">
                  <c:v>Австралия</c:v>
                </c:pt>
                <c:pt idx="13">
                  <c:v>Испания</c:v>
                </c:pt>
                <c:pt idx="14">
                  <c:v>Индонезия</c:v>
                </c:pt>
                <c:pt idx="15">
                  <c:v>Турция</c:v>
                </c:pt>
                <c:pt idx="16">
                  <c:v>Нидерланды</c:v>
                </c:pt>
                <c:pt idx="17">
                  <c:v>Саудовская Аравия</c:v>
                </c:pt>
                <c:pt idx="18">
                  <c:v>Швейцария</c:v>
                </c:pt>
              </c:strCache>
            </c:strRef>
          </c:cat>
          <c:val>
            <c:numRef>
              <c:f>Лист1!$K$662:$K$680</c:f>
              <c:numCache>
                <c:formatCode>General</c:formatCode>
                <c:ptCount val="19"/>
                <c:pt idx="0">
                  <c:v>27966.6</c:v>
                </c:pt>
                <c:pt idx="1">
                  <c:v>18560</c:v>
                </c:pt>
                <c:pt idx="2">
                  <c:v>4286.1900000000014</c:v>
                </c:pt>
                <c:pt idx="3">
                  <c:v>4105.38</c:v>
                </c:pt>
                <c:pt idx="4">
                  <c:v>3587.75</c:v>
                </c:pt>
                <c:pt idx="5">
                  <c:v>3183.4900000000002</c:v>
                </c:pt>
                <c:pt idx="6">
                  <c:v>2284.08</c:v>
                </c:pt>
                <c:pt idx="7">
                  <c:v>2265.12</c:v>
                </c:pt>
                <c:pt idx="8">
                  <c:v>2238.5700000000002</c:v>
                </c:pt>
                <c:pt idx="9">
                  <c:v>1994.1499999999999</c:v>
                </c:pt>
                <c:pt idx="10">
                  <c:v>1904.34</c:v>
                </c:pt>
                <c:pt idx="11">
                  <c:v>1784.81</c:v>
                </c:pt>
                <c:pt idx="12">
                  <c:v>1685.6699999999998</c:v>
                </c:pt>
                <c:pt idx="13">
                  <c:v>1676.54</c:v>
                </c:pt>
                <c:pt idx="14">
                  <c:v>1542.37</c:v>
                </c:pt>
                <c:pt idx="15">
                  <c:v>1340.6899999999998</c:v>
                </c:pt>
                <c:pt idx="16">
                  <c:v>1157.9100000000001</c:v>
                </c:pt>
                <c:pt idx="17">
                  <c:v>1109.51</c:v>
                </c:pt>
                <c:pt idx="18">
                  <c:v>977.94699999999955</c:v>
                </c:pt>
              </c:numCache>
            </c:numRef>
          </c:val>
        </c:ser>
        <c:dLbls>
          <c:showVal val="1"/>
        </c:dLbls>
        <c:shape val="box"/>
        <c:axId val="120682752"/>
        <c:axId val="120692736"/>
        <c:axId val="0"/>
      </c:bar3DChart>
      <c:catAx>
        <c:axId val="120682752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0692736"/>
        <c:crosses val="autoZero"/>
        <c:auto val="1"/>
        <c:lblAlgn val="ctr"/>
        <c:lblOffset val="100"/>
      </c:catAx>
      <c:valAx>
        <c:axId val="120692736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068275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Лист1!$K$690</c:f>
              <c:strCache>
                <c:ptCount val="1"/>
                <c:pt idx="0">
                  <c:v>ВВП 2024г. по ППС (млрд. международных долларов)</c:v>
                </c:pt>
              </c:strCache>
            </c:strRef>
          </c:tx>
          <c:spPr>
            <a:solidFill>
              <a:schemeClr val="accent4"/>
            </a:solidFill>
          </c:spPr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Лист1!$J$691:$J$709</c:f>
              <c:strCache>
                <c:ptCount val="19"/>
                <c:pt idx="0">
                  <c:v>Китай</c:v>
                </c:pt>
                <c:pt idx="1">
                  <c:v>США</c:v>
                </c:pt>
                <c:pt idx="2">
                  <c:v>Индия</c:v>
                </c:pt>
                <c:pt idx="3">
                  <c:v>Япония</c:v>
                </c:pt>
                <c:pt idx="4">
                  <c:v>Германия</c:v>
                </c:pt>
                <c:pt idx="5">
                  <c:v>Россия</c:v>
                </c:pt>
                <c:pt idx="6">
                  <c:v>Индонезия</c:v>
                </c:pt>
                <c:pt idx="7">
                  <c:v>Бразилия</c:v>
                </c:pt>
                <c:pt idx="8">
                  <c:v>Франция</c:v>
                </c:pt>
                <c:pt idx="9">
                  <c:v>Объединенное Королевство</c:v>
                </c:pt>
                <c:pt idx="10">
                  <c:v>Турция</c:v>
                </c:pt>
                <c:pt idx="11">
                  <c:v>Мексика</c:v>
                </c:pt>
                <c:pt idx="12">
                  <c:v>Италия</c:v>
                </c:pt>
                <c:pt idx="13">
                  <c:v>Южная Корея</c:v>
                </c:pt>
                <c:pt idx="14">
                  <c:v>Испания</c:v>
                </c:pt>
                <c:pt idx="15">
                  <c:v>Канада</c:v>
                </c:pt>
                <c:pt idx="16">
                  <c:v>Саудовская Аравия</c:v>
                </c:pt>
                <c:pt idx="17">
                  <c:v>Австралия и Новая Зеландия</c:v>
                </c:pt>
                <c:pt idx="18">
                  <c:v>Египет</c:v>
                </c:pt>
              </c:strCache>
            </c:strRef>
          </c:cat>
          <c:val>
            <c:numRef>
              <c:f>Лист1!$K$691:$K$709</c:f>
              <c:numCache>
                <c:formatCode>General</c:formatCode>
                <c:ptCount val="19"/>
                <c:pt idx="0">
                  <c:v>35042.69</c:v>
                </c:pt>
                <c:pt idx="1">
                  <c:v>27966.55</c:v>
                </c:pt>
                <c:pt idx="2">
                  <c:v>14261.18</c:v>
                </c:pt>
                <c:pt idx="3">
                  <c:v>6710.9839999999995</c:v>
                </c:pt>
                <c:pt idx="4">
                  <c:v>5715.2630000000017</c:v>
                </c:pt>
                <c:pt idx="5">
                  <c:v>5225.5420000000004</c:v>
                </c:pt>
                <c:pt idx="6">
                  <c:v>4715.4360000000006</c:v>
                </c:pt>
                <c:pt idx="7">
                  <c:v>4257.1210000000037</c:v>
                </c:pt>
                <c:pt idx="8">
                  <c:v>4009.5010000000002</c:v>
                </c:pt>
                <c:pt idx="9">
                  <c:v>3984.6859999999997</c:v>
                </c:pt>
                <c:pt idx="10">
                  <c:v>3805.6729999999998</c:v>
                </c:pt>
                <c:pt idx="11">
                  <c:v>3423.585</c:v>
                </c:pt>
                <c:pt idx="12">
                  <c:v>3286.9120000000012</c:v>
                </c:pt>
                <c:pt idx="13">
                  <c:v>3056.739</c:v>
                </c:pt>
                <c:pt idx="14">
                  <c:v>2508.6990000000001</c:v>
                </c:pt>
                <c:pt idx="15">
                  <c:v>2471.9850000000001</c:v>
                </c:pt>
                <c:pt idx="16">
                  <c:v>2388.9540000000002</c:v>
                </c:pt>
                <c:pt idx="17">
                  <c:v>2068.4499999999998</c:v>
                </c:pt>
                <c:pt idx="18">
                  <c:v>1917.0889999999999</c:v>
                </c:pt>
              </c:numCache>
            </c:numRef>
          </c:val>
        </c:ser>
        <c:dLbls>
          <c:showVal val="1"/>
        </c:dLbls>
        <c:shape val="box"/>
        <c:axId val="120725504"/>
        <c:axId val="120727040"/>
        <c:axId val="0"/>
      </c:bar3DChart>
      <c:catAx>
        <c:axId val="120725504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0727040"/>
        <c:crosses val="autoZero"/>
        <c:auto val="1"/>
        <c:lblAlgn val="ctr"/>
        <c:lblOffset val="100"/>
      </c:catAx>
      <c:valAx>
        <c:axId val="120727040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072550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79B17-92AA-447C-8182-6D8DE636D636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BE0BE-46EA-40D2-B0A2-128018586D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29087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09969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8567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3383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57511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88555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94995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99943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9089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46479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2405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58A01-9B30-4636-BC81-B292722D2D0D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42F01-6A48-437F-83EC-C77BC123A3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98717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58A01-9B30-4636-BC81-B292722D2D0D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2F01-6A48-437F-83EC-C77BC123A3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5439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ьга\Desktop\maxresdefault.jpg"/>
          <p:cNvPicPr>
            <a:picLocks noChangeAspect="1" noChangeArrowheads="1"/>
          </p:cNvPicPr>
          <p:nvPr/>
        </p:nvPicPr>
        <p:blipFill>
          <a:blip r:embed="rId2"/>
          <a:srcRect l="36484"/>
          <a:stretch>
            <a:fillRect/>
          </a:stretch>
        </p:blipFill>
        <p:spPr bwMode="auto">
          <a:xfrm>
            <a:off x="4448115" y="0"/>
            <a:ext cx="7743885" cy="6858000"/>
          </a:xfrm>
          <a:prstGeom prst="rect">
            <a:avLst/>
          </a:prstGeom>
          <a:noFill/>
        </p:spPr>
      </p:pic>
      <p:sp>
        <p:nvSpPr>
          <p:cNvPr id="3" name="任意多边形 21"/>
          <p:cNvSpPr>
            <a:spLocks noChangeArrowheads="1"/>
          </p:cNvSpPr>
          <p:nvPr/>
        </p:nvSpPr>
        <p:spPr bwMode="auto">
          <a:xfrm>
            <a:off x="2984740" y="0"/>
            <a:ext cx="4048549" cy="6858000"/>
          </a:xfrm>
          <a:custGeom>
            <a:avLst/>
            <a:gdLst>
              <a:gd name="connsiteX0" fmla="*/ 0 w 5660136"/>
              <a:gd name="connsiteY0" fmla="*/ 6858000 h 6858000"/>
              <a:gd name="connsiteX1" fmla="*/ 0 w 5660136"/>
              <a:gd name="connsiteY1" fmla="*/ 0 h 6858000"/>
              <a:gd name="connsiteX2" fmla="*/ 5660136 w 5660136"/>
              <a:gd name="connsiteY2" fmla="*/ 6858000 h 6858000"/>
              <a:gd name="connsiteX3" fmla="*/ 0 w 56601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60136" h="6858000">
                <a:moveTo>
                  <a:pt x="0" y="6858000"/>
                </a:moveTo>
                <a:lnTo>
                  <a:pt x="0" y="0"/>
                </a:lnTo>
                <a:lnTo>
                  <a:pt x="56601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4" name="任意多边形 21"/>
          <p:cNvSpPr>
            <a:spLocks noChangeArrowheads="1"/>
          </p:cNvSpPr>
          <p:nvPr/>
        </p:nvSpPr>
        <p:spPr bwMode="auto">
          <a:xfrm rot="-1800000">
            <a:off x="4452628" y="-934119"/>
            <a:ext cx="2104069" cy="6399213"/>
          </a:xfrm>
          <a:custGeom>
            <a:avLst/>
            <a:gdLst>
              <a:gd name="T0" fmla="*/ 0 w 2026880"/>
              <a:gd name="T1" fmla="*/ 0 h 6399694"/>
              <a:gd name="T2" fmla="*/ 2027951 w 2026880"/>
              <a:gd name="T3" fmla="*/ 1169957 h 6399694"/>
              <a:gd name="T4" fmla="*/ 2027951 w 2026880"/>
              <a:gd name="T5" fmla="*/ 5228297 h 6399694"/>
              <a:gd name="T6" fmla="*/ 0 w 2026880"/>
              <a:gd name="T7" fmla="*/ 6398253 h 6399694"/>
              <a:gd name="T8" fmla="*/ 0 60000 65536"/>
              <a:gd name="T9" fmla="*/ 0 60000 65536"/>
              <a:gd name="T10" fmla="*/ 0 60000 65536"/>
              <a:gd name="T11" fmla="*/ 0 60000 65536"/>
              <a:gd name="T12" fmla="*/ 0 w 2026880"/>
              <a:gd name="T13" fmla="*/ 0 h 6399694"/>
              <a:gd name="T14" fmla="*/ 2026880 w 2026880"/>
              <a:gd name="T15" fmla="*/ 6399694 h 63996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6880" h="6399694">
                <a:moveTo>
                  <a:pt x="0" y="0"/>
                </a:moveTo>
                <a:lnTo>
                  <a:pt x="2026880" y="1170220"/>
                </a:lnTo>
                <a:lnTo>
                  <a:pt x="2026880" y="5229474"/>
                </a:lnTo>
                <a:lnTo>
                  <a:pt x="0" y="6399694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5" name="任意多边形 23"/>
          <p:cNvSpPr>
            <a:spLocks noChangeArrowheads="1"/>
          </p:cNvSpPr>
          <p:nvPr/>
        </p:nvSpPr>
        <p:spPr bwMode="auto">
          <a:xfrm rot="1800000" flipV="1">
            <a:off x="3798381" y="3508376"/>
            <a:ext cx="2027237" cy="4133850"/>
          </a:xfrm>
          <a:custGeom>
            <a:avLst/>
            <a:gdLst>
              <a:gd name="T0" fmla="*/ 0 w 2026880"/>
              <a:gd name="T1" fmla="*/ 4133590 h 4133980"/>
              <a:gd name="T2" fmla="*/ 2027951 w 2026880"/>
              <a:gd name="T3" fmla="*/ 2963481 h 4133980"/>
              <a:gd name="T4" fmla="*/ 2027951 w 2026880"/>
              <a:gd name="T5" fmla="*/ 1170109 h 4133980"/>
              <a:gd name="T6" fmla="*/ 0 w 2026880"/>
              <a:gd name="T7" fmla="*/ 0 h 4133980"/>
              <a:gd name="T8" fmla="*/ 0 60000 65536"/>
              <a:gd name="T9" fmla="*/ 0 60000 65536"/>
              <a:gd name="T10" fmla="*/ 0 60000 65536"/>
              <a:gd name="T11" fmla="*/ 0 60000 65536"/>
              <a:gd name="T12" fmla="*/ 0 w 2026880"/>
              <a:gd name="T13" fmla="*/ 0 h 4133980"/>
              <a:gd name="T14" fmla="*/ 2026880 w 2026880"/>
              <a:gd name="T15" fmla="*/ 4133980 h 41339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6880" h="4133980">
                <a:moveTo>
                  <a:pt x="0" y="4133980"/>
                </a:moveTo>
                <a:lnTo>
                  <a:pt x="2026880" y="2963760"/>
                </a:lnTo>
                <a:lnTo>
                  <a:pt x="2026880" y="1170220"/>
                </a:lnTo>
                <a:lnTo>
                  <a:pt x="0" y="0"/>
                </a:lnTo>
                <a:lnTo>
                  <a:pt x="0" y="4133980"/>
                </a:lnTo>
                <a:close/>
              </a:path>
            </a:pathLst>
          </a:custGeom>
          <a:solidFill>
            <a:srgbClr val="0070C0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6" name="文本框 24"/>
          <p:cNvSpPr>
            <a:spLocks noChangeArrowheads="1"/>
          </p:cNvSpPr>
          <p:nvPr/>
        </p:nvSpPr>
        <p:spPr bwMode="auto">
          <a:xfrm>
            <a:off x="137925" y="1075289"/>
            <a:ext cx="4047477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altLang="zh-CN" sz="3200" b="1" dirty="0" smtClean="0">
                <a:solidFill>
                  <a:srgbClr val="202731"/>
                </a:solidFill>
                <a:latin typeface="Times New Roman" pitchFamily="18" charset="0"/>
                <a:ea typeface="方正姚体简体" pitchFamily="65" charset="-122"/>
                <a:cs typeface="Times New Roman" pitchFamily="18" charset="0"/>
                <a:sym typeface="方正姚体" pitchFamily="2" charset="-122"/>
              </a:rPr>
              <a:t>Тема: Текущее состояние и перспективы развития ведущих экономик мира»</a:t>
            </a:r>
            <a:endParaRPr lang="en-US" altLang="zh-CN" sz="3200" b="1" dirty="0">
              <a:solidFill>
                <a:srgbClr val="202731"/>
              </a:solidFill>
              <a:latin typeface="Times New Roman" pitchFamily="18" charset="0"/>
              <a:ea typeface="方正姚体简体" pitchFamily="65" charset="-122"/>
              <a:cs typeface="Times New Roman" pitchFamily="18" charset="0"/>
              <a:sym typeface="方正姚体" pitchFamily="2" charset="-122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CN" sz="4800" b="1" dirty="0">
                <a:solidFill>
                  <a:srgbClr val="202731"/>
                </a:solidFill>
                <a:latin typeface="方正姚体简体" pitchFamily="65" charset="-122"/>
                <a:ea typeface="方正姚体简体" pitchFamily="65" charset="-122"/>
                <a:sym typeface="方正姚体" pitchFamily="2" charset="-122"/>
              </a:rPr>
              <a:t>   </a:t>
            </a:r>
            <a:endParaRPr lang="zh-CN" altLang="en-US" sz="4400" b="1" dirty="0">
              <a:solidFill>
                <a:srgbClr val="202731"/>
              </a:solidFill>
              <a:latin typeface="方正姚体简体" pitchFamily="65" charset="-122"/>
              <a:ea typeface="方正姚体简体" pitchFamily="65" charset="-122"/>
              <a:sym typeface="方正姚体" pitchFamily="2" charset="-122"/>
            </a:endParaRPr>
          </a:p>
        </p:txBody>
      </p:sp>
      <p:sp>
        <p:nvSpPr>
          <p:cNvPr id="7" name="文本框 1"/>
          <p:cNvSpPr txBox="1"/>
          <p:nvPr/>
        </p:nvSpPr>
        <p:spPr>
          <a:xfrm>
            <a:off x="487204" y="3992883"/>
            <a:ext cx="33650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_______________________________</a:t>
            </a:r>
          </a:p>
          <a:p>
            <a:r>
              <a:rPr lang="ru-RU" altLang="zh-CN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_______________________________</a:t>
            </a:r>
          </a:p>
          <a:p>
            <a:r>
              <a:rPr lang="ru-RU" altLang="zh-CN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_______________________________</a:t>
            </a:r>
          </a:p>
          <a:p>
            <a:r>
              <a:rPr lang="ru-RU" altLang="zh-CN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_______________________________</a:t>
            </a:r>
            <a:endParaRPr lang="zh-CN" altLang="en-US" sz="16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文本框 1"/>
          <p:cNvSpPr txBox="1"/>
          <p:nvPr/>
        </p:nvSpPr>
        <p:spPr>
          <a:xfrm>
            <a:off x="5791445" y="6519446"/>
            <a:ext cx="767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2024 г.</a:t>
            </a:r>
            <a:endParaRPr lang="zh-CN" altLang="en-US" sz="16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文本框 1"/>
          <p:cNvSpPr txBox="1"/>
          <p:nvPr/>
        </p:nvSpPr>
        <p:spPr>
          <a:xfrm>
            <a:off x="256916" y="209431"/>
            <a:ext cx="2769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1600" dirty="0" smtClean="0">
                <a:latin typeface="Times New Roman" pitchFamily="18" charset="0"/>
                <a:ea typeface="+mj-ea"/>
                <a:cs typeface="Times New Roman" pitchFamily="18" charset="0"/>
              </a:rPr>
              <a:t>Название учебного заведения</a:t>
            </a:r>
            <a:endParaRPr lang="zh-CN" altLang="en-US" sz="16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6338" t="19171" r="34790" b="9359"/>
          <a:stretch>
            <a:fillRect/>
          </a:stretch>
        </p:blipFill>
        <p:spPr bwMode="auto">
          <a:xfrm>
            <a:off x="8126083" y="3933645"/>
            <a:ext cx="3945035" cy="264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/>
          <p:nvPr/>
        </p:nvPicPr>
        <p:blipFill>
          <a:blip r:embed="rId3"/>
          <a:srcRect l="16028" t="22860" r="35315" b="7493"/>
          <a:stretch>
            <a:fillRect/>
          </a:stretch>
        </p:blipFill>
        <p:spPr bwMode="auto">
          <a:xfrm>
            <a:off x="142043" y="3899140"/>
            <a:ext cx="3906174" cy="2696969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4"/>
          <a:srcRect l="15764" t="22190" r="35343" b="4971"/>
          <a:stretch>
            <a:fillRect/>
          </a:stretch>
        </p:blipFill>
        <p:spPr bwMode="auto">
          <a:xfrm>
            <a:off x="4119991" y="3917313"/>
            <a:ext cx="3885321" cy="2610034"/>
          </a:xfrm>
          <a:prstGeom prst="rect">
            <a:avLst/>
          </a:prstGeom>
          <a:noFill/>
        </p:spPr>
      </p:pic>
      <p:sp>
        <p:nvSpPr>
          <p:cNvPr id="8" name="Freeform 3"/>
          <p:cNvSpPr/>
          <p:nvPr/>
        </p:nvSpPr>
        <p:spPr>
          <a:xfrm>
            <a:off x="0" y="0"/>
            <a:ext cx="12192000" cy="750498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rgbClr val="0070C0"/>
          </a:solidFill>
        </p:spPr>
      </p:sp>
      <p:sp>
        <p:nvSpPr>
          <p:cNvPr id="9" name="矩形 21"/>
          <p:cNvSpPr/>
          <p:nvPr/>
        </p:nvSpPr>
        <p:spPr>
          <a:xfrm>
            <a:off x="0" y="0"/>
            <a:ext cx="120568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экономические показатели Китайской Народной Республики</a:t>
            </a:r>
            <a:endParaRPr lang="zh-CN" alt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latin typeface="+mj-ea"/>
                <a:cs typeface="Segoe UI Semilight" panose="020B0402040204020203" pitchFamily="34" charset="0"/>
              </a:rPr>
              <a:t> 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Freeform 3"/>
          <p:cNvSpPr/>
          <p:nvPr/>
        </p:nvSpPr>
        <p:spPr>
          <a:xfrm>
            <a:off x="0" y="6645215"/>
            <a:ext cx="12192000" cy="212785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rgbClr val="FF0000"/>
          </a:solidFill>
        </p:spPr>
      </p:sp>
      <p:pic>
        <p:nvPicPr>
          <p:cNvPr id="11" name="Рисунок 10"/>
          <p:cNvPicPr/>
          <p:nvPr/>
        </p:nvPicPr>
        <p:blipFill>
          <a:blip r:embed="rId5"/>
          <a:srcRect l="15420" t="16241" r="35059" b="7413"/>
          <a:stretch>
            <a:fillRect/>
          </a:stretch>
        </p:blipFill>
        <p:spPr bwMode="auto">
          <a:xfrm>
            <a:off x="4132053" y="966158"/>
            <a:ext cx="3847381" cy="2760453"/>
          </a:xfrm>
          <a:prstGeom prst="rect">
            <a:avLst/>
          </a:prstGeom>
          <a:noFill/>
        </p:spPr>
      </p:pic>
      <p:pic>
        <p:nvPicPr>
          <p:cNvPr id="12" name="Рисунок 11"/>
          <p:cNvPicPr/>
          <p:nvPr/>
        </p:nvPicPr>
        <p:blipFill>
          <a:blip r:embed="rId6"/>
          <a:srcRect l="15938" t="16405" r="35323" b="12559"/>
          <a:stretch>
            <a:fillRect/>
          </a:stretch>
        </p:blipFill>
        <p:spPr bwMode="auto">
          <a:xfrm>
            <a:off x="181154" y="1017917"/>
            <a:ext cx="3821503" cy="2777705"/>
          </a:xfrm>
          <a:prstGeom prst="rect">
            <a:avLst/>
          </a:prstGeom>
          <a:noFill/>
        </p:spPr>
      </p:pic>
      <p:pic>
        <p:nvPicPr>
          <p:cNvPr id="13" name="Рисунок 12"/>
          <p:cNvPicPr/>
          <p:nvPr/>
        </p:nvPicPr>
        <p:blipFill>
          <a:blip r:embed="rId7"/>
          <a:srcRect l="16125" t="16375" r="35138" b="9418"/>
          <a:stretch>
            <a:fillRect/>
          </a:stretch>
        </p:blipFill>
        <p:spPr bwMode="auto">
          <a:xfrm>
            <a:off x="8074324" y="983411"/>
            <a:ext cx="3933645" cy="2786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"/>
          <p:cNvSpPr/>
          <p:nvPr/>
        </p:nvSpPr>
        <p:spPr>
          <a:xfrm>
            <a:off x="0" y="0"/>
            <a:ext cx="12192000" cy="750498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rgbClr val="0070C0"/>
          </a:solidFill>
        </p:spPr>
      </p:sp>
      <p:sp>
        <p:nvSpPr>
          <p:cNvPr id="9" name="矩形 21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демографические показатели Китайской Народной Республики</a:t>
            </a:r>
            <a:endParaRPr lang="zh-CN" alt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latin typeface="+mj-ea"/>
                <a:cs typeface="Segoe UI Semilight" panose="020B0402040204020203" pitchFamily="34" charset="0"/>
              </a:rPr>
              <a:t> 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Freeform 3"/>
          <p:cNvSpPr/>
          <p:nvPr/>
        </p:nvSpPr>
        <p:spPr>
          <a:xfrm>
            <a:off x="0" y="6645215"/>
            <a:ext cx="12192000" cy="212785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rgbClr val="FF0000"/>
          </a:solidFill>
        </p:spPr>
      </p:sp>
      <p:pic>
        <p:nvPicPr>
          <p:cNvPr id="11" name="Рисунок 10"/>
          <p:cNvPicPr/>
          <p:nvPr/>
        </p:nvPicPr>
        <p:blipFill>
          <a:blip r:embed="rId2"/>
          <a:srcRect l="15632" t="10889" r="34995" b="11921"/>
          <a:stretch>
            <a:fillRect/>
          </a:stretch>
        </p:blipFill>
        <p:spPr bwMode="auto">
          <a:xfrm>
            <a:off x="207032" y="1009291"/>
            <a:ext cx="3847383" cy="270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3"/>
          <a:srcRect l="15342" t="16310" r="34994" b="5984"/>
          <a:stretch>
            <a:fillRect/>
          </a:stretch>
        </p:blipFill>
        <p:spPr bwMode="auto">
          <a:xfrm>
            <a:off x="120768" y="3812876"/>
            <a:ext cx="3976779" cy="266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4"/>
          <a:srcRect l="15632" t="17084" r="35575" b="7016"/>
          <a:stretch>
            <a:fillRect/>
          </a:stretch>
        </p:blipFill>
        <p:spPr bwMode="auto">
          <a:xfrm>
            <a:off x="4218316" y="966159"/>
            <a:ext cx="4028537" cy="275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5" cstate="print"/>
          <a:srcRect l="15826" t="16138" r="35091" b="11319"/>
          <a:stretch>
            <a:fillRect/>
          </a:stretch>
        </p:blipFill>
        <p:spPr bwMode="auto">
          <a:xfrm>
            <a:off x="8436635" y="3873260"/>
            <a:ext cx="3631720" cy="25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6"/>
          <a:srcRect l="16328" t="16322" r="35304" b="7231"/>
          <a:stretch>
            <a:fillRect/>
          </a:stretch>
        </p:blipFill>
        <p:spPr bwMode="auto">
          <a:xfrm>
            <a:off x="4270076" y="3847381"/>
            <a:ext cx="4011282" cy="2656935"/>
          </a:xfrm>
          <a:prstGeom prst="rect">
            <a:avLst/>
          </a:prstGeom>
          <a:noFill/>
        </p:spPr>
      </p:pic>
      <p:pic>
        <p:nvPicPr>
          <p:cNvPr id="16" name="Рисунок 15"/>
          <p:cNvPicPr/>
          <p:nvPr/>
        </p:nvPicPr>
        <p:blipFill>
          <a:blip r:embed="rId7"/>
          <a:srcRect l="16345" t="11972" r="34818" b="8461"/>
          <a:stretch>
            <a:fillRect/>
          </a:stretch>
        </p:blipFill>
        <p:spPr bwMode="auto">
          <a:xfrm>
            <a:off x="8428006" y="879895"/>
            <a:ext cx="3579963" cy="2932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8"/>
          <p:cNvSpPr txBox="1"/>
          <p:nvPr/>
        </p:nvSpPr>
        <p:spPr>
          <a:xfrm>
            <a:off x="490295" y="1049547"/>
            <a:ext cx="5211765" cy="19082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Медленное восстановление внутреннего спроса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•Темпы восстановления внутреннего спроса ниже ожиданий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•Слабость базы внутреннего потребления (доля индивидуального потребления в ВВП Китая –чуть больше 40%. В Индии и Бразилии 50-60%, в США –70%)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•Кризис на рынке жилья </a:t>
            </a:r>
          </a:p>
          <a:p>
            <a:pPr lvl="0" algn="ctr">
              <a:spcBef>
                <a:spcPct val="0"/>
              </a:spcBef>
            </a:pPr>
            <a:endParaRPr lang="en-US" sz="12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8"/>
          <p:cNvSpPr txBox="1"/>
          <p:nvPr/>
        </p:nvSpPr>
        <p:spPr>
          <a:xfrm>
            <a:off x="496046" y="2892724"/>
            <a:ext cx="5111124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Старение населения и неравенство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•Низкая рождаемость и быстрое старение населения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•Неразвитость систем социальной защиты: медицина, пенсионная система, здравоохранение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•Высокое социальное неравенство: коэффициент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Джини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2019 году 0,42 (0,36 –Россия)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•Диспропорции регионального развития по линии Юг-Север</a:t>
            </a:r>
          </a:p>
          <a:p>
            <a:pPr lvl="0" algn="ctr">
              <a:spcBef>
                <a:spcPct val="0"/>
              </a:spcBef>
            </a:pPr>
            <a:endParaRPr lang="en-US" sz="12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8"/>
          <p:cNvSpPr txBox="1"/>
          <p:nvPr/>
        </p:nvSpPr>
        <p:spPr>
          <a:xfrm>
            <a:off x="6573328" y="848265"/>
            <a:ext cx="5477774" cy="2893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Замедление мировой экономики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•Тенденция к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деглобализации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фрагментации мировой экономики   в сочетании с замедлением темпов роста мировой торговли. Замедление экономик стран –ключевых покупателей китайской продукции и начавшаяся стагнация китайского экспорта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•Усиление экономического и технологического соперничества с  США. Действия США и ЕС по ограничению китайских инвестиций    и передачи в Китай технологий. Стимулирование вывода из Китая американского, японского и европейского бизнеса</a:t>
            </a:r>
          </a:p>
          <a:p>
            <a:pPr lvl="0" algn="ctr">
              <a:spcBef>
                <a:spcPct val="0"/>
              </a:spcBef>
            </a:pPr>
            <a:endParaRPr lang="en-US" sz="12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8"/>
          <p:cNvSpPr txBox="1"/>
          <p:nvPr/>
        </p:nvSpPr>
        <p:spPr>
          <a:xfrm>
            <a:off x="539178" y="5032075"/>
            <a:ext cx="4998981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Вопросы технологического развития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•Слабая способность к первичным инновациям, отставание   в области фундаментальных научных исследований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•Чрезмерная зависимость от импорта важнейших технологий</a:t>
            </a:r>
          </a:p>
          <a:p>
            <a:pPr lvl="0" algn="ctr">
              <a:spcBef>
                <a:spcPct val="0"/>
              </a:spcBef>
            </a:pPr>
            <a:endParaRPr lang="en-US" sz="12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8"/>
          <p:cNvSpPr txBox="1"/>
          <p:nvPr/>
        </p:nvSpPr>
        <p:spPr>
          <a:xfrm>
            <a:off x="6590581" y="3640347"/>
            <a:ext cx="5348377" cy="19082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Плохая экология и ограниченность ресурсов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•Неудовлетворительное состояние окружающей среды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•Потребность в масштабных инвестициях для улучшения экологии: закрытие ряда предприятий, развитие зеленых технологий, альтернативной энергетики, снижение выбросов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•Ограниченность природных ресурсов: пахотная земля, вода, нефть, природный газ, ряд металлов</a:t>
            </a:r>
          </a:p>
          <a:p>
            <a:pPr lvl="0" algn="ctr">
              <a:spcBef>
                <a:spcPct val="0"/>
              </a:spcBef>
            </a:pPr>
            <a:endParaRPr lang="en-US" sz="12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8"/>
          <p:cNvSpPr txBox="1"/>
          <p:nvPr/>
        </p:nvSpPr>
        <p:spPr>
          <a:xfrm>
            <a:off x="6599208" y="5503653"/>
            <a:ext cx="5451894" cy="1169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Уязвимость финансовой сферы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•Риски в  финансовой сфере, особенно среди средних и мелких банков, страховых и трастовых институтов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•Долговые проблемы и в корпоративном, и в госсекторе</a:t>
            </a:r>
          </a:p>
          <a:p>
            <a:pPr lvl="0" algn="ctr">
              <a:spcBef>
                <a:spcPct val="0"/>
              </a:spcBef>
            </a:pPr>
            <a:endParaRPr lang="en-US" sz="12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0"/>
            <a:ext cx="12192000" cy="802257"/>
          </a:xfrm>
          <a:custGeom>
            <a:avLst/>
            <a:gdLst/>
            <a:ahLst/>
            <a:cxnLst/>
            <a:rect l="l" t="t" r="r" b="b"/>
            <a:pathLst>
              <a:path w="1736622" h="1662840">
                <a:moveTo>
                  <a:pt x="0" y="0"/>
                </a:moveTo>
                <a:lnTo>
                  <a:pt x="1736622" y="0"/>
                </a:lnTo>
                <a:lnTo>
                  <a:pt x="1736622" y="1662840"/>
                </a:lnTo>
                <a:lnTo>
                  <a:pt x="0" y="1662840"/>
                </a:lnTo>
                <a:close/>
              </a:path>
            </a:pathLst>
          </a:custGeom>
          <a:solidFill>
            <a:srgbClr val="FF0000"/>
          </a:solidFill>
        </p:spPr>
      </p:sp>
      <p:sp>
        <p:nvSpPr>
          <p:cNvPr id="10" name="TextBox 18"/>
          <p:cNvSpPr txBox="1"/>
          <p:nvPr/>
        </p:nvSpPr>
        <p:spPr>
          <a:xfrm>
            <a:off x="214250" y="0"/>
            <a:ext cx="1197775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Риски и вызовы развитию Китая</a:t>
            </a:r>
            <a:endParaRPr lang="en-US" sz="48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直接连接符 5"/>
          <p:cNvCxnSpPr/>
          <p:nvPr/>
        </p:nvCxnSpPr>
        <p:spPr>
          <a:xfrm>
            <a:off x="6099077" y="961190"/>
            <a:ext cx="0" cy="1455737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5"/>
          <p:cNvCxnSpPr/>
          <p:nvPr/>
        </p:nvCxnSpPr>
        <p:spPr>
          <a:xfrm>
            <a:off x="6091680" y="4831994"/>
            <a:ext cx="0" cy="1455737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4" descr="C:\Users\Ольга\Desktop\09da5c82934228c42501539cf68c9f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1291" y="3131389"/>
            <a:ext cx="974784" cy="913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/>
          <p:cNvSpPr txBox="1"/>
          <p:nvPr/>
        </p:nvSpPr>
        <p:spPr>
          <a:xfrm>
            <a:off x="214250" y="198408"/>
            <a:ext cx="1197775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Перспективы развития экономики Китая до 2060г.</a:t>
            </a:r>
            <a:endParaRPr lang="en-US" sz="4000" b="1" u="none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07365" y="1358404"/>
          <a:ext cx="11128076" cy="3906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64303"/>
                <a:gridCol w="2199735"/>
                <a:gridCol w="2782019"/>
                <a:gridCol w="2782019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Пессимистичный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Базовый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Оптимистичный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Среднегодовой темп прироста ВВП,%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lang="ru-RU" sz="20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Рост энергоэффективности к 2060 году</a:t>
                      </a:r>
                      <a:endParaRPr lang="ru-RU" sz="20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Площадь лесных насаждений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Не меняется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растет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Интенсивно растет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Развитие технологий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улавливания и захоронения углерода</a:t>
                      </a:r>
                      <a:endParaRPr lang="ru-RU" sz="20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Слабое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до 25% СО2к 2060 году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Умеренное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до 50% СО2к 2060 году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Интенсивное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&gt;75% СО2к 2060 году 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Развитие систем дополнительной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регенерации электроэнергии</a:t>
                      </a:r>
                      <a:endParaRPr lang="ru-RU" sz="20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18"/>
          <p:cNvSpPr txBox="1"/>
          <p:nvPr/>
        </p:nvSpPr>
        <p:spPr>
          <a:xfrm>
            <a:off x="214250" y="816634"/>
            <a:ext cx="1197775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Таблица 1-Сценарии развития Китая и параметры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энергоперехода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2060 года</a:t>
            </a:r>
          </a:p>
          <a:p>
            <a:pPr lvl="0" algn="ctr">
              <a:spcBef>
                <a:spcPct val="0"/>
              </a:spcBef>
            </a:pPr>
            <a:endParaRPr lang="en-US" sz="40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8"/>
          <p:cNvSpPr txBox="1"/>
          <p:nvPr/>
        </p:nvSpPr>
        <p:spPr>
          <a:xfrm>
            <a:off x="819510" y="5416783"/>
            <a:ext cx="1093829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Источник: Подробные параметры сценариев представлены в докладе Института ВЭБ «Перспективы климатической политики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энергоперехода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КНР к 2060 году» http://inveb-docs.ru/attachments/article/849/климатической%20полит~.pdf</a:t>
            </a:r>
            <a:endParaRPr lang="en-US" sz="40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eform 8"/>
          <p:cNvSpPr/>
          <p:nvPr/>
        </p:nvSpPr>
        <p:spPr>
          <a:xfrm>
            <a:off x="0" y="6504317"/>
            <a:ext cx="12192000" cy="353683"/>
          </a:xfrm>
          <a:custGeom>
            <a:avLst/>
            <a:gdLst/>
            <a:ahLst/>
            <a:cxnLst/>
            <a:rect l="l" t="t" r="r" b="b"/>
            <a:pathLst>
              <a:path w="1736622" h="1662840">
                <a:moveTo>
                  <a:pt x="0" y="0"/>
                </a:moveTo>
                <a:lnTo>
                  <a:pt x="1736622" y="0"/>
                </a:lnTo>
                <a:lnTo>
                  <a:pt x="1736622" y="1662840"/>
                </a:lnTo>
                <a:lnTo>
                  <a:pt x="0" y="1662840"/>
                </a:lnTo>
                <a:close/>
              </a:path>
            </a:pathLst>
          </a:custGeom>
          <a:solidFill>
            <a:srgbClr val="FF0000"/>
          </a:solidFill>
        </p:spPr>
      </p:sp>
      <p:sp>
        <p:nvSpPr>
          <p:cNvPr id="7" name="Freeform 8"/>
          <p:cNvSpPr/>
          <p:nvPr/>
        </p:nvSpPr>
        <p:spPr>
          <a:xfrm>
            <a:off x="0" y="0"/>
            <a:ext cx="12192000" cy="184031"/>
          </a:xfrm>
          <a:custGeom>
            <a:avLst/>
            <a:gdLst/>
            <a:ahLst/>
            <a:cxnLst/>
            <a:rect l="l" t="t" r="r" b="b"/>
            <a:pathLst>
              <a:path w="1736622" h="1662840">
                <a:moveTo>
                  <a:pt x="0" y="0"/>
                </a:moveTo>
                <a:lnTo>
                  <a:pt x="1736622" y="0"/>
                </a:lnTo>
                <a:lnTo>
                  <a:pt x="1736622" y="1662840"/>
                </a:lnTo>
                <a:lnTo>
                  <a:pt x="0" y="1662840"/>
                </a:lnTo>
                <a:close/>
              </a:path>
            </a:pathLst>
          </a:custGeom>
          <a:solidFill>
            <a:srgbClr val="FF0000"/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31"/>
          <p:cNvSpPr/>
          <p:nvPr/>
        </p:nvSpPr>
        <p:spPr>
          <a:xfrm flipH="1" flipV="1">
            <a:off x="0" y="-5"/>
            <a:ext cx="12192000" cy="6254155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Group 10"/>
          <p:cNvGrpSpPr/>
          <p:nvPr/>
        </p:nvGrpSpPr>
        <p:grpSpPr>
          <a:xfrm>
            <a:off x="301842" y="785782"/>
            <a:ext cx="11674136" cy="5364852"/>
            <a:chOff x="0" y="-241102"/>
            <a:chExt cx="10411694" cy="4905246"/>
          </a:xfrm>
        </p:grpSpPr>
        <p:grpSp>
          <p:nvGrpSpPr>
            <p:cNvPr id="4" name="Group 11"/>
            <p:cNvGrpSpPr/>
            <p:nvPr/>
          </p:nvGrpSpPr>
          <p:grpSpPr>
            <a:xfrm>
              <a:off x="0" y="-241102"/>
              <a:ext cx="8958682" cy="4355906"/>
              <a:chOff x="0" y="-47625"/>
              <a:chExt cx="1769616" cy="860425"/>
            </a:xfrm>
          </p:grpSpPr>
          <p:sp>
            <p:nvSpPr>
              <p:cNvPr id="8" name="Freeform 12"/>
              <p:cNvSpPr/>
              <p:nvPr/>
            </p:nvSpPr>
            <p:spPr>
              <a:xfrm>
                <a:off x="0" y="0"/>
                <a:ext cx="1769616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9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5" name="Group 14"/>
            <p:cNvGrpSpPr/>
            <p:nvPr/>
          </p:nvGrpSpPr>
          <p:grpSpPr>
            <a:xfrm>
              <a:off x="254000" y="25598"/>
              <a:ext cx="10157694" cy="4638546"/>
              <a:chOff x="0" y="-47625"/>
              <a:chExt cx="2006458" cy="916256"/>
            </a:xfrm>
          </p:grpSpPr>
          <p:sp>
            <p:nvSpPr>
              <p:cNvPr id="6" name="Freeform 15"/>
              <p:cNvSpPr/>
              <p:nvPr/>
            </p:nvSpPr>
            <p:spPr>
              <a:xfrm>
                <a:off x="0" y="0"/>
                <a:ext cx="2006458" cy="868631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70C0"/>
              </a:solidFill>
            </p:spPr>
          </p:sp>
          <p:sp>
            <p:nvSpPr>
              <p:cNvPr id="7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sp>
        <p:nvSpPr>
          <p:cNvPr id="10" name="TextBox 10"/>
          <p:cNvSpPr txBox="1"/>
          <p:nvPr/>
        </p:nvSpPr>
        <p:spPr>
          <a:xfrm>
            <a:off x="232914" y="193252"/>
            <a:ext cx="11844068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Краткая характеристика экономики Индии </a:t>
            </a:r>
            <a:endParaRPr lang="en-US" sz="4400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8"/>
          <p:cNvSpPr txBox="1"/>
          <p:nvPr/>
        </p:nvSpPr>
        <p:spPr>
          <a:xfrm>
            <a:off x="638354" y="1316965"/>
            <a:ext cx="11197088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Экономика Индии характеризуется как развивающаяся рыночная экономика со средним уровнем дохода. Это четвертая экономика мира по номинальному ВВП и третья по паритету покупательной способности (ППС). Во всех секторах индийской экономики официально задействовано 20 % трудоспособного населения. Ключевыми факторами развития стали новые методы подхода правительства к добывающим и обрабатывающим отраслям. Среди самых мощных видов промышленности в стране отмечаются машиностроение, чёрная металлургия, энергетика, лёгкая и химическая промышленность.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Промышленность является вторым по значимости сегментом и активно стимулируется через правительственные инициативы. Индия сохраняет за собой лидерство и в сельском хозяйстве. Государство занимает второе место в мире по объему производства этой продукции. Его доля в ВВП страны достигает 17–18%. Основные культуры - рис, пшеница, сахарный тростник, подсолнечник. Также Индия на первом месте в мире по поголовью скота.</a:t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Экономические преимущества Индии сейчас – это низкая зависимость от экспорта, высокая демография и рост среднего класса. Именно поэтому Индия по праву входит в самые сильные экономики мира. </a:t>
            </a:r>
            <a:endParaRPr lang="en-US" sz="20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0" y="1"/>
            <a:ext cx="12192000" cy="750498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rgbClr val="FF0000"/>
          </a:solidFill>
        </p:spPr>
      </p:sp>
      <p:sp>
        <p:nvSpPr>
          <p:cNvPr id="4" name="Freeform 3"/>
          <p:cNvSpPr/>
          <p:nvPr/>
        </p:nvSpPr>
        <p:spPr>
          <a:xfrm>
            <a:off x="0" y="6599208"/>
            <a:ext cx="12192000" cy="258792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rgbClr val="0070C0"/>
          </a:solidFill>
        </p:spPr>
      </p:sp>
      <p:sp>
        <p:nvSpPr>
          <p:cNvPr id="5" name="TextBox 18"/>
          <p:cNvSpPr txBox="1"/>
          <p:nvPr/>
        </p:nvSpPr>
        <p:spPr>
          <a:xfrm>
            <a:off x="369524" y="112144"/>
            <a:ext cx="1115536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Динамика основных экономических показателей Индии</a:t>
            </a:r>
            <a:endParaRPr lang="en-US" sz="32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16221" t="16856" r="34924" b="10142"/>
          <a:stretch>
            <a:fillRect/>
          </a:stretch>
        </p:blipFill>
        <p:spPr bwMode="auto">
          <a:xfrm>
            <a:off x="250165" y="931265"/>
            <a:ext cx="3925020" cy="262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 l="15293" t="15262" r="34668" b="15034"/>
          <a:stretch>
            <a:fillRect/>
          </a:stretch>
        </p:blipFill>
        <p:spPr bwMode="auto">
          <a:xfrm>
            <a:off x="4408098" y="862642"/>
            <a:ext cx="3899139" cy="257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 l="15168" t="15490" r="34796" b="16311"/>
          <a:stretch>
            <a:fillRect/>
          </a:stretch>
        </p:blipFill>
        <p:spPr bwMode="auto">
          <a:xfrm>
            <a:off x="8514272" y="3743865"/>
            <a:ext cx="3493698" cy="261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 cstate="print"/>
          <a:srcRect l="15823" t="15490" r="34465" b="12205"/>
          <a:stretch>
            <a:fillRect/>
          </a:stretch>
        </p:blipFill>
        <p:spPr bwMode="auto">
          <a:xfrm>
            <a:off x="241540" y="3761118"/>
            <a:ext cx="3925018" cy="259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6" cstate="print"/>
          <a:srcRect l="15183" t="15262" r="34785" b="12756"/>
          <a:stretch>
            <a:fillRect/>
          </a:stretch>
        </p:blipFill>
        <p:spPr bwMode="auto">
          <a:xfrm>
            <a:off x="4358028" y="3700733"/>
            <a:ext cx="3940584" cy="263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7" cstate="print"/>
          <a:srcRect l="15567" t="15945" r="35052" b="5467"/>
          <a:stretch>
            <a:fillRect/>
          </a:stretch>
        </p:blipFill>
        <p:spPr bwMode="auto">
          <a:xfrm>
            <a:off x="8419381" y="889600"/>
            <a:ext cx="3588589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0" y="1"/>
            <a:ext cx="12192000" cy="750498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rgbClr val="FF0000"/>
          </a:solidFill>
        </p:spPr>
      </p:sp>
      <p:sp>
        <p:nvSpPr>
          <p:cNvPr id="4" name="Freeform 3"/>
          <p:cNvSpPr/>
          <p:nvPr/>
        </p:nvSpPr>
        <p:spPr>
          <a:xfrm>
            <a:off x="0" y="6599208"/>
            <a:ext cx="12192000" cy="258792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rgbClr val="0070C0"/>
          </a:solidFill>
        </p:spPr>
      </p:sp>
      <p:sp>
        <p:nvSpPr>
          <p:cNvPr id="5" name="TextBox 18"/>
          <p:cNvSpPr txBox="1"/>
          <p:nvPr/>
        </p:nvSpPr>
        <p:spPr>
          <a:xfrm>
            <a:off x="214249" y="0"/>
            <a:ext cx="1115536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Динамика основных демографических показателей Индии</a:t>
            </a:r>
            <a:endParaRPr lang="en-US" sz="32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15808" t="16401" r="34721" b="12984"/>
          <a:stretch>
            <a:fillRect/>
          </a:stretch>
        </p:blipFill>
        <p:spPr bwMode="auto">
          <a:xfrm>
            <a:off x="4451230" y="888521"/>
            <a:ext cx="3864634" cy="257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 l="15319" t="16384" r="34943" b="6477"/>
          <a:stretch>
            <a:fillRect/>
          </a:stretch>
        </p:blipFill>
        <p:spPr bwMode="auto">
          <a:xfrm>
            <a:off x="353683" y="819509"/>
            <a:ext cx="3899139" cy="267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 l="15836" t="16401" r="34924" b="6537"/>
          <a:stretch>
            <a:fillRect/>
          </a:stretch>
        </p:blipFill>
        <p:spPr bwMode="auto">
          <a:xfrm>
            <a:off x="8453886" y="914399"/>
            <a:ext cx="3502326" cy="262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 cstate="print"/>
          <a:srcRect l="14542" t="15945" r="34401" b="5695"/>
          <a:stretch>
            <a:fillRect/>
          </a:stretch>
        </p:blipFill>
        <p:spPr bwMode="auto">
          <a:xfrm>
            <a:off x="336429" y="3714248"/>
            <a:ext cx="3899139" cy="274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6"/>
          <a:srcRect l="16400" t="16557" r="34934" b="4687"/>
          <a:stretch>
            <a:fillRect/>
          </a:stretch>
        </p:blipFill>
        <p:spPr bwMode="auto">
          <a:xfrm>
            <a:off x="4468484" y="3769743"/>
            <a:ext cx="3830127" cy="2760453"/>
          </a:xfrm>
          <a:prstGeom prst="rect">
            <a:avLst/>
          </a:prstGeom>
          <a:noFill/>
        </p:spPr>
      </p:pic>
      <p:pic>
        <p:nvPicPr>
          <p:cNvPr id="11" name="Рисунок 10"/>
          <p:cNvPicPr/>
          <p:nvPr/>
        </p:nvPicPr>
        <p:blipFill>
          <a:blip r:embed="rId7"/>
          <a:srcRect l="15538" t="17409" r="35117" b="12753"/>
          <a:stretch>
            <a:fillRect/>
          </a:stretch>
        </p:blipFill>
        <p:spPr bwMode="auto">
          <a:xfrm>
            <a:off x="8481526" y="3778370"/>
            <a:ext cx="3491937" cy="2690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0" y="1"/>
            <a:ext cx="12192000" cy="750498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rgbClr val="FF0000"/>
          </a:solidFill>
        </p:spPr>
      </p:sp>
      <p:sp>
        <p:nvSpPr>
          <p:cNvPr id="4" name="Freeform 3"/>
          <p:cNvSpPr/>
          <p:nvPr/>
        </p:nvSpPr>
        <p:spPr>
          <a:xfrm>
            <a:off x="0" y="6599208"/>
            <a:ext cx="12192000" cy="258792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rgbClr val="0070C0"/>
          </a:solidFill>
        </p:spPr>
      </p:sp>
      <p:sp>
        <p:nvSpPr>
          <p:cNvPr id="5" name="TextBox 18"/>
          <p:cNvSpPr txBox="1"/>
          <p:nvPr/>
        </p:nvSpPr>
        <p:spPr>
          <a:xfrm>
            <a:off x="274634" y="0"/>
            <a:ext cx="11155365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проблемы в развитии экономики Индии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6090450" y="952564"/>
            <a:ext cx="0" cy="1455737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5"/>
          <p:cNvCxnSpPr/>
          <p:nvPr/>
        </p:nvCxnSpPr>
        <p:spPr>
          <a:xfrm>
            <a:off x="6070323" y="4115582"/>
            <a:ext cx="0" cy="1455737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8"/>
          <p:cNvSpPr txBox="1"/>
          <p:nvPr/>
        </p:nvSpPr>
        <p:spPr>
          <a:xfrm>
            <a:off x="6606423" y="963284"/>
            <a:ext cx="5211765" cy="15081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Низкий уровень экономической активности населения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2022 году коэффициент участия в рабочей силе составил только 51% (64% в среднем в мире).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Низкаявовлеченность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женщин –24% (47% в среднем в мире), которая резко понизилась за последние 30 лет. В теневом секторе экономики занято более 80% работающих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6603547" y="2340634"/>
            <a:ext cx="5211765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Возможность продовольственного кризиса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Уязвимость продовольственной безопасности. Она может проявиться на фоне усиления природного феномена Эль-Ниньо и рекордно низкого уровня муссонных дождей. Август 2023 года в Индии стал одним из самых засушливых за последнее столетие. После затяжной засухи ~50% с/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угодий Индии не хватает ресурсов для орошения. Все это в обозримом будущем может привести к продовольственному дефициту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8"/>
          <p:cNvSpPr txBox="1"/>
          <p:nvPr/>
        </p:nvSpPr>
        <p:spPr>
          <a:xfrm>
            <a:off x="232914" y="960407"/>
            <a:ext cx="5509403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Низкий уровень доходов населения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уровень бедности (менее 2,15 долл. США в день по ППС 2017 года) в 2021 году –11,9% населения (9% -среднемировой), при этом реальный уровень бедности может быть выше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8"/>
          <p:cNvSpPr txBox="1"/>
          <p:nvPr/>
        </p:nvSpPr>
        <p:spPr>
          <a:xfrm>
            <a:off x="458665" y="2605177"/>
            <a:ext cx="5211765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8"/>
          <p:cNvSpPr txBox="1"/>
          <p:nvPr/>
        </p:nvSpPr>
        <p:spPr>
          <a:xfrm>
            <a:off x="191247" y="2225616"/>
            <a:ext cx="5666090" cy="19082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Высокий разрыв в уровне доходов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коэффициент доходов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Джини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-47,9 (Россия -36), хотя реальный уровень может быть выше. Доля в совокупном доходе 10% самого бедного населения –3,4% (в России 2,6%) и 10% самых богатых –31% (в России -27%). Рост населения затрудняет сокращение бедности и ликвидацию неравенства. Пенсионный возраст –60 лет, но пенсию получают только граждане, проработавшие более 40 лет в государственном секторе или на военной службе. Значительная часть населения пенсию не получает</a:t>
            </a:r>
          </a:p>
          <a:p>
            <a:endParaRPr lang="en-US" sz="12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8"/>
          <p:cNvSpPr txBox="1"/>
          <p:nvPr/>
        </p:nvSpPr>
        <p:spPr>
          <a:xfrm>
            <a:off x="208498" y="4333799"/>
            <a:ext cx="5467682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Низкий общий уровень образования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2020 году 77% взрослого населения не имели законченного среднего образования, в т.ч. 35% не имели никакого образования. При этом высшее образование находится на относительно высоком уровне. В 2023 году 100 индийских вузов вошли в мировой рейтинг университетов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QuacquarelliSymonds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(всего входит 1422 заведения, российских вузов в рейтинге было только 48). В основном это технические и научные учебные заведения. Высокое качество элитного образования способствует значительному оттоку индийских специалистов за рубеж</a:t>
            </a:r>
            <a:endParaRPr lang="en-US" sz="14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8"/>
          <p:cNvSpPr txBox="1"/>
          <p:nvPr/>
        </p:nvSpPr>
        <p:spPr>
          <a:xfrm>
            <a:off x="6626551" y="4703564"/>
            <a:ext cx="5211765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Слабый уровень здравоохранения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расходы на здравоохранение в 2020 году –3,0% ВВП (Франция, Германия, США, Великобритания –более 12%). Количество докторов и медсестер по мировым стандартам очень низкое, особенно в сельской местности. Средняя продолжительность жизни в 2021 году –67 лет(71 –среднемировая)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b="1" u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:\Users\Ольга\Desktop\2023-01-09_20-08-03_6117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2885" y="2950233"/>
            <a:ext cx="679673" cy="545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0" y="1"/>
            <a:ext cx="12192000" cy="750498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rgbClr val="FF0000"/>
          </a:solidFill>
        </p:spPr>
      </p:sp>
      <p:sp>
        <p:nvSpPr>
          <p:cNvPr id="5" name="TextBox 18"/>
          <p:cNvSpPr txBox="1"/>
          <p:nvPr/>
        </p:nvSpPr>
        <p:spPr>
          <a:xfrm>
            <a:off x="214249" y="0"/>
            <a:ext cx="11155365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Прогноз развития экономики Индии</a:t>
            </a:r>
            <a:endParaRPr lang="en-US" sz="44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eform 7"/>
          <p:cNvSpPr/>
          <p:nvPr/>
        </p:nvSpPr>
        <p:spPr>
          <a:xfrm>
            <a:off x="8626415" y="3217653"/>
            <a:ext cx="3565585" cy="3640347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0" y="3175000"/>
                </a:moveTo>
                <a:cubicBezTo>
                  <a:pt x="0" y="4928870"/>
                  <a:pt x="1421130" y="6350000"/>
                  <a:pt x="3175000" y="6350000"/>
                </a:cubicBezTo>
                <a:lnTo>
                  <a:pt x="6350000" y="6350000"/>
                </a:lnTo>
                <a:lnTo>
                  <a:pt x="6350000" y="3175000"/>
                </a:lnTo>
                <a:cubicBezTo>
                  <a:pt x="6350000" y="1421130"/>
                  <a:pt x="4928870" y="0"/>
                  <a:pt x="3175000" y="0"/>
                </a:cubicBezTo>
                <a:cubicBezTo>
                  <a:pt x="1421130" y="0"/>
                  <a:pt x="0" y="1421130"/>
                  <a:pt x="0" y="3175000"/>
                </a:cubicBezTo>
                <a:close/>
              </a:path>
            </a:pathLst>
          </a:custGeom>
          <a:solidFill>
            <a:srgbClr val="0070C0"/>
          </a:solidFill>
        </p:spPr>
      </p:sp>
      <p:sp>
        <p:nvSpPr>
          <p:cNvPr id="7" name="Freeform 3"/>
          <p:cNvSpPr/>
          <p:nvPr/>
        </p:nvSpPr>
        <p:spPr>
          <a:xfrm>
            <a:off x="0" y="4097548"/>
            <a:ext cx="9885872" cy="290422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rgbClr val="0070C0"/>
          </a:solidFill>
        </p:spPr>
      </p:sp>
      <p:sp>
        <p:nvSpPr>
          <p:cNvPr id="8" name="TextBox 18"/>
          <p:cNvSpPr txBox="1"/>
          <p:nvPr/>
        </p:nvSpPr>
        <p:spPr>
          <a:xfrm>
            <a:off x="232914" y="960407"/>
            <a:ext cx="1164566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прогнозам S&amp;P Global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Morgan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Stanley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Индия обгонит Японию и Германию и станет третьей по величине экономикой мира. В своей оценке S&amp;P Global исходит из расчетов, что к 2030 году номинальный годовой ВВП Индии будет держаться на уровне 6,3%.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Morgan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Stanley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считают, что к 2031 году  ВВП Индии вырастет более чем вдвое по сравнению с нынешним уровнем.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258792" y="1768414"/>
            <a:ext cx="11749178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Аналитики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Morgan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Stanley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отмечают, что у Индии есть все необходимые условия для высокого экономического роста, учитывая развитую цифровую инфраструктуру страны, инвестиции в производство и тому подобные факторы. Эти факторы сделают Индию третьей по величине экономикой и фондовым рынком мира до конца текущего десятилетия. Аналитики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Morgan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Stanley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полагают, что доля промышленности в ВВП страны вырастет к 2031 году с нынешних 15,6% до 21%. Соответственно, промышленные доходы могут вырасти в три раза: с нынешних 447 млрд. долл. США до 1,49 трлн. дол. США.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8"/>
          <p:cNvSpPr txBox="1"/>
          <p:nvPr/>
        </p:nvSpPr>
        <p:spPr>
          <a:xfrm>
            <a:off x="264545" y="2993365"/>
            <a:ext cx="9224512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S&amp;P Global ожидают продолжения курса либерализации торговли и финансового сектора, реформ рынка труда, а также инвестиций в инфраструктуру и человеческий капитал. Многие из этих реформ уже идут. Аналитики видят стремление индийских властей сделать страну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хабом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для иностранных инвесторов и мощным производственным центром, а также добиться того, чтобы ее экономика была более ориентирована на экспорт и более встроена в глобальные цепочки поставок.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8"/>
          <p:cNvSpPr txBox="1"/>
          <p:nvPr/>
        </p:nvSpPr>
        <p:spPr>
          <a:xfrm>
            <a:off x="281797" y="4597879"/>
            <a:ext cx="8223848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Между тем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Morgan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Stanley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указывают и на ряд рисков, которые могут привести к тому, что вышеуказанные прогнозы не сбудутся. Так, может затянуться глобальная рецессия, а Индия очень зависит от торговли, учитывая, что почти 20% производимой ею продукции идет на экспорт. Кроме того, возможны проблемы с квалифицированными работниками, сложная геополитическая ситуация и ошибки в принятии политических решений.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 3"/>
          <p:cNvSpPr/>
          <p:nvPr/>
        </p:nvSpPr>
        <p:spPr>
          <a:xfrm>
            <a:off x="-1" y="5750944"/>
            <a:ext cx="10368951" cy="1107056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rgbClr val="0070C0"/>
          </a:solidFill>
        </p:spPr>
      </p:sp>
      <p:pic>
        <p:nvPicPr>
          <p:cNvPr id="13" name="Picture 2" descr="C:\Users\Ольга\Desktop\Pg2w06ZWhj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9547" y="3312543"/>
            <a:ext cx="3522453" cy="3424687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/>
          <p:cNvSpPr txBox="1"/>
          <p:nvPr/>
        </p:nvSpPr>
        <p:spPr>
          <a:xfrm>
            <a:off x="214250" y="146649"/>
            <a:ext cx="1197775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Прогнозы развития мировой экономики 2025-2026гг.</a:t>
            </a:r>
            <a:endParaRPr lang="en-US" sz="36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reeform 6"/>
          <p:cNvSpPr/>
          <p:nvPr/>
        </p:nvSpPr>
        <p:spPr>
          <a:xfrm>
            <a:off x="0" y="854015"/>
            <a:ext cx="12192000" cy="6003985"/>
          </a:xfrm>
          <a:custGeom>
            <a:avLst/>
            <a:gdLst/>
            <a:ahLst/>
            <a:cxnLst/>
            <a:rect l="l" t="t" r="r" b="b"/>
            <a:pathLst>
              <a:path w="2299862" h="812800">
                <a:moveTo>
                  <a:pt x="0" y="0"/>
                </a:moveTo>
                <a:lnTo>
                  <a:pt x="2299862" y="0"/>
                </a:lnTo>
                <a:lnTo>
                  <a:pt x="2299862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FF0000"/>
          </a:solidFill>
        </p:spPr>
      </p:sp>
      <p:sp>
        <p:nvSpPr>
          <p:cNvPr id="4" name="TextBox 18"/>
          <p:cNvSpPr txBox="1"/>
          <p:nvPr/>
        </p:nvSpPr>
        <p:spPr>
          <a:xfrm>
            <a:off x="474454" y="963282"/>
            <a:ext cx="11481758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Рост мировой экономики стабилизируется после глобальных потрясений, следует из нового доклада Всемирного банка (ВБ). В 2024 году, как и в 2023-м, он может составить 2,6%, а в следующие два года будет колебаться вблизи 2,7%. Некоторое улучшение мировых перспектив связано с обновлением оценок роста для США: теперь предполагается, что ВВП страны в этом году вырастет на 2,5%, а не на 1,6%, как прогнозировалось в январе,— это сценарий «мягкой посадки», на которую ранее ориентировались в ФРС. Условия для реализации такого сценария есть и у зоны евро, полагают в ВБ, ссылаясь на опережающие индикаторы. Впрочем, пока прогноз роста в Европе на этот год сохранен на заметно более низком уровне в 0,7%.</a:t>
            </a:r>
            <a:endParaRPr lang="en-US" sz="16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8"/>
          <p:cNvSpPr txBox="1"/>
          <p:nvPr/>
        </p:nvSpPr>
        <p:spPr>
          <a:xfrm>
            <a:off x="517586" y="2504535"/>
            <a:ext cx="11516264" cy="1200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2024 году рост мировой экономики может составить 2,6%, отмечает в июньском прогнозе Global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Economic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Prospects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Всемирный банк. В январском докладе  речь шла о менее значительном увеличении — на 2,4% после роста на 2,6% в 2023-м. Обновленный же прогноз фактически предполагает стабилизацию роста глобальной экономики на фоне общей адаптации к последствиям кризисов, вызванных COVID-19, а также военными конфликтами на Украине и Ближнем Востоке.</a:t>
            </a:r>
          </a:p>
          <a:p>
            <a:pPr lvl="0" algn="ctr">
              <a:spcBef>
                <a:spcPct val="0"/>
              </a:spcBef>
            </a:pPr>
            <a:endParaRPr lang="en-US" sz="14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8"/>
          <p:cNvSpPr txBox="1"/>
          <p:nvPr/>
        </p:nvSpPr>
        <p:spPr>
          <a:xfrm>
            <a:off x="534838" y="3591463"/>
            <a:ext cx="11473132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2025–2026 годах рост мировой экономики может незначительно ускориться - до 2,7%, что, впрочем, все еще ниже 3,1% - среднего уровня, фиксировавшегося в десятилетие до пандемии.</a:t>
            </a:r>
            <a:endParaRPr lang="en-US" sz="1600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8"/>
          <p:cNvSpPr txBox="1"/>
          <p:nvPr/>
        </p:nvSpPr>
        <p:spPr>
          <a:xfrm>
            <a:off x="517585" y="4201064"/>
            <a:ext cx="11499011" cy="1446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Несмотря на сохраняющиеся риски фрагментации мировой экономики, глобальная торговля, полагают аналитики, будет расти: в 2024 году ее объем увеличится на 2,5%, в следующие два года — на 3,4%. Из июньского прогноза следует, что глобальная инфляция в 2024 году составит 3,5%, в 2025-м — 2,9%. Некоторое ухудшение по сравнению с январскими оценками в ВБ объясняют тем, что базовая инфляция остается по-прежнему высокой: быстрее снижаются не учитывающиеся в ней цены на продовольствие и энергоносители.</a:t>
            </a:r>
          </a:p>
          <a:p>
            <a:pPr lvl="0" algn="ctr">
              <a:spcBef>
                <a:spcPct val="0"/>
              </a:spcBef>
            </a:pPr>
            <a:endParaRPr lang="en-US" sz="14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8"/>
          <p:cNvSpPr txBox="1"/>
          <p:nvPr/>
        </p:nvSpPr>
        <p:spPr>
          <a:xfrm>
            <a:off x="500332" y="5522205"/>
            <a:ext cx="11455879" cy="1200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1400" dirty="0" smtClean="0"/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страновой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разбивке пересмотрены прогнозы роста экономики Китая. На 2024 год оценка улучшена до 4,8% с январских 4,5% — во многом из-за оживления деловой активности и роста экспорта . На следующий год- понижена до 4,1% с 4,3%, что аналитики объясняют возможным снижением инвестиционной активности. Для России в сторону увеличения пересмотрены прогнозы и на 2024-й, и на 2025 год: рост экономики может составить 2,9% и 1,4% соответственно (ожидалось 2,2% и 1,1%). </a:t>
            </a:r>
          </a:p>
          <a:p>
            <a:pPr lvl="0" algn="ctr">
              <a:spcBef>
                <a:spcPct val="0"/>
              </a:spcBef>
            </a:pPr>
            <a:endParaRPr lang="en-US" sz="1400" b="1" u="none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/>
          <p:nvPr/>
        </p:nvSpPr>
        <p:spPr>
          <a:xfrm>
            <a:off x="0" y="0"/>
            <a:ext cx="3183147" cy="6858000"/>
          </a:xfrm>
          <a:custGeom>
            <a:avLst/>
            <a:gdLst/>
            <a:ahLst/>
            <a:cxnLst/>
            <a:rect l="l" t="t" r="r" b="b"/>
            <a:pathLst>
              <a:path w="1293379" h="2709333">
                <a:moveTo>
                  <a:pt x="0" y="0"/>
                </a:moveTo>
                <a:lnTo>
                  <a:pt x="1293379" y="0"/>
                </a:lnTo>
                <a:lnTo>
                  <a:pt x="1293379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FF0000"/>
          </a:solidFill>
        </p:spPr>
      </p:sp>
      <p:sp>
        <p:nvSpPr>
          <p:cNvPr id="3" name="TextBox 33"/>
          <p:cNvSpPr txBox="1"/>
          <p:nvPr/>
        </p:nvSpPr>
        <p:spPr>
          <a:xfrm>
            <a:off x="3485072" y="138023"/>
            <a:ext cx="802725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Объект и предмет исследования</a:t>
            </a:r>
            <a:endParaRPr lang="en-US" sz="4000" dirty="0">
              <a:solidFill>
                <a:srgbClr val="54B6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3"/>
          <p:cNvSpPr txBox="1"/>
          <p:nvPr/>
        </p:nvSpPr>
        <p:spPr>
          <a:xfrm>
            <a:off x="5089584" y="1032296"/>
            <a:ext cx="6756299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Объект исследования-ведущие экономики мира: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США, Китай Индия</a:t>
            </a:r>
            <a:endParaRPr lang="en-US" sz="3200" dirty="0">
              <a:solidFill>
                <a:srgbClr val="54B6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33"/>
          <p:cNvSpPr txBox="1"/>
          <p:nvPr/>
        </p:nvSpPr>
        <p:spPr>
          <a:xfrm>
            <a:off x="5305245" y="2697194"/>
            <a:ext cx="64630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Предмет исследования-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социально-экономические показатели США, Китая и Индии</a:t>
            </a:r>
            <a:endParaRPr lang="en-US" sz="3200" dirty="0">
              <a:solidFill>
                <a:srgbClr val="54B6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eform 4"/>
          <p:cNvSpPr/>
          <p:nvPr/>
        </p:nvSpPr>
        <p:spPr>
          <a:xfrm>
            <a:off x="1194703" y="1570006"/>
            <a:ext cx="3886256" cy="3752491"/>
          </a:xfrm>
          <a:prstGeom prst="ellipse">
            <a:avLst/>
          </a:prstGeom>
          <a:solidFill>
            <a:srgbClr val="FF0000"/>
          </a:solidFill>
        </p:spPr>
      </p:sp>
      <p:sp>
        <p:nvSpPr>
          <p:cNvPr id="7" name="Freeform 7"/>
          <p:cNvSpPr/>
          <p:nvPr/>
        </p:nvSpPr>
        <p:spPr>
          <a:xfrm>
            <a:off x="6405559" y="706300"/>
            <a:ext cx="5786441" cy="120968"/>
          </a:xfrm>
          <a:custGeom>
            <a:avLst/>
            <a:gdLst/>
            <a:ahLst/>
            <a:cxnLst/>
            <a:rect l="l" t="t" r="r" b="b"/>
            <a:pathLst>
              <a:path w="1247730" h="14187">
                <a:moveTo>
                  <a:pt x="0" y="0"/>
                </a:moveTo>
                <a:lnTo>
                  <a:pt x="1247730" y="0"/>
                </a:lnTo>
                <a:lnTo>
                  <a:pt x="1247730" y="14187"/>
                </a:lnTo>
                <a:lnTo>
                  <a:pt x="0" y="14187"/>
                </a:lnTo>
                <a:close/>
              </a:path>
            </a:pathLst>
          </a:custGeom>
          <a:solidFill>
            <a:srgbClr val="FF0000"/>
          </a:solidFill>
          <a:ln w="38100">
            <a:noFill/>
          </a:ln>
        </p:spPr>
      </p:sp>
      <p:sp>
        <p:nvSpPr>
          <p:cNvPr id="9" name="Freeform 7"/>
          <p:cNvSpPr/>
          <p:nvPr/>
        </p:nvSpPr>
        <p:spPr>
          <a:xfrm rot="16200000">
            <a:off x="1243367" y="2224451"/>
            <a:ext cx="4554746" cy="105844"/>
          </a:xfrm>
          <a:custGeom>
            <a:avLst/>
            <a:gdLst/>
            <a:ahLst/>
            <a:cxnLst/>
            <a:rect l="l" t="t" r="r" b="b"/>
            <a:pathLst>
              <a:path w="1247730" h="14187">
                <a:moveTo>
                  <a:pt x="0" y="0"/>
                </a:moveTo>
                <a:lnTo>
                  <a:pt x="1247730" y="0"/>
                </a:lnTo>
                <a:lnTo>
                  <a:pt x="1247730" y="14187"/>
                </a:lnTo>
                <a:lnTo>
                  <a:pt x="0" y="14187"/>
                </a:lnTo>
                <a:close/>
              </a:path>
            </a:pathLst>
          </a:custGeom>
          <a:solidFill>
            <a:srgbClr val="FF0000"/>
          </a:solidFill>
          <a:ln w="38100">
            <a:noFill/>
          </a:ln>
        </p:spPr>
      </p:sp>
      <p:pic>
        <p:nvPicPr>
          <p:cNvPr id="12" name="Рисунок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4665" y="724619"/>
            <a:ext cx="1303712" cy="89714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75825" y="3879919"/>
            <a:ext cx="1049397" cy="90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2974" y="1708030"/>
            <a:ext cx="3623094" cy="349369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C:\Users\Ольга\Desktop\2023-01-09_20-08-03_6117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56365" y="5072332"/>
            <a:ext cx="2502722" cy="1640874"/>
          </a:xfrm>
          <a:prstGeom prst="rect">
            <a:avLst/>
          </a:prstGeom>
          <a:noFill/>
        </p:spPr>
      </p:pic>
      <p:pic>
        <p:nvPicPr>
          <p:cNvPr id="11268" name="Picture 4" descr="C:\Users\Ольга\Desktop\flag-american-flag-usa-american-wallpap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08166" y="5055078"/>
            <a:ext cx="2691441" cy="1682151"/>
          </a:xfrm>
          <a:prstGeom prst="rect">
            <a:avLst/>
          </a:prstGeom>
          <a:noFill/>
        </p:spPr>
      </p:pic>
      <p:pic>
        <p:nvPicPr>
          <p:cNvPr id="11270" name="Picture 6" descr="C:\Users\Ольга\Desktop\75ba2afe4ee31f1b70e432358eb1825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81884" y="5080958"/>
            <a:ext cx="2351858" cy="1566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8"/>
          <p:cNvSpPr txBox="1"/>
          <p:nvPr/>
        </p:nvSpPr>
        <p:spPr>
          <a:xfrm>
            <a:off x="5433384" y="1639017"/>
            <a:ext cx="638480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Индии прогнозируют статус третьей экономики мира к 2030 году [Электронная версия] https://www.kommersant.ru/doc/5695311</a:t>
            </a:r>
            <a:endParaRPr lang="en-US" sz="16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74258" y="2797888"/>
            <a:ext cx="63884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Мониторинг актуальных событий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области международной торговли 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№ 94 14 марта 2024 года . Всероссийская Академия международной торговли. [Электронная версия]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https://www.vavt-imef.ru/wp-content/uploads/2024/03/Monitoring_94.pdf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2616" y="4449484"/>
            <a:ext cx="65694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«Перспективы климатической политики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энергоперехода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КНР к 2060 году» [Электронная версия]http://inveb-docs.ru/attachments/article/849/климатической%20полит~.pdf</a:t>
            </a: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5351254" y="1109625"/>
            <a:ext cx="68407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Больше роста, меньше ям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[Электронная версия]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https://www.kommersant.ru/doc/6762168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74257" y="2085080"/>
            <a:ext cx="68177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Китай: результаты экономического роста и перспективы. Октябрь 2023г.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[Электронная версия]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https://inveb-docs.ru/attachments/article/2023_10/Kitay_rezultaty_i_perspektivy.pdf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Ольга\Desktop\5b0d4b90b4afe65406829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2555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351254" y="0"/>
            <a:ext cx="68407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Список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использованных источников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8"/>
          <p:cNvSpPr txBox="1"/>
          <p:nvPr/>
        </p:nvSpPr>
        <p:spPr>
          <a:xfrm>
            <a:off x="5486400" y="5254716"/>
            <a:ext cx="5687542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Статистические данные Всемирного банка. [Электронная версия] https://data.worldbank.org/country</a:t>
            </a:r>
            <a:endParaRPr lang="en-US" sz="14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8"/>
          <p:cNvSpPr txBox="1"/>
          <p:nvPr/>
        </p:nvSpPr>
        <p:spPr>
          <a:xfrm>
            <a:off x="5436261" y="645334"/>
            <a:ext cx="6381928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Анализ состояния и перспектив экономики США[Электронная версия] https://investor100.ru/analiz-sostoyaniya-i-perspektiv-ekonomiki-ssha/</a:t>
            </a:r>
          </a:p>
          <a:p>
            <a:pPr lvl="0">
              <a:spcBef>
                <a:spcPct val="0"/>
              </a:spcBef>
            </a:pPr>
            <a:endParaRPr lang="en-US" sz="16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8"/>
          <p:cNvSpPr txBox="1"/>
          <p:nvPr/>
        </p:nvSpPr>
        <p:spPr>
          <a:xfrm>
            <a:off x="5459264" y="5732045"/>
            <a:ext cx="6453814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Экономика США: перспективы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послекризисного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развития[Электронная версия]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interaffairs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news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show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/40639</a:t>
            </a:r>
          </a:p>
          <a:p>
            <a:pPr lvl="0">
              <a:spcBef>
                <a:spcPct val="0"/>
              </a:spcBef>
            </a:pPr>
            <a:endParaRPr lang="en-US" sz="16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8"/>
          <p:cNvSpPr txBox="1"/>
          <p:nvPr/>
        </p:nvSpPr>
        <p:spPr>
          <a:xfrm>
            <a:off x="5434642" y="3989507"/>
            <a:ext cx="6383547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Почему США - сильнейшая экономика мира[Электронная версия] https://journal.tinkoff.ru/why-usa-so-strong/</a:t>
            </a:r>
            <a:endParaRPr lang="en-US" sz="1600" b="1" u="none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/>
          <p:nvPr/>
        </p:nvSpPr>
        <p:spPr>
          <a:xfrm>
            <a:off x="0" y="1"/>
            <a:ext cx="2363638" cy="6858000"/>
          </a:xfrm>
          <a:custGeom>
            <a:avLst/>
            <a:gdLst/>
            <a:ahLst/>
            <a:cxnLst/>
            <a:rect l="l" t="t" r="r" b="b"/>
            <a:pathLst>
              <a:path w="2299862" h="812800">
                <a:moveTo>
                  <a:pt x="0" y="0"/>
                </a:moveTo>
                <a:lnTo>
                  <a:pt x="2299862" y="0"/>
                </a:lnTo>
                <a:lnTo>
                  <a:pt x="2299862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0070C0"/>
          </a:solidFill>
        </p:spPr>
      </p:sp>
      <p:sp>
        <p:nvSpPr>
          <p:cNvPr id="4" name="TextBox 18"/>
          <p:cNvSpPr txBox="1"/>
          <p:nvPr/>
        </p:nvSpPr>
        <p:spPr>
          <a:xfrm>
            <a:off x="129397" y="2406769"/>
            <a:ext cx="2139351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en-US" sz="24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4" name="AutoShape 2" descr="C:\Users\Ольга\Desktop\rising_stock_char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C:\Users\Ольга\Desktop\rising_stock_char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20" name="Picture 8" descr="C:\Users\Ольга\Desktop\5df738887a6e85974392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5012" y="0"/>
            <a:ext cx="98369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0" y="0"/>
            <a:ext cx="6516209" cy="3151573"/>
          </a:xfrm>
          <a:custGeom>
            <a:avLst/>
            <a:gdLst/>
            <a:ahLst/>
            <a:cxnLst/>
            <a:rect l="l" t="t" r="r" b="b"/>
            <a:pathLst>
              <a:path w="3555719" h="1535765">
                <a:moveTo>
                  <a:pt x="0" y="0"/>
                </a:moveTo>
                <a:lnTo>
                  <a:pt x="3555719" y="0"/>
                </a:lnTo>
                <a:lnTo>
                  <a:pt x="3555719" y="1535765"/>
                </a:lnTo>
                <a:lnTo>
                  <a:pt x="0" y="1535765"/>
                </a:lnTo>
                <a:close/>
              </a:path>
            </a:pathLst>
          </a:custGeom>
          <a:solidFill>
            <a:srgbClr val="0070C0"/>
          </a:solidFill>
        </p:spPr>
      </p:sp>
      <p:sp>
        <p:nvSpPr>
          <p:cNvPr id="3" name="Freeform 6"/>
          <p:cNvSpPr/>
          <p:nvPr/>
        </p:nvSpPr>
        <p:spPr>
          <a:xfrm>
            <a:off x="5831983" y="4485736"/>
            <a:ext cx="6029338" cy="2173671"/>
          </a:xfrm>
          <a:custGeom>
            <a:avLst/>
            <a:gdLst/>
            <a:ahLst/>
            <a:cxnLst/>
            <a:rect l="l" t="t" r="r" b="b"/>
            <a:pathLst>
              <a:path w="2299862" h="812800">
                <a:moveTo>
                  <a:pt x="0" y="0"/>
                </a:moveTo>
                <a:lnTo>
                  <a:pt x="2299862" y="0"/>
                </a:lnTo>
                <a:lnTo>
                  <a:pt x="2299862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FF0000"/>
          </a:solidFill>
        </p:spPr>
      </p:sp>
      <p:sp>
        <p:nvSpPr>
          <p:cNvPr id="4" name="TextBox 18"/>
          <p:cNvSpPr txBox="1"/>
          <p:nvPr/>
        </p:nvSpPr>
        <p:spPr>
          <a:xfrm>
            <a:off x="1" y="0"/>
            <a:ext cx="6461184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Рейтинг стран по ВВП в 2024 году</a:t>
            </a:r>
            <a:endParaRPr lang="en-US" sz="32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782" y="5357005"/>
            <a:ext cx="1273440" cy="116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/>
          <p:nvPr/>
        </p:nvGraphicFramePr>
        <p:xfrm>
          <a:off x="319177" y="405443"/>
          <a:ext cx="6038491" cy="6314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6418053" y="0"/>
          <a:ext cx="5555411" cy="6754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31"/>
          <p:cNvSpPr/>
          <p:nvPr/>
        </p:nvSpPr>
        <p:spPr>
          <a:xfrm flipH="1" flipV="1">
            <a:off x="0" y="-4"/>
            <a:ext cx="12192000" cy="6280034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Group 10"/>
          <p:cNvGrpSpPr/>
          <p:nvPr/>
        </p:nvGrpSpPr>
        <p:grpSpPr>
          <a:xfrm>
            <a:off x="301842" y="785782"/>
            <a:ext cx="11674136" cy="5390731"/>
            <a:chOff x="0" y="-241102"/>
            <a:chExt cx="10411694" cy="4622602"/>
          </a:xfrm>
        </p:grpSpPr>
        <p:grpSp>
          <p:nvGrpSpPr>
            <p:cNvPr id="4" name="Group 11"/>
            <p:cNvGrpSpPr/>
            <p:nvPr/>
          </p:nvGrpSpPr>
          <p:grpSpPr>
            <a:xfrm>
              <a:off x="0" y="-241102"/>
              <a:ext cx="8958682" cy="4355906"/>
              <a:chOff x="0" y="-47625"/>
              <a:chExt cx="1769616" cy="860425"/>
            </a:xfrm>
          </p:grpSpPr>
          <p:sp>
            <p:nvSpPr>
              <p:cNvPr id="8" name="Freeform 12"/>
              <p:cNvSpPr/>
              <p:nvPr/>
            </p:nvSpPr>
            <p:spPr>
              <a:xfrm>
                <a:off x="0" y="0"/>
                <a:ext cx="1769616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9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5" name="Group 14"/>
            <p:cNvGrpSpPr/>
            <p:nvPr/>
          </p:nvGrpSpPr>
          <p:grpSpPr>
            <a:xfrm>
              <a:off x="254000" y="25598"/>
              <a:ext cx="10157694" cy="4355902"/>
              <a:chOff x="0" y="-47625"/>
              <a:chExt cx="2006458" cy="860425"/>
            </a:xfrm>
          </p:grpSpPr>
          <p:sp>
            <p:nvSpPr>
              <p:cNvPr id="6" name="Freeform 15"/>
              <p:cNvSpPr/>
              <p:nvPr/>
            </p:nvSpPr>
            <p:spPr>
              <a:xfrm>
                <a:off x="0" y="0"/>
                <a:ext cx="200645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70C0"/>
              </a:solidFill>
            </p:spPr>
          </p:sp>
          <p:sp>
            <p:nvSpPr>
              <p:cNvPr id="7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sp>
        <p:nvSpPr>
          <p:cNvPr id="10" name="TextBox 10"/>
          <p:cNvSpPr txBox="1"/>
          <p:nvPr/>
        </p:nvSpPr>
        <p:spPr>
          <a:xfrm>
            <a:off x="0" y="0"/>
            <a:ext cx="11878573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Краткая характеристика экономики США </a:t>
            </a:r>
            <a:endParaRPr lang="en-US" sz="4400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681487" y="1334219"/>
            <a:ext cx="10489721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Экономика США является крупнейшей среди всех современных государств. Ее доля в мировом ВВП в номинальном выражении составляет 20-25% (1-е место), а по паритету покупательной способности она занимает 15-16% (2-е место после Китая).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Четверть глобального ВВП составляет экономика США.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 2023 году американский ВВП достиг 27,4 трлн. долларов.  Крупнейшие транснациональные корпорации родом из США: в топ-30 публичных компаний мира 23 - американские. Кремниевая долина - это мировая 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ИТ-столица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 а главный в мире финансовый центр - это Нью-Йорк.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 долю Штатов приходится 60% капитализации мирового фондового рынка. А американский доллар - это главная резервная валюта.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Влияние Америки на финансовую систему планеты трудно переоценить. Фактически она является ее главным бенефициаром и контролирует большую часть денежных потоков.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Основными торговыми партнерами США являются – Китай, Канада, Мексика, Япония, Германия.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Однако в экономике США наблюдаются и серьезные проблемы, в структуре присутствуют определенные дисбалансы. Это создает риски для всего остального мира.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0" y="1"/>
            <a:ext cx="12192000" cy="750498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rgbClr val="FF0000"/>
          </a:solidFill>
        </p:spPr>
      </p:sp>
      <p:sp>
        <p:nvSpPr>
          <p:cNvPr id="4" name="Freeform 3"/>
          <p:cNvSpPr/>
          <p:nvPr/>
        </p:nvSpPr>
        <p:spPr>
          <a:xfrm>
            <a:off x="0" y="6599208"/>
            <a:ext cx="12192000" cy="258792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rgbClr val="0070C0"/>
          </a:solidFill>
        </p:spPr>
      </p:sp>
      <p:sp>
        <p:nvSpPr>
          <p:cNvPr id="5" name="TextBox 18"/>
          <p:cNvSpPr txBox="1"/>
          <p:nvPr/>
        </p:nvSpPr>
        <p:spPr>
          <a:xfrm>
            <a:off x="231501" y="120770"/>
            <a:ext cx="1115536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Динамика основных экономических показателей США</a:t>
            </a:r>
            <a:endParaRPr lang="en-US" sz="32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14169" t="15945" r="34540" b="12756"/>
          <a:stretch>
            <a:fillRect/>
          </a:stretch>
        </p:blipFill>
        <p:spPr bwMode="auto">
          <a:xfrm>
            <a:off x="4520241" y="942507"/>
            <a:ext cx="3847381" cy="2568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 l="14528" t="12301" r="34721" b="12301"/>
          <a:stretch>
            <a:fillRect/>
          </a:stretch>
        </p:blipFill>
        <p:spPr bwMode="auto">
          <a:xfrm>
            <a:off x="8471140" y="931653"/>
            <a:ext cx="3459192" cy="257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/>
          <a:srcRect l="15439" t="16401" r="35207" b="5923"/>
          <a:stretch>
            <a:fillRect/>
          </a:stretch>
        </p:blipFill>
        <p:spPr bwMode="auto">
          <a:xfrm>
            <a:off x="417553" y="3708424"/>
            <a:ext cx="3930160" cy="277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/>
          <a:srcRect l="15439" t="27563" r="35143" b="4918"/>
          <a:stretch>
            <a:fillRect/>
          </a:stretch>
        </p:blipFill>
        <p:spPr bwMode="auto">
          <a:xfrm>
            <a:off x="469311" y="888521"/>
            <a:ext cx="3878402" cy="256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6"/>
          <a:srcRect l="16172" t="12343" r="35019" b="11088"/>
          <a:stretch>
            <a:fillRect/>
          </a:stretch>
        </p:blipFill>
        <p:spPr bwMode="auto">
          <a:xfrm>
            <a:off x="4556077" y="3673559"/>
            <a:ext cx="3794293" cy="2788920"/>
          </a:xfrm>
          <a:prstGeom prst="rect">
            <a:avLst/>
          </a:prstGeom>
          <a:noFill/>
        </p:spPr>
      </p:pic>
      <p:pic>
        <p:nvPicPr>
          <p:cNvPr id="12" name="Рисунок 11"/>
          <p:cNvPicPr/>
          <p:nvPr/>
        </p:nvPicPr>
        <p:blipFill>
          <a:blip r:embed="rId7"/>
          <a:srcRect l="15823" t="12073" r="34593" b="10251"/>
          <a:stretch>
            <a:fillRect/>
          </a:stretch>
        </p:blipFill>
        <p:spPr bwMode="auto">
          <a:xfrm>
            <a:off x="8512042" y="3674853"/>
            <a:ext cx="3418289" cy="265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0" y="1"/>
            <a:ext cx="12192000" cy="750498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rgbClr val="0070C0"/>
          </a:solidFill>
        </p:spPr>
      </p:sp>
      <p:sp>
        <p:nvSpPr>
          <p:cNvPr id="4" name="Freeform 3"/>
          <p:cNvSpPr/>
          <p:nvPr/>
        </p:nvSpPr>
        <p:spPr>
          <a:xfrm>
            <a:off x="0" y="6599208"/>
            <a:ext cx="12192000" cy="258792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rgbClr val="FF0000"/>
          </a:solidFill>
        </p:spPr>
      </p:sp>
      <p:sp>
        <p:nvSpPr>
          <p:cNvPr id="5" name="TextBox 18"/>
          <p:cNvSpPr txBox="1"/>
          <p:nvPr/>
        </p:nvSpPr>
        <p:spPr>
          <a:xfrm>
            <a:off x="317766" y="120770"/>
            <a:ext cx="1115536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Динамика основных демографических и прочих  показателей США</a:t>
            </a:r>
            <a:endParaRPr lang="en-US" sz="28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15832" t="15418" r="34765" b="8565"/>
          <a:stretch>
            <a:fillRect/>
          </a:stretch>
        </p:blipFill>
        <p:spPr bwMode="auto">
          <a:xfrm>
            <a:off x="241540" y="808367"/>
            <a:ext cx="3795622" cy="2705100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3" cstate="print"/>
          <a:srcRect l="14286" t="16173" r="34925" b="4556"/>
          <a:stretch>
            <a:fillRect/>
          </a:stretch>
        </p:blipFill>
        <p:spPr bwMode="auto">
          <a:xfrm>
            <a:off x="189780" y="3692106"/>
            <a:ext cx="3881887" cy="27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 l="15054" t="11162" r="34876" b="6606"/>
          <a:stretch>
            <a:fillRect/>
          </a:stretch>
        </p:blipFill>
        <p:spPr bwMode="auto">
          <a:xfrm>
            <a:off x="4226943" y="3692610"/>
            <a:ext cx="3950899" cy="275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 cstate="print"/>
          <a:srcRect l="15567" t="10934" r="35106" b="9112"/>
          <a:stretch>
            <a:fillRect/>
          </a:stretch>
        </p:blipFill>
        <p:spPr bwMode="auto">
          <a:xfrm>
            <a:off x="4270076" y="883993"/>
            <a:ext cx="3907766" cy="267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6"/>
          <a:srcRect l="15752" t="23271" r="34690" b="5451"/>
          <a:stretch>
            <a:fillRect/>
          </a:stretch>
        </p:blipFill>
        <p:spPr bwMode="auto">
          <a:xfrm>
            <a:off x="8289985" y="900023"/>
            <a:ext cx="3778370" cy="2697192"/>
          </a:xfrm>
          <a:prstGeom prst="rect">
            <a:avLst/>
          </a:prstGeom>
          <a:noFill/>
        </p:spPr>
      </p:pic>
      <p:pic>
        <p:nvPicPr>
          <p:cNvPr id="11" name="Рисунок 10"/>
          <p:cNvPicPr/>
          <p:nvPr/>
        </p:nvPicPr>
        <p:blipFill>
          <a:blip r:embed="rId7"/>
          <a:srcRect l="15437" t="22970" r="34338" b="8713"/>
          <a:stretch>
            <a:fillRect/>
          </a:stretch>
        </p:blipFill>
        <p:spPr bwMode="auto">
          <a:xfrm>
            <a:off x="8313239" y="3693183"/>
            <a:ext cx="3729235" cy="2690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0" y="1"/>
            <a:ext cx="12192000" cy="750498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rgbClr val="FF0000"/>
          </a:solidFill>
        </p:spPr>
      </p:sp>
      <p:sp>
        <p:nvSpPr>
          <p:cNvPr id="4" name="Freeform 3"/>
          <p:cNvSpPr/>
          <p:nvPr/>
        </p:nvSpPr>
        <p:spPr>
          <a:xfrm>
            <a:off x="0" y="6599208"/>
            <a:ext cx="12192000" cy="258792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chemeClr val="accent5"/>
          </a:solidFill>
        </p:spPr>
      </p:sp>
      <p:sp>
        <p:nvSpPr>
          <p:cNvPr id="5" name="TextBox 18"/>
          <p:cNvSpPr txBox="1"/>
          <p:nvPr/>
        </p:nvSpPr>
        <p:spPr>
          <a:xfrm>
            <a:off x="214249" y="0"/>
            <a:ext cx="1115536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Сильные и слабые стороны экономики США</a:t>
            </a:r>
            <a:endParaRPr lang="en-US" sz="40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943801" y="926685"/>
            <a:ext cx="0" cy="1455737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5"/>
          <p:cNvCxnSpPr/>
          <p:nvPr/>
        </p:nvCxnSpPr>
        <p:spPr>
          <a:xfrm>
            <a:off x="5975430" y="4175966"/>
            <a:ext cx="0" cy="1455737"/>
          </a:xfrm>
          <a:prstGeom prst="line">
            <a:avLst/>
          </a:prstGeom>
          <a:ln w="3810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8"/>
          <p:cNvSpPr txBox="1"/>
          <p:nvPr/>
        </p:nvSpPr>
        <p:spPr>
          <a:xfrm>
            <a:off x="254504" y="1383100"/>
            <a:ext cx="5482061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Высокий уровень научно-технического развития, поставка высокотехнологической качественной продукции по всему миру, большой объем финансирования в НИОКР (научно-исследовательские и опытно-конструкторские работы), развитие новых технологий, создание новых видов товаров;</a:t>
            </a:r>
          </a:p>
          <a:p>
            <a:pPr lvl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Большой объем экономики в абсолютном выражении, ее огромное влияние на мир;</a:t>
            </a:r>
          </a:p>
          <a:p>
            <a:pPr lvl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Крайне развитая финансовая система, от которой зависят другие государства, есть рычаги влияния на мировые денежные потоки;</a:t>
            </a:r>
          </a:p>
          <a:p>
            <a:pPr lvl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Высокий уровень жизни населения и высокий уровень потребления;</a:t>
            </a:r>
          </a:p>
          <a:p>
            <a:pPr lvl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Развитие всех основных отраслей экономики.</a:t>
            </a:r>
            <a:endParaRPr lang="en-US" sz="16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8"/>
          <p:cNvSpPr txBox="1"/>
          <p:nvPr/>
        </p:nvSpPr>
        <p:spPr>
          <a:xfrm>
            <a:off x="383902" y="839637"/>
            <a:ext cx="5211765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Сильные стороны:</a:t>
            </a:r>
          </a:p>
          <a:p>
            <a:endParaRPr lang="en-US" sz="12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8"/>
          <p:cNvSpPr txBox="1"/>
          <p:nvPr/>
        </p:nvSpPr>
        <p:spPr>
          <a:xfrm>
            <a:off x="6571917" y="799381"/>
            <a:ext cx="5211765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Слабые  стороны:</a:t>
            </a:r>
          </a:p>
          <a:p>
            <a:endParaRPr lang="en-US" sz="1200" b="1" u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8"/>
          <p:cNvSpPr txBox="1"/>
          <p:nvPr/>
        </p:nvSpPr>
        <p:spPr>
          <a:xfrm>
            <a:off x="6340415" y="1329423"/>
            <a:ext cx="5736566" cy="53553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Дисбаланс в структуре ВВП, слишком высокая доля сектора услуг по сравнению с промышленным производством;</a:t>
            </a:r>
          </a:p>
          <a:p>
            <a:pPr lvl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Сборка и конвейерное производство товаров передано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аутсорсинг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выпуск конечной продукции зависит от азиатских партнеров, быстрое возвращение промышленных мощностей в страну невозможно, есть риски деградации промышленности;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Чрезмерно разросшийся финансовый сектор, который дает большие возможности для надувания пузырей;</a:t>
            </a:r>
          </a:p>
          <a:p>
            <a:pPr lvl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Чрезмерная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закредитованность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всех субъектов экономики (от граждан и компаний до муниципальной и федеральной власти), концентрация большого объема долга в руках Китая, а также Японии, имеются финансовые риски в случае конфликта с Китаем;</a:t>
            </a:r>
          </a:p>
          <a:p>
            <a:pPr lvl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Кризис перепроизводства и потребительского насыщения, высокий уровень зарплат лишает конкурентного преимущества, нет большого потенциала для роста.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b="1" u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4" descr="C:\Users\Ольга\Desktop\flag-american-flag-usa-american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4253" y="2803586"/>
            <a:ext cx="579028" cy="595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/>
          <p:cNvSpPr/>
          <p:nvPr/>
        </p:nvSpPr>
        <p:spPr>
          <a:xfrm>
            <a:off x="0" y="0"/>
            <a:ext cx="138023" cy="6858000"/>
          </a:xfrm>
          <a:custGeom>
            <a:avLst/>
            <a:gdLst/>
            <a:ahLst/>
            <a:cxnLst/>
            <a:rect l="l" t="t" r="r" b="b"/>
            <a:pathLst>
              <a:path w="1736622" h="1662840">
                <a:moveTo>
                  <a:pt x="0" y="0"/>
                </a:moveTo>
                <a:lnTo>
                  <a:pt x="1736622" y="0"/>
                </a:lnTo>
                <a:lnTo>
                  <a:pt x="1736622" y="1662840"/>
                </a:lnTo>
                <a:lnTo>
                  <a:pt x="0" y="1662840"/>
                </a:lnTo>
                <a:close/>
              </a:path>
            </a:pathLst>
          </a:custGeom>
          <a:solidFill>
            <a:srgbClr val="FF0000"/>
          </a:solidFill>
        </p:spPr>
      </p:sp>
      <p:sp>
        <p:nvSpPr>
          <p:cNvPr id="7" name="TextBox 18"/>
          <p:cNvSpPr txBox="1"/>
          <p:nvPr/>
        </p:nvSpPr>
        <p:spPr>
          <a:xfrm>
            <a:off x="586596" y="181155"/>
            <a:ext cx="11363864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Прогноз экономических показателей США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15993" y="961207"/>
          <a:ext cx="10981425" cy="4287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08360"/>
                <a:gridCol w="1330792"/>
                <a:gridCol w="1849703"/>
                <a:gridCol w="2196285"/>
                <a:gridCol w="2196285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ВВП,%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1.7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Инфляция, %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Безработица, %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Располагаемые доходы, темпы прироста, %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Жилищное строительство, новые дома,(тыс. шт.)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1469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1495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1520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1518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Внешняя торговля, торговый баланс, млрд. долл.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-1393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-1641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-1710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-1731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Дефицит федерального бюджета(% ВВП)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-4,5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-5,1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-5,4</a:t>
                      </a:r>
                      <a:endParaRPr lang="ru-RU" sz="2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-5,4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Freeform 8"/>
          <p:cNvSpPr/>
          <p:nvPr/>
        </p:nvSpPr>
        <p:spPr>
          <a:xfrm>
            <a:off x="0" y="6357668"/>
            <a:ext cx="12192000" cy="500332"/>
          </a:xfrm>
          <a:custGeom>
            <a:avLst/>
            <a:gdLst/>
            <a:ahLst/>
            <a:cxnLst/>
            <a:rect l="l" t="t" r="r" b="b"/>
            <a:pathLst>
              <a:path w="1736622" h="1662840">
                <a:moveTo>
                  <a:pt x="0" y="0"/>
                </a:moveTo>
                <a:lnTo>
                  <a:pt x="1736622" y="0"/>
                </a:lnTo>
                <a:lnTo>
                  <a:pt x="1736622" y="1662840"/>
                </a:lnTo>
                <a:lnTo>
                  <a:pt x="0" y="1662840"/>
                </a:lnTo>
                <a:close/>
              </a:path>
            </a:pathLst>
          </a:custGeom>
          <a:solidFill>
            <a:srgbClr val="FF0000"/>
          </a:solidFill>
        </p:spPr>
      </p:sp>
      <p:sp>
        <p:nvSpPr>
          <p:cNvPr id="11" name="TextBox 18"/>
          <p:cNvSpPr txBox="1"/>
          <p:nvPr/>
        </p:nvSpPr>
        <p:spPr>
          <a:xfrm>
            <a:off x="664234" y="5374256"/>
            <a:ext cx="11007306" cy="707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Источник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 Bachman D. United States Economic Forecast. 15 March 2023 // http://www2.deloitte.com/us/en/insights/economy/us-economic-forecast/united-states-outlook-analyses.html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任意多边形 28"/>
          <p:cNvSpPr/>
          <p:nvPr/>
        </p:nvSpPr>
        <p:spPr>
          <a:xfrm rot="385175" flipH="1">
            <a:off x="-111772" y="3307865"/>
            <a:ext cx="6289499" cy="3208599"/>
          </a:xfrm>
          <a:custGeom>
            <a:avLst/>
            <a:gdLst>
              <a:gd name="connsiteX0" fmla="*/ 3799487 w 6282660"/>
              <a:gd name="connsiteY0" fmla="*/ 181966 h 3167251"/>
              <a:gd name="connsiteX1" fmla="*/ 1673317 w 6282660"/>
              <a:gd name="connsiteY1" fmla="*/ 7296 h 3167251"/>
              <a:gd name="connsiteX2" fmla="*/ 7842 w 6282660"/>
              <a:gd name="connsiteY2" fmla="*/ 36033 h 3167251"/>
              <a:gd name="connsiteX3" fmla="*/ 38 w 6282660"/>
              <a:gd name="connsiteY3" fmla="*/ 3167251 h 3167251"/>
              <a:gd name="connsiteX4" fmla="*/ 6016288 w 6282660"/>
              <a:gd name="connsiteY4" fmla="*/ 3167251 h 3167251"/>
              <a:gd name="connsiteX5" fmla="*/ 6016289 w 6282660"/>
              <a:gd name="connsiteY5" fmla="*/ 3167249 h 3167251"/>
              <a:gd name="connsiteX6" fmla="*/ 6282660 w 6282660"/>
              <a:gd name="connsiteY6" fmla="*/ 799799 h 3167251"/>
              <a:gd name="connsiteX7" fmla="*/ 6258730 w 6282660"/>
              <a:gd name="connsiteY7" fmla="*/ 800935 h 3167251"/>
              <a:gd name="connsiteX8" fmla="*/ 3799487 w 6282660"/>
              <a:gd name="connsiteY8" fmla="*/ 181966 h 3167251"/>
              <a:gd name="connsiteX0" fmla="*/ 3799487 w 6289428"/>
              <a:gd name="connsiteY0" fmla="*/ 181966 h 3167251"/>
              <a:gd name="connsiteX1" fmla="*/ 1673317 w 6289428"/>
              <a:gd name="connsiteY1" fmla="*/ 7296 h 3167251"/>
              <a:gd name="connsiteX2" fmla="*/ 7842 w 6289428"/>
              <a:gd name="connsiteY2" fmla="*/ 36033 h 3167251"/>
              <a:gd name="connsiteX3" fmla="*/ 38 w 6289428"/>
              <a:gd name="connsiteY3" fmla="*/ 3167251 h 3167251"/>
              <a:gd name="connsiteX4" fmla="*/ 6016288 w 6289428"/>
              <a:gd name="connsiteY4" fmla="*/ 3167251 h 3167251"/>
              <a:gd name="connsiteX5" fmla="*/ 6016289 w 6289428"/>
              <a:gd name="connsiteY5" fmla="*/ 3167249 h 3167251"/>
              <a:gd name="connsiteX6" fmla="*/ 6282660 w 6289428"/>
              <a:gd name="connsiteY6" fmla="*/ 799799 h 3167251"/>
              <a:gd name="connsiteX7" fmla="*/ 6287577 w 6289428"/>
              <a:gd name="connsiteY7" fmla="*/ 804181 h 3167251"/>
              <a:gd name="connsiteX8" fmla="*/ 3799487 w 6289428"/>
              <a:gd name="connsiteY8" fmla="*/ 181966 h 3167251"/>
              <a:gd name="connsiteX0" fmla="*/ 4345949 w 6289428"/>
              <a:gd name="connsiteY0" fmla="*/ 263237 h 3172432"/>
              <a:gd name="connsiteX1" fmla="*/ 1673317 w 6289428"/>
              <a:gd name="connsiteY1" fmla="*/ 12477 h 3172432"/>
              <a:gd name="connsiteX2" fmla="*/ 7842 w 6289428"/>
              <a:gd name="connsiteY2" fmla="*/ 41214 h 3172432"/>
              <a:gd name="connsiteX3" fmla="*/ 38 w 6289428"/>
              <a:gd name="connsiteY3" fmla="*/ 3172432 h 3172432"/>
              <a:gd name="connsiteX4" fmla="*/ 6016288 w 6289428"/>
              <a:gd name="connsiteY4" fmla="*/ 3172432 h 3172432"/>
              <a:gd name="connsiteX5" fmla="*/ 6016289 w 6289428"/>
              <a:gd name="connsiteY5" fmla="*/ 3172430 h 3172432"/>
              <a:gd name="connsiteX6" fmla="*/ 6282660 w 6289428"/>
              <a:gd name="connsiteY6" fmla="*/ 804980 h 3172432"/>
              <a:gd name="connsiteX7" fmla="*/ 6287577 w 6289428"/>
              <a:gd name="connsiteY7" fmla="*/ 809362 h 3172432"/>
              <a:gd name="connsiteX8" fmla="*/ 4345949 w 6289428"/>
              <a:gd name="connsiteY8" fmla="*/ 263237 h 3172432"/>
              <a:gd name="connsiteX0" fmla="*/ 4230562 w 6289428"/>
              <a:gd name="connsiteY0" fmla="*/ 249354 h 3171531"/>
              <a:gd name="connsiteX1" fmla="*/ 1673317 w 6289428"/>
              <a:gd name="connsiteY1" fmla="*/ 11576 h 3171531"/>
              <a:gd name="connsiteX2" fmla="*/ 7842 w 6289428"/>
              <a:gd name="connsiteY2" fmla="*/ 40313 h 3171531"/>
              <a:gd name="connsiteX3" fmla="*/ 38 w 6289428"/>
              <a:gd name="connsiteY3" fmla="*/ 3171531 h 3171531"/>
              <a:gd name="connsiteX4" fmla="*/ 6016288 w 6289428"/>
              <a:gd name="connsiteY4" fmla="*/ 3171531 h 3171531"/>
              <a:gd name="connsiteX5" fmla="*/ 6016289 w 6289428"/>
              <a:gd name="connsiteY5" fmla="*/ 3171529 h 3171531"/>
              <a:gd name="connsiteX6" fmla="*/ 6282660 w 6289428"/>
              <a:gd name="connsiteY6" fmla="*/ 804079 h 3171531"/>
              <a:gd name="connsiteX7" fmla="*/ 6287577 w 6289428"/>
              <a:gd name="connsiteY7" fmla="*/ 808461 h 3171531"/>
              <a:gd name="connsiteX8" fmla="*/ 4230562 w 6289428"/>
              <a:gd name="connsiteY8" fmla="*/ 249354 h 3171531"/>
              <a:gd name="connsiteX0" fmla="*/ 4241830 w 6300696"/>
              <a:gd name="connsiteY0" fmla="*/ 301095 h 3223272"/>
              <a:gd name="connsiteX1" fmla="*/ 1684585 w 6300696"/>
              <a:gd name="connsiteY1" fmla="*/ 63317 h 3223272"/>
              <a:gd name="connsiteX2" fmla="*/ 0 w 6300696"/>
              <a:gd name="connsiteY2" fmla="*/ 2269 h 3223272"/>
              <a:gd name="connsiteX3" fmla="*/ 11306 w 6300696"/>
              <a:gd name="connsiteY3" fmla="*/ 3223272 h 3223272"/>
              <a:gd name="connsiteX4" fmla="*/ 6027556 w 6300696"/>
              <a:gd name="connsiteY4" fmla="*/ 3223272 h 3223272"/>
              <a:gd name="connsiteX5" fmla="*/ 6027557 w 6300696"/>
              <a:gd name="connsiteY5" fmla="*/ 3223270 h 3223272"/>
              <a:gd name="connsiteX6" fmla="*/ 6293928 w 6300696"/>
              <a:gd name="connsiteY6" fmla="*/ 855820 h 3223272"/>
              <a:gd name="connsiteX7" fmla="*/ 6298845 w 6300696"/>
              <a:gd name="connsiteY7" fmla="*/ 860202 h 3223272"/>
              <a:gd name="connsiteX8" fmla="*/ 4241830 w 6300696"/>
              <a:gd name="connsiteY8" fmla="*/ 301095 h 3223272"/>
              <a:gd name="connsiteX0" fmla="*/ 4230633 w 6289499"/>
              <a:gd name="connsiteY0" fmla="*/ 286422 h 3208599"/>
              <a:gd name="connsiteX1" fmla="*/ 1673388 w 6289499"/>
              <a:gd name="connsiteY1" fmla="*/ 48644 h 3208599"/>
              <a:gd name="connsiteX2" fmla="*/ 1604 w 6289499"/>
              <a:gd name="connsiteY2" fmla="*/ 3642 h 3208599"/>
              <a:gd name="connsiteX3" fmla="*/ 109 w 6289499"/>
              <a:gd name="connsiteY3" fmla="*/ 3208599 h 3208599"/>
              <a:gd name="connsiteX4" fmla="*/ 6016359 w 6289499"/>
              <a:gd name="connsiteY4" fmla="*/ 3208599 h 3208599"/>
              <a:gd name="connsiteX5" fmla="*/ 6016360 w 6289499"/>
              <a:gd name="connsiteY5" fmla="*/ 3208597 h 3208599"/>
              <a:gd name="connsiteX6" fmla="*/ 6282731 w 6289499"/>
              <a:gd name="connsiteY6" fmla="*/ 841147 h 3208599"/>
              <a:gd name="connsiteX7" fmla="*/ 6287648 w 6289499"/>
              <a:gd name="connsiteY7" fmla="*/ 845529 h 3208599"/>
              <a:gd name="connsiteX8" fmla="*/ 4230633 w 6289499"/>
              <a:gd name="connsiteY8" fmla="*/ 286422 h 3208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89499" h="3208599">
                <a:moveTo>
                  <a:pt x="4230633" y="286422"/>
                </a:moveTo>
                <a:cubicBezTo>
                  <a:pt x="3622966" y="217794"/>
                  <a:pt x="2378226" y="95774"/>
                  <a:pt x="1673388" y="48644"/>
                </a:cubicBezTo>
                <a:cubicBezTo>
                  <a:pt x="968550" y="1514"/>
                  <a:pt x="556762" y="-5937"/>
                  <a:pt x="1604" y="3642"/>
                </a:cubicBezTo>
                <a:cubicBezTo>
                  <a:pt x="2297" y="1080532"/>
                  <a:pt x="-584" y="2131709"/>
                  <a:pt x="109" y="3208599"/>
                </a:cubicBezTo>
                <a:lnTo>
                  <a:pt x="6016359" y="3208599"/>
                </a:lnTo>
                <a:cubicBezTo>
                  <a:pt x="6016359" y="3208598"/>
                  <a:pt x="6016360" y="3208598"/>
                  <a:pt x="6016360" y="3208597"/>
                </a:cubicBezTo>
                <a:lnTo>
                  <a:pt x="6282731" y="841147"/>
                </a:lnTo>
                <a:cubicBezTo>
                  <a:pt x="6274754" y="841526"/>
                  <a:pt x="6295625" y="845150"/>
                  <a:pt x="6287648" y="845529"/>
                </a:cubicBezTo>
                <a:cubicBezTo>
                  <a:pt x="6292410" y="848572"/>
                  <a:pt x="5948914" y="543535"/>
                  <a:pt x="4230633" y="28642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>
            <a:off x="0" y="3669807"/>
            <a:ext cx="6941127" cy="3188192"/>
          </a:xfrm>
          <a:custGeom>
            <a:avLst/>
            <a:gdLst>
              <a:gd name="connsiteX0" fmla="*/ 0 w 6941127"/>
              <a:gd name="connsiteY0" fmla="*/ 0 h 3644900"/>
              <a:gd name="connsiteX1" fmla="*/ 6096001 w 6941127"/>
              <a:gd name="connsiteY1" fmla="*/ 964045 h 3644900"/>
              <a:gd name="connsiteX2" fmla="*/ 6359236 w 6941127"/>
              <a:gd name="connsiteY2" fmla="*/ 964045 h 3644900"/>
              <a:gd name="connsiteX3" fmla="*/ 6941127 w 6941127"/>
              <a:gd name="connsiteY3" fmla="*/ 3644900 h 3644900"/>
              <a:gd name="connsiteX4" fmla="*/ 0 w 6941127"/>
              <a:gd name="connsiteY4" fmla="*/ 3644900 h 3644900"/>
              <a:gd name="connsiteX5" fmla="*/ 0 w 6941127"/>
              <a:gd name="connsiteY5" fmla="*/ 964045 h 3644900"/>
              <a:gd name="connsiteX0" fmla="*/ 1854200 w 6941127"/>
              <a:gd name="connsiteY0" fmla="*/ 0 h 3619500"/>
              <a:gd name="connsiteX1" fmla="*/ 6096001 w 6941127"/>
              <a:gd name="connsiteY1" fmla="*/ 938645 h 3619500"/>
              <a:gd name="connsiteX2" fmla="*/ 6359236 w 6941127"/>
              <a:gd name="connsiteY2" fmla="*/ 938645 h 3619500"/>
              <a:gd name="connsiteX3" fmla="*/ 6941127 w 6941127"/>
              <a:gd name="connsiteY3" fmla="*/ 3619500 h 3619500"/>
              <a:gd name="connsiteX4" fmla="*/ 0 w 6941127"/>
              <a:gd name="connsiteY4" fmla="*/ 3619500 h 3619500"/>
              <a:gd name="connsiteX5" fmla="*/ 0 w 6941127"/>
              <a:gd name="connsiteY5" fmla="*/ 938645 h 3619500"/>
              <a:gd name="connsiteX6" fmla="*/ 1854200 w 6941127"/>
              <a:gd name="connsiteY6" fmla="*/ 0 h 3619500"/>
              <a:gd name="connsiteX0" fmla="*/ 1854200 w 6941127"/>
              <a:gd name="connsiteY0" fmla="*/ 0 h 3619500"/>
              <a:gd name="connsiteX1" fmla="*/ 6096001 w 6941127"/>
              <a:gd name="connsiteY1" fmla="*/ 938645 h 3619500"/>
              <a:gd name="connsiteX2" fmla="*/ 6359236 w 6941127"/>
              <a:gd name="connsiteY2" fmla="*/ 938645 h 3619500"/>
              <a:gd name="connsiteX3" fmla="*/ 6941127 w 6941127"/>
              <a:gd name="connsiteY3" fmla="*/ 3619500 h 3619500"/>
              <a:gd name="connsiteX4" fmla="*/ 0 w 6941127"/>
              <a:gd name="connsiteY4" fmla="*/ 3619500 h 3619500"/>
              <a:gd name="connsiteX5" fmla="*/ 0 w 6941127"/>
              <a:gd name="connsiteY5" fmla="*/ 938645 h 3619500"/>
              <a:gd name="connsiteX6" fmla="*/ 1854200 w 6941127"/>
              <a:gd name="connsiteY6" fmla="*/ 0 h 3619500"/>
              <a:gd name="connsiteX0" fmla="*/ 762000 w 6941127"/>
              <a:gd name="connsiteY0" fmla="*/ 0 h 3454400"/>
              <a:gd name="connsiteX1" fmla="*/ 6096001 w 6941127"/>
              <a:gd name="connsiteY1" fmla="*/ 773545 h 3454400"/>
              <a:gd name="connsiteX2" fmla="*/ 6359236 w 6941127"/>
              <a:gd name="connsiteY2" fmla="*/ 773545 h 3454400"/>
              <a:gd name="connsiteX3" fmla="*/ 6941127 w 6941127"/>
              <a:gd name="connsiteY3" fmla="*/ 3454400 h 3454400"/>
              <a:gd name="connsiteX4" fmla="*/ 0 w 6941127"/>
              <a:gd name="connsiteY4" fmla="*/ 3454400 h 3454400"/>
              <a:gd name="connsiteX5" fmla="*/ 0 w 6941127"/>
              <a:gd name="connsiteY5" fmla="*/ 773545 h 3454400"/>
              <a:gd name="connsiteX6" fmla="*/ 762000 w 6941127"/>
              <a:gd name="connsiteY6" fmla="*/ 0 h 3454400"/>
              <a:gd name="connsiteX0" fmla="*/ 1371600 w 6941127"/>
              <a:gd name="connsiteY0" fmla="*/ 0 h 3035300"/>
              <a:gd name="connsiteX1" fmla="*/ 6096001 w 6941127"/>
              <a:gd name="connsiteY1" fmla="*/ 354445 h 3035300"/>
              <a:gd name="connsiteX2" fmla="*/ 6359236 w 6941127"/>
              <a:gd name="connsiteY2" fmla="*/ 354445 h 3035300"/>
              <a:gd name="connsiteX3" fmla="*/ 6941127 w 6941127"/>
              <a:gd name="connsiteY3" fmla="*/ 3035300 h 3035300"/>
              <a:gd name="connsiteX4" fmla="*/ 0 w 6941127"/>
              <a:gd name="connsiteY4" fmla="*/ 3035300 h 3035300"/>
              <a:gd name="connsiteX5" fmla="*/ 0 w 6941127"/>
              <a:gd name="connsiteY5" fmla="*/ 354445 h 3035300"/>
              <a:gd name="connsiteX6" fmla="*/ 1371600 w 6941127"/>
              <a:gd name="connsiteY6" fmla="*/ 0 h 3035300"/>
              <a:gd name="connsiteX0" fmla="*/ 1371600 w 6941127"/>
              <a:gd name="connsiteY0" fmla="*/ 21238 h 3056538"/>
              <a:gd name="connsiteX1" fmla="*/ 6096001 w 6941127"/>
              <a:gd name="connsiteY1" fmla="*/ 375683 h 3056538"/>
              <a:gd name="connsiteX2" fmla="*/ 6359236 w 6941127"/>
              <a:gd name="connsiteY2" fmla="*/ 375683 h 3056538"/>
              <a:gd name="connsiteX3" fmla="*/ 6941127 w 6941127"/>
              <a:gd name="connsiteY3" fmla="*/ 3056538 h 3056538"/>
              <a:gd name="connsiteX4" fmla="*/ 0 w 6941127"/>
              <a:gd name="connsiteY4" fmla="*/ 3056538 h 3056538"/>
              <a:gd name="connsiteX5" fmla="*/ 0 w 6941127"/>
              <a:gd name="connsiteY5" fmla="*/ 375683 h 3056538"/>
              <a:gd name="connsiteX6" fmla="*/ 1371600 w 6941127"/>
              <a:gd name="connsiteY6" fmla="*/ 21238 h 3056538"/>
              <a:gd name="connsiteX0" fmla="*/ 1854200 w 6941127"/>
              <a:gd name="connsiteY0" fmla="*/ 34778 h 3031978"/>
              <a:gd name="connsiteX1" fmla="*/ 6096001 w 6941127"/>
              <a:gd name="connsiteY1" fmla="*/ 351123 h 3031978"/>
              <a:gd name="connsiteX2" fmla="*/ 6359236 w 6941127"/>
              <a:gd name="connsiteY2" fmla="*/ 351123 h 3031978"/>
              <a:gd name="connsiteX3" fmla="*/ 6941127 w 6941127"/>
              <a:gd name="connsiteY3" fmla="*/ 3031978 h 3031978"/>
              <a:gd name="connsiteX4" fmla="*/ 0 w 6941127"/>
              <a:gd name="connsiteY4" fmla="*/ 3031978 h 3031978"/>
              <a:gd name="connsiteX5" fmla="*/ 0 w 6941127"/>
              <a:gd name="connsiteY5" fmla="*/ 351123 h 3031978"/>
              <a:gd name="connsiteX6" fmla="*/ 1854200 w 6941127"/>
              <a:gd name="connsiteY6" fmla="*/ 34778 h 3031978"/>
              <a:gd name="connsiteX0" fmla="*/ 1854200 w 6941127"/>
              <a:gd name="connsiteY0" fmla="*/ 34778 h 3031978"/>
              <a:gd name="connsiteX1" fmla="*/ 6096001 w 6941127"/>
              <a:gd name="connsiteY1" fmla="*/ 351123 h 3031978"/>
              <a:gd name="connsiteX2" fmla="*/ 6359236 w 6941127"/>
              <a:gd name="connsiteY2" fmla="*/ 351123 h 3031978"/>
              <a:gd name="connsiteX3" fmla="*/ 6941127 w 6941127"/>
              <a:gd name="connsiteY3" fmla="*/ 3031978 h 3031978"/>
              <a:gd name="connsiteX4" fmla="*/ 0 w 6941127"/>
              <a:gd name="connsiteY4" fmla="*/ 3031978 h 3031978"/>
              <a:gd name="connsiteX5" fmla="*/ 0 w 6941127"/>
              <a:gd name="connsiteY5" fmla="*/ 351123 h 3031978"/>
              <a:gd name="connsiteX6" fmla="*/ 1854200 w 6941127"/>
              <a:gd name="connsiteY6" fmla="*/ 34778 h 3031978"/>
              <a:gd name="connsiteX0" fmla="*/ 1854200 w 6941127"/>
              <a:gd name="connsiteY0" fmla="*/ 34778 h 3031978"/>
              <a:gd name="connsiteX1" fmla="*/ 6096001 w 6941127"/>
              <a:gd name="connsiteY1" fmla="*/ 351123 h 3031978"/>
              <a:gd name="connsiteX2" fmla="*/ 6359236 w 6941127"/>
              <a:gd name="connsiteY2" fmla="*/ 351123 h 3031978"/>
              <a:gd name="connsiteX3" fmla="*/ 6941127 w 6941127"/>
              <a:gd name="connsiteY3" fmla="*/ 3031978 h 3031978"/>
              <a:gd name="connsiteX4" fmla="*/ 0 w 6941127"/>
              <a:gd name="connsiteY4" fmla="*/ 3031978 h 3031978"/>
              <a:gd name="connsiteX5" fmla="*/ 0 w 6941127"/>
              <a:gd name="connsiteY5" fmla="*/ 351123 h 3031978"/>
              <a:gd name="connsiteX6" fmla="*/ 1854200 w 6941127"/>
              <a:gd name="connsiteY6" fmla="*/ 34778 h 3031978"/>
              <a:gd name="connsiteX0" fmla="*/ 1854200 w 6941127"/>
              <a:gd name="connsiteY0" fmla="*/ 13940 h 3074640"/>
              <a:gd name="connsiteX1" fmla="*/ 6096001 w 6941127"/>
              <a:gd name="connsiteY1" fmla="*/ 393785 h 3074640"/>
              <a:gd name="connsiteX2" fmla="*/ 6359236 w 6941127"/>
              <a:gd name="connsiteY2" fmla="*/ 393785 h 3074640"/>
              <a:gd name="connsiteX3" fmla="*/ 6941127 w 6941127"/>
              <a:gd name="connsiteY3" fmla="*/ 3074640 h 3074640"/>
              <a:gd name="connsiteX4" fmla="*/ 0 w 6941127"/>
              <a:gd name="connsiteY4" fmla="*/ 3074640 h 3074640"/>
              <a:gd name="connsiteX5" fmla="*/ 0 w 6941127"/>
              <a:gd name="connsiteY5" fmla="*/ 393785 h 3074640"/>
              <a:gd name="connsiteX6" fmla="*/ 1854200 w 6941127"/>
              <a:gd name="connsiteY6" fmla="*/ 13940 h 3074640"/>
              <a:gd name="connsiteX0" fmla="*/ 1854200 w 6941127"/>
              <a:gd name="connsiteY0" fmla="*/ 0 h 3060700"/>
              <a:gd name="connsiteX1" fmla="*/ 6096001 w 6941127"/>
              <a:gd name="connsiteY1" fmla="*/ 379845 h 3060700"/>
              <a:gd name="connsiteX2" fmla="*/ 6359236 w 6941127"/>
              <a:gd name="connsiteY2" fmla="*/ 379845 h 3060700"/>
              <a:gd name="connsiteX3" fmla="*/ 6941127 w 6941127"/>
              <a:gd name="connsiteY3" fmla="*/ 3060700 h 3060700"/>
              <a:gd name="connsiteX4" fmla="*/ 0 w 6941127"/>
              <a:gd name="connsiteY4" fmla="*/ 3060700 h 3060700"/>
              <a:gd name="connsiteX5" fmla="*/ 0 w 6941127"/>
              <a:gd name="connsiteY5" fmla="*/ 379845 h 3060700"/>
              <a:gd name="connsiteX6" fmla="*/ 1854200 w 6941127"/>
              <a:gd name="connsiteY6" fmla="*/ 0 h 3060700"/>
              <a:gd name="connsiteX0" fmla="*/ 1854200 w 6941127"/>
              <a:gd name="connsiteY0" fmla="*/ 25452 h 3086152"/>
              <a:gd name="connsiteX1" fmla="*/ 6096001 w 6941127"/>
              <a:gd name="connsiteY1" fmla="*/ 405297 h 3086152"/>
              <a:gd name="connsiteX2" fmla="*/ 6359236 w 6941127"/>
              <a:gd name="connsiteY2" fmla="*/ 405297 h 3086152"/>
              <a:gd name="connsiteX3" fmla="*/ 6941127 w 6941127"/>
              <a:gd name="connsiteY3" fmla="*/ 3086152 h 3086152"/>
              <a:gd name="connsiteX4" fmla="*/ 0 w 6941127"/>
              <a:gd name="connsiteY4" fmla="*/ 3086152 h 3086152"/>
              <a:gd name="connsiteX5" fmla="*/ 0 w 6941127"/>
              <a:gd name="connsiteY5" fmla="*/ 24297 h 3086152"/>
              <a:gd name="connsiteX6" fmla="*/ 1854200 w 6941127"/>
              <a:gd name="connsiteY6" fmla="*/ 25452 h 3086152"/>
              <a:gd name="connsiteX0" fmla="*/ 1663700 w 6941127"/>
              <a:gd name="connsiteY0" fmla="*/ 14532 h 3164132"/>
              <a:gd name="connsiteX1" fmla="*/ 6096001 w 6941127"/>
              <a:gd name="connsiteY1" fmla="*/ 483277 h 3164132"/>
              <a:gd name="connsiteX2" fmla="*/ 6359236 w 6941127"/>
              <a:gd name="connsiteY2" fmla="*/ 483277 h 3164132"/>
              <a:gd name="connsiteX3" fmla="*/ 6941127 w 6941127"/>
              <a:gd name="connsiteY3" fmla="*/ 3164132 h 3164132"/>
              <a:gd name="connsiteX4" fmla="*/ 0 w 6941127"/>
              <a:gd name="connsiteY4" fmla="*/ 3164132 h 3164132"/>
              <a:gd name="connsiteX5" fmla="*/ 0 w 6941127"/>
              <a:gd name="connsiteY5" fmla="*/ 102277 h 3164132"/>
              <a:gd name="connsiteX6" fmla="*/ 1663700 w 6941127"/>
              <a:gd name="connsiteY6" fmla="*/ 14532 h 3164132"/>
              <a:gd name="connsiteX0" fmla="*/ 1663700 w 6941127"/>
              <a:gd name="connsiteY0" fmla="*/ 3348 h 3152948"/>
              <a:gd name="connsiteX1" fmla="*/ 6096001 w 6941127"/>
              <a:gd name="connsiteY1" fmla="*/ 472093 h 3152948"/>
              <a:gd name="connsiteX2" fmla="*/ 6359236 w 6941127"/>
              <a:gd name="connsiteY2" fmla="*/ 472093 h 3152948"/>
              <a:gd name="connsiteX3" fmla="*/ 6941127 w 6941127"/>
              <a:gd name="connsiteY3" fmla="*/ 3152948 h 3152948"/>
              <a:gd name="connsiteX4" fmla="*/ 0 w 6941127"/>
              <a:gd name="connsiteY4" fmla="*/ 3152948 h 3152948"/>
              <a:gd name="connsiteX5" fmla="*/ 0 w 6941127"/>
              <a:gd name="connsiteY5" fmla="*/ 91093 h 3152948"/>
              <a:gd name="connsiteX6" fmla="*/ 1663700 w 6941127"/>
              <a:gd name="connsiteY6" fmla="*/ 3348 h 3152948"/>
              <a:gd name="connsiteX0" fmla="*/ 1663700 w 6941127"/>
              <a:gd name="connsiteY0" fmla="*/ 3348 h 3152948"/>
              <a:gd name="connsiteX1" fmla="*/ 6096001 w 6941127"/>
              <a:gd name="connsiteY1" fmla="*/ 472093 h 3152948"/>
              <a:gd name="connsiteX2" fmla="*/ 6359236 w 6941127"/>
              <a:gd name="connsiteY2" fmla="*/ 472093 h 3152948"/>
              <a:gd name="connsiteX3" fmla="*/ 6941127 w 6941127"/>
              <a:gd name="connsiteY3" fmla="*/ 3152948 h 3152948"/>
              <a:gd name="connsiteX4" fmla="*/ 0 w 6941127"/>
              <a:gd name="connsiteY4" fmla="*/ 3152948 h 3152948"/>
              <a:gd name="connsiteX5" fmla="*/ 0 w 6941127"/>
              <a:gd name="connsiteY5" fmla="*/ 91093 h 3152948"/>
              <a:gd name="connsiteX6" fmla="*/ 1663700 w 6941127"/>
              <a:gd name="connsiteY6" fmla="*/ 3348 h 3152948"/>
              <a:gd name="connsiteX0" fmla="*/ 1676400 w 6941127"/>
              <a:gd name="connsiteY0" fmla="*/ 2648 h 3190348"/>
              <a:gd name="connsiteX1" fmla="*/ 6096001 w 6941127"/>
              <a:gd name="connsiteY1" fmla="*/ 509493 h 3190348"/>
              <a:gd name="connsiteX2" fmla="*/ 6359236 w 6941127"/>
              <a:gd name="connsiteY2" fmla="*/ 509493 h 3190348"/>
              <a:gd name="connsiteX3" fmla="*/ 6941127 w 6941127"/>
              <a:gd name="connsiteY3" fmla="*/ 3190348 h 3190348"/>
              <a:gd name="connsiteX4" fmla="*/ 0 w 6941127"/>
              <a:gd name="connsiteY4" fmla="*/ 3190348 h 3190348"/>
              <a:gd name="connsiteX5" fmla="*/ 0 w 6941127"/>
              <a:gd name="connsiteY5" fmla="*/ 128493 h 3190348"/>
              <a:gd name="connsiteX6" fmla="*/ 1676400 w 6941127"/>
              <a:gd name="connsiteY6" fmla="*/ 2648 h 3190348"/>
              <a:gd name="connsiteX0" fmla="*/ 1676400 w 6941127"/>
              <a:gd name="connsiteY0" fmla="*/ 492 h 3188192"/>
              <a:gd name="connsiteX1" fmla="*/ 6096001 w 6941127"/>
              <a:gd name="connsiteY1" fmla="*/ 507337 h 3188192"/>
              <a:gd name="connsiteX2" fmla="*/ 6359236 w 6941127"/>
              <a:gd name="connsiteY2" fmla="*/ 507337 h 3188192"/>
              <a:gd name="connsiteX3" fmla="*/ 6941127 w 6941127"/>
              <a:gd name="connsiteY3" fmla="*/ 3188192 h 3188192"/>
              <a:gd name="connsiteX4" fmla="*/ 0 w 6941127"/>
              <a:gd name="connsiteY4" fmla="*/ 3188192 h 3188192"/>
              <a:gd name="connsiteX5" fmla="*/ 0 w 6941127"/>
              <a:gd name="connsiteY5" fmla="*/ 126337 h 3188192"/>
              <a:gd name="connsiteX6" fmla="*/ 1676400 w 6941127"/>
              <a:gd name="connsiteY6" fmla="*/ 492 h 318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41127" h="3188192">
                <a:moveTo>
                  <a:pt x="1676400" y="492"/>
                </a:moveTo>
                <a:cubicBezTo>
                  <a:pt x="2681466" y="8777"/>
                  <a:pt x="6102928" y="511763"/>
                  <a:pt x="6096001" y="507337"/>
                </a:cubicBezTo>
                <a:lnTo>
                  <a:pt x="6359236" y="507337"/>
                </a:lnTo>
                <a:lnTo>
                  <a:pt x="6941127" y="3188192"/>
                </a:lnTo>
                <a:lnTo>
                  <a:pt x="0" y="3188192"/>
                </a:lnTo>
                <a:lnTo>
                  <a:pt x="0" y="126337"/>
                </a:lnTo>
                <a:cubicBezTo>
                  <a:pt x="25400" y="141154"/>
                  <a:pt x="444280" y="-9665"/>
                  <a:pt x="1676400" y="49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6096001" y="0"/>
            <a:ext cx="6095999" cy="6858000"/>
          </a:xfrm>
          <a:custGeom>
            <a:avLst/>
            <a:gdLst>
              <a:gd name="connsiteX0" fmla="*/ 1875252 w 6095999"/>
              <a:gd name="connsiteY0" fmla="*/ 0 h 6858000"/>
              <a:gd name="connsiteX1" fmla="*/ 6095999 w 6095999"/>
              <a:gd name="connsiteY1" fmla="*/ 0 h 6858000"/>
              <a:gd name="connsiteX2" fmla="*/ 6095999 w 6095999"/>
              <a:gd name="connsiteY2" fmla="*/ 6858000 h 6858000"/>
              <a:gd name="connsiteX3" fmla="*/ 696240 w 6095999"/>
              <a:gd name="connsiteY3" fmla="*/ 6858000 h 6858000"/>
              <a:gd name="connsiteX4" fmla="*/ 671376 w 6095999"/>
              <a:gd name="connsiteY4" fmla="*/ 6814757 h 6858000"/>
              <a:gd name="connsiteX5" fmla="*/ 0 w 6095999"/>
              <a:gd name="connsiteY5" fmla="*/ 4163291 h 6858000"/>
              <a:gd name="connsiteX6" fmla="*/ 1822433 w 6095999"/>
              <a:gd name="connsiteY6" fmla="*/ 457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5999" h="6858000">
                <a:moveTo>
                  <a:pt x="1875252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696240" y="6858000"/>
                </a:lnTo>
                <a:lnTo>
                  <a:pt x="671376" y="6814757"/>
                </a:lnTo>
                <a:cubicBezTo>
                  <a:pt x="243209" y="6026574"/>
                  <a:pt x="0" y="5123335"/>
                  <a:pt x="0" y="4163291"/>
                </a:cubicBezTo>
                <a:cubicBezTo>
                  <a:pt x="0" y="2531217"/>
                  <a:pt x="702874" y="1063308"/>
                  <a:pt x="1822433" y="4575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3367701" y="2580065"/>
            <a:ext cx="2179472" cy="21794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189782" y="4605076"/>
            <a:ext cx="5926347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Китая по ППС в международных долларах: 1-е место в мире – 35 042,69 млрд. международных долларов(2024г.)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ВВП Китая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ППС на душу населения в международных долларах: 90-е место в мире – 24 839,3 международных долларов(2024 г).</a:t>
            </a:r>
          </a:p>
          <a:p>
            <a:pPr>
              <a:lnSpc>
                <a:spcPct val="80000"/>
              </a:lnSpc>
            </a:pP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3517" y="45925"/>
            <a:ext cx="75394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2800" b="1" dirty="0" smtClean="0">
                <a:latin typeface="Times New Roman" pitchFamily="18" charset="0"/>
                <a:cs typeface="Times New Roman" pitchFamily="18" charset="0"/>
              </a:rPr>
              <a:t>Краткая характеристика экономики Китайской Народной Республики</a:t>
            </a:r>
            <a:endParaRPr lang="zh-CN" alt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b="1" dirty="0" smtClean="0">
                <a:solidFill>
                  <a:srgbClr val="46739C"/>
                </a:solidFill>
                <a:latin typeface="+mj-ea"/>
                <a:cs typeface="Segoe UI Semilight" panose="020B0402040204020203" pitchFamily="34" charset="0"/>
              </a:rPr>
              <a:t> </a:t>
            </a:r>
            <a:endParaRPr lang="zh-CN" altLang="en-US" sz="2800" b="1" dirty="0">
              <a:solidFill>
                <a:srgbClr val="46739C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2144" y="1155940"/>
            <a:ext cx="62455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ВВП Китая в долларах США: 2-е место в мире –  18 560 млрд. долл. США(2024г.)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ВВП Китая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душу населения в долларах США: 75-е место в мире -  13 155,89 долл. США(2024г.)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720643" y="138022"/>
            <a:ext cx="44713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данным Всемирного банка, Китай является одной из самых развитых и динамично развивающихся экономик мира.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75252" y="1009292"/>
            <a:ext cx="5316748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2014 года Китай занимает первое место в мире по объему ВВП по ППС и второе место по номинальному ВВП, уступая лишь США.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487064" y="1940944"/>
            <a:ext cx="558991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Кроме того, по данным Всемирного банка, Китай на протяжении десятилетия наряду с США и Нидерландами входит в тройку лидеров по абсолютному объему прямых иностранных инвестиций.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254150" y="3148641"/>
            <a:ext cx="5796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последние 30 лет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валовый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национальный продукт Китая вырос в 22 раза.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6196642" y="3962876"/>
            <a:ext cx="578832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КНР создан самый большой в мире средний класс - свыше 450 млн. богатых граждан.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340416" y="4813540"/>
            <a:ext cx="54691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457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Китае нет бедных по меркам ООН, а вклад КНР в ликвидацию бедности в мире составил свыше 30,0 %.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6642340" y="5624423"/>
            <a:ext cx="5427187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Китай стал мощной индустриальной державой, обладающей современным хозяйством, конкурирующей за лидерство в технологическом развитии.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C:\Users\Ольга\Desktop\5e4cebbfd2ddfiStock-6289144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180" y="2648309"/>
            <a:ext cx="2057220" cy="204446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9485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 Light"/>
        <a:ea typeface="微软雅黑"/>
        <a:cs typeface=""/>
      </a:majorFont>
      <a:minorFont>
        <a:latin typeface="Calibri"/>
        <a:ea typeface="新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1992</Words>
  <Application>Microsoft Office PowerPoint</Application>
  <PresentationFormat>Произвольный</PresentationFormat>
  <Paragraphs>209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主题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http://www.ypppt.com/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Ольга</cp:lastModifiedBy>
  <cp:revision>337</cp:revision>
  <dcterms:created xsi:type="dcterms:W3CDTF">2015-01-18T03:35:19Z</dcterms:created>
  <dcterms:modified xsi:type="dcterms:W3CDTF">2024-11-27T14:28:40Z</dcterms:modified>
</cp:coreProperties>
</file>