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89" r:id="rId3"/>
    <p:sldId id="258" r:id="rId4"/>
    <p:sldId id="283" r:id="rId5"/>
    <p:sldId id="279" r:id="rId6"/>
    <p:sldId id="290" r:id="rId7"/>
    <p:sldId id="278" r:id="rId8"/>
    <p:sldId id="272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3" d="100"/>
          <a:sy n="103" d="100"/>
        </p:scale>
        <p:origin x="-850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4;&#1083;&#1100;&#1075;&#1072;\Desktop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Лист1!$J$13</c:f>
              <c:strCache>
                <c:ptCount val="1"/>
                <c:pt idx="0">
                  <c:v>Среднесписочная численность, чел.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Лист1!$K$12:$M$12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21</c:v>
                </c:pt>
                <c:pt idx="1">
                  <c:v>22</c:v>
                </c:pt>
                <c:pt idx="2">
                  <c:v>18</c:v>
                </c:pt>
              </c:numCache>
            </c:numRef>
          </c:val>
        </c:ser>
        <c:dLbls>
          <c:showVal val="1"/>
        </c:dLbls>
        <c:shape val="cylinder"/>
        <c:axId val="112074112"/>
        <c:axId val="112727168"/>
        <c:axId val="0"/>
      </c:bar3DChart>
      <c:catAx>
        <c:axId val="11207411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727168"/>
        <c:crosses val="autoZero"/>
        <c:auto val="1"/>
        <c:lblAlgn val="ctr"/>
        <c:lblOffset val="100"/>
      </c:catAx>
      <c:valAx>
        <c:axId val="1127271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07411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 b="0">
                <a:latin typeface="Times New Roman" pitchFamily="18" charset="0"/>
                <a:cs typeface="Times New Roman" pitchFamily="18" charset="0"/>
              </a:rPr>
              <a:t>2023г.,%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Лист1!$K$29</c:f>
              <c:strCache>
                <c:ptCount val="1"/>
                <c:pt idx="0">
                  <c:v>2023г.,%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Лист1!$J$30:$J$31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Лист1!$K$30:$K$31</c:f>
              <c:numCache>
                <c:formatCode>General</c:formatCode>
                <c:ptCount val="2"/>
                <c:pt idx="0">
                  <c:v>11.11</c:v>
                </c:pt>
                <c:pt idx="1">
                  <c:v>88.88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Лист1!$H$56</c:f>
              <c:strCache>
                <c:ptCount val="1"/>
                <c:pt idx="0">
                  <c:v>Сумма капитала, тыс. руб.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Лист1!$I$55:$K$55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Лист1!$I$56:$K$56</c:f>
              <c:numCache>
                <c:formatCode>_(#0_);_(\(#0\);_("-"??_);_(@_)</c:formatCode>
                <c:ptCount val="3"/>
                <c:pt idx="0">
                  <c:v>418479821</c:v>
                </c:pt>
                <c:pt idx="1">
                  <c:v>886622251</c:v>
                </c:pt>
                <c:pt idx="2">
                  <c:v>1034066871</c:v>
                </c:pt>
              </c:numCache>
            </c:numRef>
          </c:val>
        </c:ser>
        <c:dLbls>
          <c:showVal val="1"/>
        </c:dLbls>
        <c:shape val="box"/>
        <c:axId val="112753664"/>
        <c:axId val="113267456"/>
        <c:axId val="0"/>
      </c:bar3DChart>
      <c:catAx>
        <c:axId val="1127536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267456"/>
        <c:crosses val="autoZero"/>
        <c:auto val="1"/>
        <c:lblAlgn val="ctr"/>
        <c:lblOffset val="100"/>
      </c:catAx>
      <c:valAx>
        <c:axId val="113267456"/>
        <c:scaling>
          <c:orientation val="minMax"/>
        </c:scaling>
        <c:delete val="1"/>
        <c:axPos val="l"/>
        <c:majorGridlines/>
        <c:numFmt formatCode="_(#0_);_(\(#0\);_(&quot;-&quot;??_);_(@_)" sourceLinked="1"/>
        <c:tickLblPos val="nextTo"/>
        <c:crossAx val="1127536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 b="0">
                <a:latin typeface="Times New Roman" pitchFamily="18" charset="0"/>
                <a:cs typeface="Times New Roman" pitchFamily="18" charset="0"/>
              </a:rPr>
              <a:t>2023г,%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Лист1!$K$115</c:f>
              <c:strCache>
                <c:ptCount val="1"/>
                <c:pt idx="0">
                  <c:v>2023г,%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Лист1!$J$116:$J$117</c:f>
              <c:strCache>
                <c:ptCount val="2"/>
                <c:pt idx="0">
                  <c:v>Собственные средства</c:v>
                </c:pt>
                <c:pt idx="1">
                  <c:v>Заемные средства</c:v>
                </c:pt>
              </c:strCache>
            </c:strRef>
          </c:cat>
          <c:val>
            <c:numRef>
              <c:f>Лист1!$K$116:$K$117</c:f>
              <c:numCache>
                <c:formatCode>General</c:formatCode>
                <c:ptCount val="2"/>
                <c:pt idx="0">
                  <c:v>7.79</c:v>
                </c:pt>
                <c:pt idx="1">
                  <c:v>92.210000000000022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Лист1!$G$147</c:f>
              <c:strCache>
                <c:ptCount val="1"/>
                <c:pt idx="0">
                  <c:v>Выручка, тыс. руб.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5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Лист1!$H$146:$J$146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Лист1!$H$147:$J$147</c:f>
              <c:numCache>
                <c:formatCode>_(#0_);_(\(#0\);_("-"??_);_(@_)</c:formatCode>
                <c:ptCount val="3"/>
                <c:pt idx="0" formatCode="General">
                  <c:v>1680298872</c:v>
                </c:pt>
                <c:pt idx="1">
                  <c:v>2005770373</c:v>
                </c:pt>
                <c:pt idx="2">
                  <c:v>2363462814</c:v>
                </c:pt>
              </c:numCache>
            </c:numRef>
          </c:val>
        </c:ser>
        <c:ser>
          <c:idx val="1"/>
          <c:order val="1"/>
          <c:tx>
            <c:strRef>
              <c:f>Лист1!$G$148</c:f>
              <c:strCache>
                <c:ptCount val="1"/>
                <c:pt idx="0">
                  <c:v>Себестоимость продаж, тыс. руб.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1"/>
              <c:layout>
                <c:manualLayout>
                  <c:x val="3.4355355567109558E-2"/>
                  <c:y val="1.5432098765432127E-2"/>
                </c:manualLayout>
              </c:layout>
              <c:showVal val="1"/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Лист1!$H$146:$J$146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Лист1!$H$148:$J$148</c:f>
              <c:numCache>
                <c:formatCode>_(#0_);_(\(#0\);_("-"??_);_(@_)</c:formatCode>
                <c:ptCount val="3"/>
                <c:pt idx="0">
                  <c:v>1245248995</c:v>
                </c:pt>
                <c:pt idx="1">
                  <c:v>1568188817</c:v>
                </c:pt>
                <c:pt idx="2">
                  <c:v>1826363149</c:v>
                </c:pt>
              </c:numCache>
            </c:numRef>
          </c:val>
        </c:ser>
        <c:dLbls>
          <c:showVal val="1"/>
        </c:dLbls>
        <c:shape val="box"/>
        <c:axId val="113521024"/>
        <c:axId val="113522560"/>
        <c:axId val="0"/>
      </c:bar3DChart>
      <c:catAx>
        <c:axId val="1135210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522560"/>
        <c:crosses val="autoZero"/>
        <c:auto val="1"/>
        <c:lblAlgn val="ctr"/>
        <c:lblOffset val="100"/>
      </c:catAx>
      <c:valAx>
        <c:axId val="113522560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135210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Лист1!$G$173</c:f>
              <c:strCache>
                <c:ptCount val="1"/>
                <c:pt idx="0">
                  <c:v>Валовая прибыль, тыс. руб.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Лист1!$H$172:$J$172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Лист1!$H$173:$J$173</c:f>
              <c:numCache>
                <c:formatCode>_(#0_);_(\(#0\);_("-"??_);_(@_)</c:formatCode>
                <c:ptCount val="3"/>
                <c:pt idx="0">
                  <c:v>435049877</c:v>
                </c:pt>
                <c:pt idx="1">
                  <c:v>437581556</c:v>
                </c:pt>
                <c:pt idx="2">
                  <c:v>537099665</c:v>
                </c:pt>
              </c:numCache>
            </c:numRef>
          </c:val>
        </c:ser>
        <c:ser>
          <c:idx val="1"/>
          <c:order val="1"/>
          <c:tx>
            <c:strRef>
              <c:f>Лист1!$G$174</c:f>
              <c:strCache>
                <c:ptCount val="1"/>
                <c:pt idx="0">
                  <c:v>Прибыль от продаж, тыс. руб.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Лист1!$H$172:$J$172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Лист1!$H$174:$J$174</c:f>
              <c:numCache>
                <c:formatCode>_(#0_);_(\(#0\);_("-"??_);_(@_)</c:formatCode>
                <c:ptCount val="3"/>
                <c:pt idx="0">
                  <c:v>72392271</c:v>
                </c:pt>
                <c:pt idx="1">
                  <c:v>79631165</c:v>
                </c:pt>
                <c:pt idx="2">
                  <c:v>107716014</c:v>
                </c:pt>
              </c:numCache>
            </c:numRef>
          </c:val>
        </c:ser>
        <c:dLbls>
          <c:showVal val="1"/>
        </c:dLbls>
        <c:shape val="cylinder"/>
        <c:axId val="113552384"/>
        <c:axId val="113554176"/>
        <c:axId val="0"/>
      </c:bar3DChart>
      <c:catAx>
        <c:axId val="1135523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554176"/>
        <c:crosses val="autoZero"/>
        <c:auto val="1"/>
        <c:lblAlgn val="ctr"/>
        <c:lblOffset val="100"/>
      </c:catAx>
      <c:valAx>
        <c:axId val="113554176"/>
        <c:scaling>
          <c:orientation val="minMax"/>
        </c:scaling>
        <c:delete val="1"/>
        <c:axPos val="l"/>
        <c:majorGridlines/>
        <c:numFmt formatCode="_(#0_);_(\(#0\);_(&quot;-&quot;??_);_(@_)" sourceLinked="1"/>
        <c:tickLblPos val="nextTo"/>
        <c:crossAx val="1135523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Лист1!$G$191</c:f>
              <c:strCache>
                <c:ptCount val="1"/>
                <c:pt idx="0">
                  <c:v>Чистая прибыль, тыс. руб.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Лист1!$H$190:$J$190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Лист1!$H$191:$J$191</c:f>
              <c:numCache>
                <c:formatCode>_(#0_);_(\(#0\);_("-"??_);_(@_)</c:formatCode>
                <c:ptCount val="3"/>
                <c:pt idx="0">
                  <c:v>11051877</c:v>
                </c:pt>
                <c:pt idx="1">
                  <c:v>21016364</c:v>
                </c:pt>
                <c:pt idx="2">
                  <c:v>36646251</c:v>
                </c:pt>
              </c:numCache>
            </c:numRef>
          </c:val>
        </c:ser>
        <c:dLbls>
          <c:showVal val="1"/>
        </c:dLbls>
        <c:shape val="cylinder"/>
        <c:axId val="113324800"/>
        <c:axId val="113326336"/>
        <c:axId val="0"/>
      </c:bar3DChart>
      <c:catAx>
        <c:axId val="113324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326336"/>
        <c:crosses val="autoZero"/>
        <c:auto val="1"/>
        <c:lblAlgn val="ctr"/>
        <c:lblOffset val="100"/>
      </c:catAx>
      <c:valAx>
        <c:axId val="113326336"/>
        <c:scaling>
          <c:orientation val="minMax"/>
        </c:scaling>
        <c:delete val="1"/>
        <c:axPos val="l"/>
        <c:majorGridlines/>
        <c:numFmt formatCode="_(#0_);_(\(#0\);_(&quot;-&quot;??_);_(@_)" sourceLinked="1"/>
        <c:tickLblPos val="nextTo"/>
        <c:crossAx val="11332480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Лист1!$G$223</c:f>
              <c:strCache>
                <c:ptCount val="1"/>
                <c:pt idx="0">
                  <c:v>Рентабельность капитала, %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Лист1!$H$222:$J$222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Лист1!$H$223:$J$223</c:f>
              <c:numCache>
                <c:formatCode>General</c:formatCode>
                <c:ptCount val="3"/>
                <c:pt idx="0">
                  <c:v>2.64</c:v>
                </c:pt>
                <c:pt idx="1">
                  <c:v>2.3699999999999997</c:v>
                </c:pt>
                <c:pt idx="2">
                  <c:v>3.54</c:v>
                </c:pt>
              </c:numCache>
            </c:numRef>
          </c:val>
        </c:ser>
        <c:ser>
          <c:idx val="1"/>
          <c:order val="1"/>
          <c:tx>
            <c:strRef>
              <c:f>Лист1!$G$224</c:f>
              <c:strCache>
                <c:ptCount val="1"/>
                <c:pt idx="0">
                  <c:v>Рентабельность продаж, %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Лист1!$H$222:$J$222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Лист1!$H$224:$J$224</c:f>
              <c:numCache>
                <c:formatCode>General</c:formatCode>
                <c:ptCount val="3"/>
                <c:pt idx="0">
                  <c:v>4.3099999999999996</c:v>
                </c:pt>
                <c:pt idx="1">
                  <c:v>3.9699999999999998</c:v>
                </c:pt>
                <c:pt idx="2">
                  <c:v>4.55</c:v>
                </c:pt>
              </c:numCache>
            </c:numRef>
          </c:val>
        </c:ser>
        <c:ser>
          <c:idx val="2"/>
          <c:order val="2"/>
          <c:tx>
            <c:strRef>
              <c:f>Лист1!$G$225</c:f>
              <c:strCache>
                <c:ptCount val="1"/>
                <c:pt idx="0">
                  <c:v>Чистая рентабельность, %</c:v>
                </c:pt>
              </c:strCache>
            </c:strRef>
          </c:tx>
          <c:dLbls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dk1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Лист1!$H$222:$J$222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Лист1!$H$225:$J$225</c:f>
              <c:numCache>
                <c:formatCode>General</c:formatCode>
                <c:ptCount val="3"/>
                <c:pt idx="0">
                  <c:v>0.65000000000000091</c:v>
                </c:pt>
                <c:pt idx="1">
                  <c:v>1.05</c:v>
                </c:pt>
                <c:pt idx="2">
                  <c:v>1.55</c:v>
                </c:pt>
              </c:numCache>
            </c:numRef>
          </c:val>
        </c:ser>
        <c:dLbls>
          <c:showVal val="1"/>
        </c:dLbls>
        <c:shape val="box"/>
        <c:axId val="113373952"/>
        <c:axId val="113375488"/>
        <c:axId val="0"/>
      </c:bar3DChart>
      <c:catAx>
        <c:axId val="1133739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3375488"/>
        <c:crosses val="autoZero"/>
        <c:auto val="1"/>
        <c:lblAlgn val="ctr"/>
        <c:lblOffset val="100"/>
      </c:catAx>
      <c:valAx>
        <c:axId val="11337548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133739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CDB96-5A74-4B25-A28C-0BD29ED3B1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C0A18-6694-4B72-9DF0-CEB435913E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DE400-A5FB-4035-8ECD-D33F0FEC297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3F3CE-E005-47A0-B717-CC8A3B353F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6DF97-CAF3-45E9-8EB4-67928A04E02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E209C-1D87-4C79-AAEE-BA704C04CD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DD493-076D-4585-857E-58717E0881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80041-B5DD-4149-85F3-9A4E17F8A5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A6F0C-0912-4D53-9CBD-40818898056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2F50A-2038-403D-BDAF-515FB1389FC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08057-9B10-47EF-B344-3DE513ABB4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50000">
              <a:schemeClr val="accent2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0CAC5403-2C1A-49E4-B0ED-BC21BEAFB1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smtClean="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smtClean="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sz="2400" smtClean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8029604" cy="2127250"/>
          </a:xfrm>
        </p:spPr>
        <p:txBody>
          <a:bodyPr/>
          <a:lstStyle/>
          <a:p>
            <a:pPr eaLnBrk="1" hangingPunct="1"/>
            <a:r>
              <a:rPr lang="ru-RU" altLang="ru-RU" sz="52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Учебная практика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5429265"/>
            <a:ext cx="9001125" cy="571504"/>
          </a:xfrm>
        </p:spPr>
        <p:txBody>
          <a:bodyPr/>
          <a:lstStyle/>
          <a:p>
            <a:endParaRPr lang="ru-RU" altLang="ru-RU" sz="2400" dirty="0" smtClean="0">
              <a:solidFill>
                <a:schemeClr val="bg2"/>
              </a:solidFill>
            </a:endParaRPr>
          </a:p>
          <a:p>
            <a:r>
              <a:rPr lang="ru-RU" altLang="ru-RU" sz="1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2024 год</a:t>
            </a:r>
            <a:endParaRPr lang="ru-RU" altLang="ru-RU" sz="1400" dirty="0" smtClean="0"/>
          </a:p>
          <a:p>
            <a:endParaRPr lang="ru-RU" altLang="ru-RU" sz="1800" dirty="0" smtClean="0"/>
          </a:p>
          <a:p>
            <a:endParaRPr lang="ru-RU" altLang="ru-RU" sz="1800" dirty="0" smtClean="0"/>
          </a:p>
          <a:p>
            <a:endParaRPr lang="ru-RU" altLang="ru-RU" sz="1800" dirty="0" smtClean="0"/>
          </a:p>
          <a:p>
            <a:endParaRPr lang="ru-RU" altLang="ru-RU" sz="1800" dirty="0" smtClean="0"/>
          </a:p>
          <a:p>
            <a:endParaRPr lang="ru-RU" altLang="ru-RU" sz="1800" dirty="0" smtClean="0"/>
          </a:p>
          <a:p>
            <a:endParaRPr lang="ru-RU" altLang="ru-RU" sz="2400" dirty="0" smtClean="0">
              <a:solidFill>
                <a:schemeClr val="bg2"/>
              </a:solidFill>
            </a:endParaRPr>
          </a:p>
          <a:p>
            <a:endParaRPr lang="ru-RU" altLang="ru-RU" sz="2400" dirty="0" smtClean="0">
              <a:solidFill>
                <a:schemeClr val="bg2"/>
              </a:solidFill>
            </a:endParaRPr>
          </a:p>
          <a:p>
            <a:pPr algn="l" eaLnBrk="1" hangingPunct="1"/>
            <a:endParaRPr lang="ru-RU" altLang="ru-RU" sz="2400" dirty="0" smtClean="0">
              <a:solidFill>
                <a:schemeClr val="bg2"/>
              </a:solidFill>
            </a:endParaRPr>
          </a:p>
          <a:p>
            <a:r>
              <a:rPr lang="ru-RU" altLang="ru-RU" sz="2400" dirty="0" smtClean="0"/>
              <a:t> 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52400" y="3438525"/>
            <a:ext cx="9001125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ru-RU" alt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Студент: ФИО</a:t>
            </a:r>
            <a:endParaRPr kumimoji="0" lang="ru-RU" altLang="ru-RU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ru-RU" altLang="ru-RU" sz="24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ru-RU" alt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43956" cy="1139825"/>
          </a:xfrm>
        </p:spPr>
        <p:txBody>
          <a:bodyPr/>
          <a:lstStyle/>
          <a:p>
            <a:pPr algn="ctr"/>
            <a:r>
              <a:rPr lang="ru-RU" alt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места прохождения практики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428736"/>
          <a:ext cx="8389968" cy="4534238"/>
        </p:xfrm>
        <a:graphic>
          <a:graphicData uri="http://schemas.openxmlformats.org/drawingml/2006/table">
            <a:tbl>
              <a:tblPr/>
              <a:tblGrid>
                <a:gridCol w="3550798">
                  <a:extLst>
                    <a:ext uri="{9D8B030D-6E8A-4147-A177-3AD203B41FA5}"/>
                  </a:extLst>
                </a:gridCol>
                <a:gridCol w="4839170">
                  <a:extLst>
                    <a:ext uri="{9D8B030D-6E8A-4147-A177-3AD203B41FA5}"/>
                  </a:extLst>
                </a:gridCol>
              </a:tblGrid>
              <a:tr h="644456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Полное наименование организации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 с ограниченной ответственностью «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Агроторг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7942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Краткое наименование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Агроторг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7942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Регион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Ленинградская область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731497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Юридический и фактический адрес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Санкт-Петербург,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вн.тер.г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муниципальный округ № 78,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пр-кт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Невский, д. 90/92.</a:t>
                      </a:r>
                    </a:p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7942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7825706086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7942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784101001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7942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собственности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Частная собственность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7665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Организационно-правовая форма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Общество с ограниченной ответственностью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307942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Код регистрации (ОГРН)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1027809237796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87665"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Вид деятельности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92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Торговля продуктами питания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39825"/>
          </a:xfrm>
        </p:spPr>
        <p:txBody>
          <a:bodyPr/>
          <a:lstStyle/>
          <a:p>
            <a:pPr algn="ctr" eaLnBrk="1" hangingPunct="1"/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Организационная структура</a:t>
            </a:r>
            <a:b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ООО «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Агроторг</a:t>
            </a:r>
            <a:r>
              <a:rPr lang="ru-RU" alt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(Московский филиал)</a:t>
            </a:r>
          </a:p>
        </p:txBody>
      </p:sp>
      <p:sp>
        <p:nvSpPr>
          <p:cNvPr id="5123" name="Rectangle 69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428860" y="1714488"/>
            <a:ext cx="500066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Директор магазина (филиала)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357422" y="2357430"/>
            <a:ext cx="50720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Заместитель директора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357422" y="2928934"/>
            <a:ext cx="50720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Администратор магазина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1472" y="3857628"/>
            <a:ext cx="257176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Старший продавец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00430" y="3857628"/>
            <a:ext cx="257176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Продавец торгового зала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28794" y="4572008"/>
            <a:ext cx="264320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Уборщицы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143504" y="4643446"/>
            <a:ext cx="2643206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Грузчики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429388" y="3857628"/>
            <a:ext cx="250033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Охранники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трелка вниз 36"/>
          <p:cNvSpPr/>
          <p:nvPr/>
        </p:nvSpPr>
        <p:spPr>
          <a:xfrm>
            <a:off x="3929058" y="2071678"/>
            <a:ext cx="2286016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4000496" y="2714620"/>
            <a:ext cx="228601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низ 40"/>
          <p:cNvSpPr/>
          <p:nvPr/>
        </p:nvSpPr>
        <p:spPr>
          <a:xfrm>
            <a:off x="4500562" y="3286124"/>
            <a:ext cx="114300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низ 41"/>
          <p:cNvSpPr/>
          <p:nvPr/>
        </p:nvSpPr>
        <p:spPr>
          <a:xfrm>
            <a:off x="6500826" y="3286124"/>
            <a:ext cx="85725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3143240" y="3286124"/>
            <a:ext cx="357190" cy="12858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>
            <a:off x="6072198" y="3286124"/>
            <a:ext cx="357190" cy="14287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трелка вниз 44"/>
          <p:cNvSpPr/>
          <p:nvPr/>
        </p:nvSpPr>
        <p:spPr>
          <a:xfrm>
            <a:off x="2357422" y="3286124"/>
            <a:ext cx="85725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6" name="Диаграмма 45"/>
          <p:cNvGraphicFramePr/>
          <p:nvPr/>
        </p:nvGraphicFramePr>
        <p:xfrm>
          <a:off x="4929190" y="4857760"/>
          <a:ext cx="3357586" cy="200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7" name="Диаграмма 46"/>
          <p:cNvGraphicFramePr/>
          <p:nvPr/>
        </p:nvGraphicFramePr>
        <p:xfrm>
          <a:off x="1571604" y="4929198"/>
          <a:ext cx="3071834" cy="178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229600" cy="504825"/>
          </a:xfrm>
        </p:spPr>
        <p:txBody>
          <a:bodyPr/>
          <a:lstStyle/>
          <a:p>
            <a:pPr algn="ctr"/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Экономические показатели ООО «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Агроторг</a:t>
            </a:r>
            <a:r>
              <a:rPr lang="ru-RU" alt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57158" y="642918"/>
          <a:ext cx="3571899" cy="192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929058" y="500042"/>
          <a:ext cx="3643338" cy="1714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357686" y="2000240"/>
          <a:ext cx="4411038" cy="2397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14282" y="4429132"/>
          <a:ext cx="4643470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71472" y="2357430"/>
          <a:ext cx="3929090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429125" y="4429132"/>
          <a:ext cx="4714876" cy="2100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00438"/>
            <a:ext cx="8229600" cy="311146"/>
          </a:xfrm>
        </p:spPr>
        <p:txBody>
          <a:bodyPr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Таблица 2-Оценка внутренней среды организации</a:t>
            </a:r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7172" name="Rectangle 1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3857628"/>
          <a:ext cx="8501122" cy="2795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1357322"/>
                <a:gridCol w="6357982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№ п/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Факторы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Описание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Организация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Имеется структура управления (линейно-функциональная), распределение прав и ответственности, разработаны нормы и правила, иерархия подчинения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Кадры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Имеются квалифицированные кадры, взаимодействие руководителей и рабочих, управление конфликтами, разработка управленческих решений; осуществляется оценка труда и стимулирование, обучение и продвижение кадров.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Финансы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Наличие финансовых ресурсов, постоянный рост прибыли и  продаж.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Маркетинг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Активное продвижение продукции, имеется собственный сайт, осуществляется доставка продуктов на дом. Предусмотрена система скидок для пенсионеров, а также иных лиц по скидочным накопительным картам.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Производство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Осуществляется собственное производство- выпечка и другие продукты.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1472" y="214290"/>
            <a:ext cx="8229600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Оценка внешней и внутренней среды ООО «</a:t>
            </a:r>
            <a:r>
              <a:rPr kumimoji="0" lang="ru-RU" altLang="ru-RU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Агроторг</a:t>
            </a:r>
            <a:r>
              <a:rPr kumimoji="0" lang="ru-RU" alt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8596" y="714356"/>
            <a:ext cx="8229600" cy="311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 algn="ctr"/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Таблица 1-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Анализ внешней среды</a:t>
            </a:r>
            <a:r>
              <a:rPr kumimoji="0" lang="ru-RU" alt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организации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57158" y="1142984"/>
          <a:ext cx="8643998" cy="2226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370840">
                <a:tc>
                  <a:txBody>
                    <a:bodyPr/>
                    <a:lstStyle/>
                    <a:p>
                      <a:pPr marL="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Политические факторы: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Экономические факторы: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Сложная политическая обстановка в мире, военные действия- все это негативно отражается на развитии компании.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Рост инфляции, рост цен на доставку, повышение цен на ресурсы- негативно сказывается на деятельности компании.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Социальные факторы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Технологические факторы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Снижение рождаемости, рост смертности из-за военных действий или иных причин, снижение покупательской способности населения- все это негативно сказывается на развитии компании.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Развитие компании на рынке электронной коммерции (доставка продуктов), продажа товаров через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маркетплейсы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, развитее собственного производства (выпечка)- все это положительно влияет на развитие компании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. Появление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конкурентов, новых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интернет-магазинов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и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маркетплейсов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 создают угрозу в развитии компании.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50857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Схема рынка НТИ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Фуднет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1" y="928670"/>
          <a:ext cx="8715436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1500198"/>
                <a:gridCol w="6715172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п/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Направления рынка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Описание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Альтернативные источники сырья и пищи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Искусственно синтезированные «клеточные» пищевые продукты и ингредиенты.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Растительные аналоги продукции животного происхождения.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-Новые пищевые композиты, концентраты,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нутриенты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и ингредиенты.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Кормовые продукты, полученные с применением новых источников сырья и/или биотехнологий.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  - Продукты и ингредиенты из насекомых/членистоногих для питания и кормления.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Персонализированное и специализированное питание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-Продукты для специализированного и функционального питания.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Цифровые решения для персонализированного питания: сервисы сбора, обработки и хранения информации.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Продукты для персонализированного питания.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Домашнее оборудование для производства персонализированного питания.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Умное и высокопродуктивное сельское хозяйство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Устройства и оборудование для автоматизации и роботизации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сельхозпроцессов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Т-сервисы по управлению сельхозпроизводством, датчики, сенсоры и интернет вещей в сельском хозяйстве.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Продукты и устройства для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сити-фермерства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Агробиотехнологии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для земледелия, животноводства и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аквакультуры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-Конструкты синтетических удобрений и СЗР.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Онлайн-сервисы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и профессиональные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маркетплейсы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в АПК.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Умные цепи поставок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Решения и сопутствующие сервисы для автоматизации и роботизации внутренних процессов в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ритейле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HoReCa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  -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Онлайн-сервисы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маркетплейсы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для продажи и доставки пищевых продуктов и готовых блюд конечным потребителям.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Умная и функциональная упаковка.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Сервисы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прослеживаемости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цикла производства и поставки сельскохозяйственного и пищевого сырья, контроля качества и безопасности с применением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блокчейн-технологий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Биологическое и органическое сельское хозяйство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Органическое сырье и органическая продукция первичной и глубокой переработки.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Новые продукты воспроизводства и переработки высокоценного сырья дикоросов. 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 Новые типы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экологичных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биоудобрений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, биологических средств защиты растений и с/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животных, симбионты.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Органическое семеноводство.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- Материалы и продукты для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терраформирования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и регенерации почв.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507413" cy="1139825"/>
          </a:xfrm>
        </p:spPr>
        <p:txBody>
          <a:bodyPr/>
          <a:lstStyle/>
          <a:p>
            <a:pPr algn="ctr"/>
            <a:r>
              <a:rPr lang="ru-RU" altLang="ru-RU" sz="4800" b="1" dirty="0" smtClean="0">
                <a:latin typeface="Times New Roman" pitchFamily="18" charset="0"/>
                <a:cs typeface="Times New Roman" pitchFamily="18" charset="0"/>
              </a:rPr>
              <a:t>Выводы</a:t>
            </a:r>
            <a:endParaRPr lang="ru-RU" altLang="ru-RU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8196" name="Прямоугольник 5"/>
          <p:cNvSpPr>
            <a:spLocks noChangeArrowheads="1"/>
          </p:cNvSpPr>
          <p:nvPr/>
        </p:nvSpPr>
        <p:spPr bwMode="auto">
          <a:xfrm>
            <a:off x="357158" y="1500174"/>
            <a:ext cx="864399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Объектом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практики является торговая компания 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Агроторг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которая работает под брендом «Пятерочка». Компания является очень крупной, в настоящее время на территории России насчитывается около 20000 магазинов. 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Агроторг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предлагает широкий ассортимент продуктов питания. Сильными сторонами организации является- качественные продукты питания, постоянная система скидок, забота об окружающей среде, развитие собственного производства (пекарня).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компании имеется разработанная структура управления, все работники осуществляют деятельность на основании инструкций и правил техники безопасности. Бренд компании является достаточно сильным и известным, 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Агроторг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осуществляет продажу товаров не только в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оффлайн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среде, но и через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маркетплейсы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на рынке электронной коммерции. Также имеется функция доставки товаров.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Несмотря на то, что компания постоянно открывает новые точки продаж, растет выручка и прибыль, тем не менее показатели рентабельности очень низкие, компания является финансово-зависимой, так как наибольшая доля в структуре капитала приходится на заемные источники финансирования. Для того, чтобы организации улучшить свое положение необходима разработка наиболее сильных управленческих решений. В частности, было предложено новое направление- развитие на рынке НТИ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Фуднет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 Данный рынок является очень перспективным, и если компания 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Агроторг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будет планировать свою деятельность по одному из направлений данного рынка, она сможет обеспечить себе хорошие финансовые доходы, а это положительно повлияет на прибыльность, рентабельность и финансовую устойчивость компании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429000"/>
            <a:ext cx="8229600" cy="1139825"/>
          </a:xfrm>
        </p:spPr>
        <p:txBody>
          <a:bodyPr/>
          <a:lstStyle/>
          <a:p>
            <a:pPr algn="ctr" eaLnBrk="1" hangingPunct="1"/>
            <a:r>
              <a:rPr lang="ru-RU" altLang="ru-RU" sz="7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ровень">
  <a:themeElements>
    <a:clrScheme name="Уровень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Уровень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612</TotalTime>
  <Words>681</Words>
  <Application>Microsoft Office PowerPoint</Application>
  <PresentationFormat>Экран (4:3)</PresentationFormat>
  <Paragraphs>130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Уровень</vt:lpstr>
      <vt:lpstr>Учебная практика </vt:lpstr>
      <vt:lpstr>Общая характеристика места прохождения практики </vt:lpstr>
      <vt:lpstr>Организационная структура  ООО «Агроторг» (Московский филиал)</vt:lpstr>
      <vt:lpstr>Экономические показатели ООО «Агроторг»</vt:lpstr>
      <vt:lpstr>Таблица 2-Оценка внутренней среды организации</vt:lpstr>
      <vt:lpstr>Схема рынка НТИ «Фуднет» 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Жданов</dc:creator>
  <cp:lastModifiedBy>Ольга</cp:lastModifiedBy>
  <cp:revision>108</cp:revision>
  <dcterms:created xsi:type="dcterms:W3CDTF">2014-03-25T09:59:52Z</dcterms:created>
  <dcterms:modified xsi:type="dcterms:W3CDTF">2024-05-26T11:27:45Z</dcterms:modified>
</cp:coreProperties>
</file>