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324" r:id="rId3"/>
    <p:sldId id="330" r:id="rId4"/>
    <p:sldId id="311" r:id="rId5"/>
    <p:sldId id="302" r:id="rId6"/>
    <p:sldId id="320" r:id="rId7"/>
    <p:sldId id="328" r:id="rId8"/>
    <p:sldId id="315" r:id="rId9"/>
    <p:sldId id="327" r:id="rId10"/>
    <p:sldId id="28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EEA413BC-9A94-4D75-94DE-B908EF0F9663}">
          <p14:sldIdLst>
            <p14:sldId id="256"/>
            <p14:sldId id="258"/>
          </p14:sldIdLst>
        </p14:section>
        <p14:section name="Раздел без заголовка" id="{D3A0FC2F-E6FE-4594-B8FE-615B978187A5}">
          <p14:sldIdLst>
            <p14:sldId id="289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51A3"/>
    <a:srgbClr val="0D4594"/>
    <a:srgbClr val="1B4E9D"/>
    <a:srgbClr val="CCE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504" autoAdjust="0"/>
    <p:restoredTop sz="94660"/>
  </p:normalViewPr>
  <p:slideViewPr>
    <p:cSldViewPr snapToGrid="0">
      <p:cViewPr varScale="1">
        <p:scale>
          <a:sx n="83" d="100"/>
          <a:sy n="83" d="100"/>
        </p:scale>
        <p:origin x="-1282" y="-77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55A14-F809-4454-9CF4-701D8DAEE7A3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A7B21-9502-4E1B-A349-68BC294950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55348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4948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99664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4421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10952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0070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21315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97266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4087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82016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67358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7262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0D48B-0A65-41A2-B6CF-8176A40A1013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49965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outerShdw blurRad="520700" dist="50800" dir="5400000" algn="ctr" rotWithShape="0">
              <a:srgbClr val="000000">
                <a:alpha val="43137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146304" y="118265"/>
            <a:ext cx="8878824" cy="43858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400" b="1" dirty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«Российский университет </a:t>
            </a:r>
            <a:r>
              <a:rPr lang="ru-RU" sz="24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спорта «ГЦОЛИФК»</a:t>
            </a:r>
            <a:endParaRPr lang="ru-RU" sz="2400" b="1" dirty="0">
              <a:solidFill>
                <a:srgbClr val="0D459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23345" y="1613551"/>
            <a:ext cx="7605839" cy="75866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Дисциплина: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Педагогика физической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культуры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9664" y="304439"/>
            <a:ext cx="1261872" cy="125004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503499" y="4417711"/>
            <a:ext cx="4640501" cy="66018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 err="1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Выполнил:___________________</a:t>
            </a:r>
            <a:endParaRPr lang="ru-RU" sz="2400" b="1" dirty="0" smtClean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_____________________________</a:t>
            </a:r>
            <a:endParaRPr lang="ru-RU" sz="24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96922" y="5091319"/>
            <a:ext cx="4547078" cy="66018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 err="1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Проверил:___________________</a:t>
            </a:r>
            <a:endParaRPr lang="ru-RU" sz="2400" b="1" dirty="0" smtClean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____________________________</a:t>
            </a:r>
            <a:endParaRPr lang="ru-RU" sz="24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8368" y="2497471"/>
            <a:ext cx="8110727" cy="120186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Тема: </a:t>
            </a:r>
            <a:r>
              <a:rPr lang="ru-RU" sz="28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Теоретические и технологические основы проектирования, конструирования и проведения дидактических </a:t>
            </a:r>
            <a:r>
              <a:rPr lang="ru-RU" sz="28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игр</a:t>
            </a:r>
            <a:r>
              <a:rPr lang="ru-RU" sz="28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257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outerShdw blurRad="520700" dist="50800" dir="5400000" algn="ctr" rotWithShape="0">
              <a:srgbClr val="000000">
                <a:alpha val="43137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1602917" y="3938542"/>
            <a:ext cx="5595891" cy="463204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b="1" dirty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968" y="890080"/>
            <a:ext cx="2748064" cy="27480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7052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1"/>
            <a:ext cx="7306056" cy="80791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Теоретические основы проектирования, конструирования и проведения дидактических игр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4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21" name="平行四边形 3"/>
          <p:cNvSpPr/>
          <p:nvPr/>
        </p:nvSpPr>
        <p:spPr>
          <a:xfrm>
            <a:off x="0" y="1005840"/>
            <a:ext cx="9144000" cy="5852160"/>
          </a:xfrm>
          <a:prstGeom prst="rect">
            <a:avLst/>
          </a:prstGeom>
          <a:solidFill>
            <a:schemeClr val="accent1">
              <a:lumMod val="60000"/>
              <a:lumOff val="4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64326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98" kern="0">
              <a:solidFill>
                <a:sysClr val="windowText" lastClr="0000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0" y="2734056"/>
            <a:ext cx="9144000" cy="1783080"/>
          </a:xfrm>
          <a:prstGeom prst="rect">
            <a:avLst/>
          </a:prstGeom>
          <a:solidFill>
            <a:srgbClr val="1C51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sp>
        <p:nvSpPr>
          <p:cNvPr id="10" name="TextBox 33"/>
          <p:cNvSpPr txBox="1"/>
          <p:nvPr/>
        </p:nvSpPr>
        <p:spPr>
          <a:xfrm>
            <a:off x="173736" y="1110026"/>
            <a:ext cx="8698474" cy="76944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1400" dirty="0" smtClean="0"/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Основные положения теоретических основ проектирования, конструирования и проведения дидактических игр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6577584"/>
            <a:ext cx="9144000" cy="280416"/>
          </a:xfrm>
          <a:prstGeom prst="rect">
            <a:avLst/>
          </a:prstGeom>
          <a:solidFill>
            <a:srgbClr val="1C51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219455" y="1668272"/>
          <a:ext cx="8769097" cy="4997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146"/>
                <a:gridCol w="1705163"/>
                <a:gridCol w="6467788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 п/</a:t>
                      </a:r>
                      <a:r>
                        <a:rPr lang="ru-RU" sz="12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Показания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Описание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Дидактическая игра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Это средство обучения и воспитания, воздействующее на эмоциональную и интеллектуальную сферу детей, стимулирующее их деятельность. В процессе игры формируется самостоятельность принятия решений, усваиваются и закрепляются полученные знания, вырабатываются умения и навыки кооперации, а также формируются социально значимые черты личности.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Структура дидактической игры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Основана на взаимосвязи пяти основных компонентов: дидактической задачи, игровой задачи, игровых действий, правил игры, результата (подведения итогов). Дидактическая задача формулируется педагогом и отражает цель обучения.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Подготовка к проведению дидактической игры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 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Отбор игры в соответствии с задачами воспитания и обучения;  установление соответствия отобранной игры программным; требованиям воспитания и обучения детей определённой возрастной группы;  определение наиболее удобного времени проведения дидактической игры;  выбор места для игры, где дети могут спокойно играть, не мешать другим;  определение количества играющих;  подбор необходимого дидактического материала для выбранной игры;  подготовку к игре самого воспитателя: он должен изучить и осмыслить весь ход игры, своё место в игре, методы руководства игрой; подготовку к игре детей: обогащение их знаниями, представлениями о предметах, необходимыми для решения игровой задачи. 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Проведение дидактических игр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Ознакомление детей с содержанием игры, с дидактическим материалом, который будет использован в игре (показ предметов, картинок, краткая беседа, в ходе которой уточняются знания и представления детей о них);  объяснение хода и правил игры; показ игровых действий, в процессе которого воспитатель учит детей правильно выполнять действие, доказывая, что в противном случае игра не приведёт к нужному результату;  определение роли воспитателя в игре, его участие в качестве играющего, болельщика или арбитра.  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1"/>
            <a:ext cx="7525512" cy="105413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Дидактические игры в физической культуре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 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5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21" name="平行四边形 3"/>
          <p:cNvSpPr/>
          <p:nvPr/>
        </p:nvSpPr>
        <p:spPr>
          <a:xfrm>
            <a:off x="0" y="1005840"/>
            <a:ext cx="9144000" cy="5852160"/>
          </a:xfrm>
          <a:prstGeom prst="rect">
            <a:avLst/>
          </a:prstGeom>
          <a:solidFill>
            <a:schemeClr val="accent1">
              <a:lumMod val="60000"/>
              <a:lumOff val="4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64326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98" kern="0">
              <a:solidFill>
                <a:sysClr val="windowText" lastClr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7160" y="1069848"/>
            <a:ext cx="88971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Через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дидактические игры дети знакомятся с многообразием движений и их назначением,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учатся дифференцировать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движения по видам и способам выполнения, соотносить и сравнивать выполняемое движение с имеющимися мерками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двигательными эталонами, упражняются в применении движений в новой необычной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обстановке.</a:t>
            </a:r>
            <a:endParaRPr lang="ru-RU" sz="1400" dirty="0">
              <a:solidFill>
                <a:srgbClr val="1C51A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0" y="2048256"/>
            <a:ext cx="9144000" cy="2825496"/>
          </a:xfrm>
          <a:prstGeom prst="rect">
            <a:avLst/>
          </a:prstGeom>
          <a:solidFill>
            <a:srgbClr val="1C51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sp>
        <p:nvSpPr>
          <p:cNvPr id="30" name="TextBox 33"/>
          <p:cNvSpPr txBox="1"/>
          <p:nvPr/>
        </p:nvSpPr>
        <p:spPr>
          <a:xfrm>
            <a:off x="152918" y="2274362"/>
            <a:ext cx="8991082" cy="280076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lvl="0"/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Игры 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закрепление видов и способов движений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Например, «Кто больше знает движений?» (цель 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закрепить название видов и способов ходьбы, бега, прыжков, лазанья, метания).  </a:t>
            </a:r>
          </a:p>
          <a:p>
            <a:pPr lvl="0"/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Игры на развитие умения найти верный способ движения в определённых условиях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Например, «Угадай, что задумали» (цель 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закрепить знания о видах ходьбы и их применение в жизни).  </a:t>
            </a:r>
          </a:p>
          <a:p>
            <a:pPr lvl="0"/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Игры на знание видов спорта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Например, «Собери вид спорта» (цель 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воспитывать интерес к физкультуре и спорту, закреплять знания о различных видах спорта, уметь находить их по графическому изображению, уметь выкладывать пиктограммы по образцу).  </a:t>
            </a:r>
          </a:p>
          <a:p>
            <a:pPr lvl="0"/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Игры-эстафеты с интеграцией других видов деятельности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(познание, художественно-эстетическое). К этой категории можно отнести ребусы, загадки, </a:t>
            </a:r>
            <a:r>
              <a:rPr lang="ru-RU" sz="1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пазлы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которые можно использовать как самостоятельно, так и в сочетании с эстафетами.  </a:t>
            </a:r>
          </a:p>
          <a:p>
            <a:pPr lvl="0"/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Игры </a:t>
            </a:r>
            <a:r>
              <a:rPr lang="ru-RU" sz="1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валеологического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характера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(о пользе здорового образа жизни и спорта, о режиме, о пользе и вреде для организма и т.д.).  </a:t>
            </a:r>
          </a:p>
          <a:p>
            <a:pPr>
              <a:spcBef>
                <a:spcPct val="0"/>
              </a:spcBef>
            </a:pPr>
            <a:endParaRPr lang="en-US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6665976"/>
            <a:ext cx="9144000" cy="192024"/>
          </a:xfrm>
          <a:prstGeom prst="rect">
            <a:avLst/>
          </a:prstGeom>
          <a:solidFill>
            <a:srgbClr val="1C51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9728" y="4855464"/>
            <a:ext cx="9034272" cy="1885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Некоторые дидактические игры по физической культуре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«Сложи картинку»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  Картинки с изображением видов спорта, инвентаря разрезаны на различные геометрические фигуры. Цели и задачи: формировать у детей интерес к физкультуре и спорту, знакомить с видами спорта, учить узнавать и называть виды спорта, развивать воображение, мышление, логику.  </a:t>
            </a:r>
          </a:p>
          <a:p>
            <a:pPr lvl="0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Что к чему»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Игрок выбирает карточку с видом спорта. Далее он подбирает к ней символ данного вида спорта, инвентарь и оборудование. Играть может одновременно несколько человек: кто быстрее соберёт ряд.  </a:t>
            </a:r>
          </a:p>
          <a:p>
            <a:pPr lvl="0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«Собери символ»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Из разрезанных частей игрок собирает символ вида спорта. Затем он называет данный вид спорта и рассказывает о нём.  </a:t>
            </a:r>
            <a:endParaRPr lang="ru-RU" sz="1400" dirty="0">
              <a:solidFill>
                <a:srgbClr val="1C51A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4112" y="1984248"/>
            <a:ext cx="8897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Группы 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игр 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физическому 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воспитанию:</a:t>
            </a:r>
            <a:endParaRPr lang="ru-RU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solidFill>
                <a:srgbClr val="1C51A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118872" y="1161288"/>
            <a:ext cx="8897112" cy="5413248"/>
          </a:xfrm>
          <a:prstGeom prst="rect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0"/>
            <a:ext cx="7735824" cy="11772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Компоненты структуры дидактической игры</a:t>
            </a: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8618559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3" name="椭圆 9"/>
          <p:cNvSpPr/>
          <p:nvPr/>
        </p:nvSpPr>
        <p:spPr bwMode="auto">
          <a:xfrm>
            <a:off x="256032" y="2624328"/>
            <a:ext cx="2432304" cy="2350008"/>
          </a:xfrm>
          <a:prstGeom prst="ellipse">
            <a:avLst/>
          </a:prstGeom>
          <a:solidFill>
            <a:srgbClr val="4673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5734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14" name="空心弧 1"/>
          <p:cNvSpPr/>
          <p:nvPr/>
        </p:nvSpPr>
        <p:spPr>
          <a:xfrm rot="5400000">
            <a:off x="-990761" y="1669637"/>
            <a:ext cx="4419570" cy="4112653"/>
          </a:xfrm>
          <a:prstGeom prst="blockArc">
            <a:avLst>
              <a:gd name="adj1" fmla="val 10897210"/>
              <a:gd name="adj2" fmla="val 6953"/>
              <a:gd name="adj3" fmla="val 1246"/>
            </a:avLst>
          </a:prstGeom>
          <a:solidFill>
            <a:srgbClr val="0D4594"/>
          </a:solidFill>
          <a:ln>
            <a:solidFill>
              <a:srgbClr val="1C51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568" tIns="64285" rIns="128568" bIns="64285" anchor="ctr"/>
          <a:lstStyle/>
          <a:p>
            <a:pPr algn="ctr" defTabSz="1285734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3500">
              <a:solidFill>
                <a:prstClr val="black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19" name="椭圆 11"/>
          <p:cNvSpPr/>
          <p:nvPr/>
        </p:nvSpPr>
        <p:spPr>
          <a:xfrm>
            <a:off x="2615718" y="2133968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0" name="椭圆 11"/>
          <p:cNvSpPr/>
          <p:nvPr/>
        </p:nvSpPr>
        <p:spPr>
          <a:xfrm>
            <a:off x="2368830" y="4986896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0" name="椭圆 11"/>
          <p:cNvSpPr/>
          <p:nvPr/>
        </p:nvSpPr>
        <p:spPr>
          <a:xfrm>
            <a:off x="1872006" y="1509128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1" name="Google Shape;968;p48"/>
          <p:cNvSpPr/>
          <p:nvPr/>
        </p:nvSpPr>
        <p:spPr>
          <a:xfrm>
            <a:off x="1853330" y="1486466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968;p48"/>
          <p:cNvSpPr/>
          <p:nvPr/>
        </p:nvSpPr>
        <p:spPr>
          <a:xfrm>
            <a:off x="2350154" y="4982522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4320" y="2560320"/>
            <a:ext cx="2464660" cy="2377440"/>
          </a:xfrm>
          <a:prstGeom prst="ellipse">
            <a:avLst/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6" name="椭圆 11"/>
          <p:cNvSpPr/>
          <p:nvPr/>
        </p:nvSpPr>
        <p:spPr>
          <a:xfrm>
            <a:off x="2978430" y="3813416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7" name="Google Shape;968;p48"/>
          <p:cNvSpPr/>
          <p:nvPr/>
        </p:nvSpPr>
        <p:spPr>
          <a:xfrm>
            <a:off x="2984138" y="3796850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Прямоугольник 22"/>
          <p:cNvSpPr/>
          <p:nvPr/>
        </p:nvSpPr>
        <p:spPr>
          <a:xfrm>
            <a:off x="2441448" y="1203711"/>
            <a:ext cx="6437376" cy="56169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Дидактическая задача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Формулируется педагогом и отражает цель обучения.  Для детей обучающая задача представляется как игровая. 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  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3035808" y="1886463"/>
            <a:ext cx="5608320" cy="80791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lvl="0"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Игровая задача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Ставится перед детьми и мотивирует их игровую деятельность.  Часто заложена в самом названии игры.  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3364992" y="2654559"/>
            <a:ext cx="5516880" cy="130035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lvl="0"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b="1" dirty="0" smtClean="0"/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Игровые действия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способы проявления активности ребёнка в игре.  Чем разнообразнее игровые действия, тем более интересна игра для ребёнка и тем успешнее решаются познавательные и игровые цели.  </a:t>
            </a:r>
          </a:p>
          <a:p>
            <a:pPr algn="ctr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364992" y="3748466"/>
            <a:ext cx="5495544" cy="126957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lvl="0"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Правила игры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  Их определяет педагог, что помогает ему управлять игрой. Правила влияют на решение дидактической задачи - незаметно сдерживают действия детей, направляя их внимание на выполнение конкретной задачи.  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877312" y="4815266"/>
            <a:ext cx="6044184" cy="130035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lvl="0"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Подведение итогов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  Проводится сразу по окончании игры. Форма подсчётов результатов игры может быть различной: подсчёт условных баллов, похвала конкретному участнику, определение лучшего игрока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ребёнка, победителя, общий подсчёт результатов по реализации поставленной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задачи.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椭圆 11"/>
          <p:cNvSpPr/>
          <p:nvPr/>
        </p:nvSpPr>
        <p:spPr>
          <a:xfrm>
            <a:off x="2923566" y="2908160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8" name="Google Shape;968;p48"/>
          <p:cNvSpPr/>
          <p:nvPr/>
        </p:nvSpPr>
        <p:spPr>
          <a:xfrm>
            <a:off x="2603138" y="2108258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968;p48"/>
          <p:cNvSpPr/>
          <p:nvPr/>
        </p:nvSpPr>
        <p:spPr>
          <a:xfrm>
            <a:off x="2923178" y="2848922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1042416"/>
            <a:ext cx="9144000" cy="5815584"/>
          </a:xfrm>
          <a:prstGeom prst="rect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92024" y="0"/>
            <a:ext cx="7754112" cy="80791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Этапы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технологических основ проектирования, конструирования и проведения дидактических игр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5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9" name="Овал 18"/>
          <p:cNvSpPr/>
          <p:nvPr/>
        </p:nvSpPr>
        <p:spPr>
          <a:xfrm>
            <a:off x="134242" y="1069848"/>
            <a:ext cx="697862" cy="696080"/>
          </a:xfrm>
          <a:prstGeom prst="ellipse">
            <a:avLst/>
          </a:prstGeom>
          <a:solidFill>
            <a:srgbClr val="1B4E9D"/>
          </a:solidFill>
          <a:ln>
            <a:solidFill>
              <a:srgbClr val="1C51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122050" y="3654552"/>
            <a:ext cx="697862" cy="696080"/>
          </a:xfrm>
          <a:prstGeom prst="ellipse">
            <a:avLst/>
          </a:prstGeom>
          <a:solidFill>
            <a:srgbClr val="1B4E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97"/>
          <p:cNvSpPr txBox="1"/>
          <p:nvPr/>
        </p:nvSpPr>
        <p:spPr>
          <a:xfrm>
            <a:off x="122783" y="1118107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01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9" name="Овал 38"/>
          <p:cNvSpPr/>
          <p:nvPr/>
        </p:nvSpPr>
        <p:spPr>
          <a:xfrm>
            <a:off x="109858" y="4620768"/>
            <a:ext cx="697862" cy="696080"/>
          </a:xfrm>
          <a:prstGeom prst="ellipse">
            <a:avLst/>
          </a:prstGeom>
          <a:solidFill>
            <a:srgbClr val="1B4E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137290" y="5599176"/>
            <a:ext cx="697862" cy="696080"/>
          </a:xfrm>
          <a:prstGeom prst="ellipse">
            <a:avLst/>
          </a:prstGeom>
          <a:solidFill>
            <a:srgbClr val="1B4E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155578" y="2755392"/>
            <a:ext cx="697862" cy="696080"/>
          </a:xfrm>
          <a:prstGeom prst="ellipse">
            <a:avLst/>
          </a:prstGeom>
          <a:solidFill>
            <a:srgbClr val="1B4E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TextBox 97"/>
          <p:cNvSpPr txBox="1"/>
          <p:nvPr/>
        </p:nvSpPr>
        <p:spPr>
          <a:xfrm>
            <a:off x="110591" y="3693667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04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6" name="TextBox 97"/>
          <p:cNvSpPr txBox="1"/>
          <p:nvPr/>
        </p:nvSpPr>
        <p:spPr>
          <a:xfrm>
            <a:off x="109728" y="4662931"/>
            <a:ext cx="886968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05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7" name="TextBox 97"/>
          <p:cNvSpPr txBox="1"/>
          <p:nvPr/>
        </p:nvSpPr>
        <p:spPr>
          <a:xfrm>
            <a:off x="128016" y="5632195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06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8" name="TextBox 97"/>
          <p:cNvSpPr txBox="1"/>
          <p:nvPr/>
        </p:nvSpPr>
        <p:spPr>
          <a:xfrm>
            <a:off x="110591" y="2779267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03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1" name="TextBox 97"/>
          <p:cNvSpPr txBox="1"/>
          <p:nvPr/>
        </p:nvSpPr>
        <p:spPr>
          <a:xfrm>
            <a:off x="4655159" y="5943091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08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5" name="TextBox 33"/>
          <p:cNvSpPr txBox="1"/>
          <p:nvPr/>
        </p:nvSpPr>
        <p:spPr>
          <a:xfrm>
            <a:off x="941832" y="1079546"/>
            <a:ext cx="7854696" cy="98488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Постановка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цели игры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Нужно определить, для какого этапа развития игр с правилами предназначена дидактическая игра. Выбранная цель должна найти своё отражение в формулировке игровых действий, игровой задачи, правил игры и в подборе предметного материала.  </a:t>
            </a:r>
            <a:endParaRPr lang="en-US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161674" y="1938528"/>
            <a:ext cx="697862" cy="696080"/>
          </a:xfrm>
          <a:prstGeom prst="ellipse">
            <a:avLst/>
          </a:prstGeom>
          <a:solidFill>
            <a:srgbClr val="1B4E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97"/>
          <p:cNvSpPr txBox="1"/>
          <p:nvPr/>
        </p:nvSpPr>
        <p:spPr>
          <a:xfrm>
            <a:off x="134975" y="1965960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02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1" name="TextBox 33"/>
          <p:cNvSpPr txBox="1"/>
          <p:nvPr/>
        </p:nvSpPr>
        <p:spPr>
          <a:xfrm>
            <a:off x="978408" y="2054906"/>
            <a:ext cx="7827264" cy="12311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lvl="0">
              <a:spcBef>
                <a:spcPct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Формулирование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дидактической задачи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Нужно выбрать, в рамках какой образовательной области будет выполнена дидактическая игра, и для какой возрастной группы она разрабатывается. Затем сформулировать дидактическую задачу, учитывая общую цель игры. </a:t>
            </a:r>
          </a:p>
          <a:p>
            <a:pPr>
              <a:spcBef>
                <a:spcPct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3"/>
          <p:cNvSpPr txBox="1"/>
          <p:nvPr/>
        </p:nvSpPr>
        <p:spPr>
          <a:xfrm>
            <a:off x="947928" y="3097322"/>
            <a:ext cx="7949184" cy="7386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Определение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необходимого материала игры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Нужно составить перечень предметов, игрушек, картинок, которые понадобятся для разворачивания игры. Выбор материалов должен быть ориентирован на общую цель игры.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3"/>
          <p:cNvSpPr txBox="1"/>
          <p:nvPr/>
        </p:nvSpPr>
        <p:spPr>
          <a:xfrm>
            <a:off x="957072" y="3938570"/>
            <a:ext cx="7729728" cy="49244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lvl="0">
              <a:spcBef>
                <a:spcPct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Формулирование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правил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Следует определить, какие правила будут регулировать действия участников в дидактической игре.  </a:t>
            </a:r>
            <a:endParaRPr lang="en-US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57072" y="4578650"/>
            <a:ext cx="8186928" cy="98488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lvl="0">
              <a:spcBef>
                <a:spcPct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Проведение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игры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Нужно ознакомить детей с содержанием игры и дидактическим материалом, объяснить ход и правила игры, показать игровые действия. Затем определить роль воспитателя в игре: он может выступать в качестве играющего, болельщика или арбитра.  </a:t>
            </a:r>
            <a:endParaRPr lang="en-US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3"/>
          <p:cNvSpPr txBox="1"/>
          <p:nvPr/>
        </p:nvSpPr>
        <p:spPr>
          <a:xfrm>
            <a:off x="984504" y="5721650"/>
            <a:ext cx="7802880" cy="49244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lvl="0">
              <a:spcBef>
                <a:spcPct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Подведение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итогов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  Это обязательный компонент игры, при подведении итогов нужно подчеркнуть достижения каждого ребёнка, успехи отстающих детей. 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0"/>
            <a:ext cx="7726680" cy="105413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Цель, задачи и роль дидактических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игр в физической культуре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1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21" name="Прямоугольник 20"/>
          <p:cNvSpPr/>
          <p:nvPr/>
        </p:nvSpPr>
        <p:spPr>
          <a:xfrm>
            <a:off x="0" y="1069848"/>
            <a:ext cx="9144000" cy="44348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grpSp>
        <p:nvGrpSpPr>
          <p:cNvPr id="23" name="Group 10"/>
          <p:cNvGrpSpPr/>
          <p:nvPr/>
        </p:nvGrpSpPr>
        <p:grpSpPr>
          <a:xfrm>
            <a:off x="0" y="1078993"/>
            <a:ext cx="8997695" cy="5669279"/>
            <a:chOff x="0" y="-303295"/>
            <a:chExt cx="10411694" cy="6284641"/>
          </a:xfrm>
        </p:grpSpPr>
        <p:grpSp>
          <p:nvGrpSpPr>
            <p:cNvPr id="26" name="Group 11"/>
            <p:cNvGrpSpPr/>
            <p:nvPr/>
          </p:nvGrpSpPr>
          <p:grpSpPr>
            <a:xfrm>
              <a:off x="0" y="-303295"/>
              <a:ext cx="7756713" cy="4418099"/>
              <a:chOff x="0" y="-59910"/>
              <a:chExt cx="1532190" cy="872710"/>
            </a:xfrm>
          </p:grpSpPr>
          <p:sp>
            <p:nvSpPr>
              <p:cNvPr id="35" name="Freeform 12"/>
              <p:cNvSpPr/>
              <p:nvPr/>
            </p:nvSpPr>
            <p:spPr>
              <a:xfrm>
                <a:off x="0" y="-59910"/>
                <a:ext cx="1532190" cy="518991"/>
              </a:xfrm>
              <a:custGeom>
                <a:avLst/>
                <a:gdLst/>
                <a:ahLst/>
                <a:cxnLst/>
                <a:rect l="l" t="t" r="r" b="b"/>
                <a:pathLst>
                  <a:path w="1769616" h="459081">
                    <a:moveTo>
                      <a:pt x="0" y="0"/>
                    </a:moveTo>
                    <a:lnTo>
                      <a:pt x="1769616" y="0"/>
                    </a:lnTo>
                    <a:lnTo>
                      <a:pt x="1769616" y="459081"/>
                    </a:lnTo>
                    <a:lnTo>
                      <a:pt x="0" y="45908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36" name="TextBox 13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grpSp>
          <p:nvGrpSpPr>
            <p:cNvPr id="27" name="Group 14"/>
            <p:cNvGrpSpPr/>
            <p:nvPr/>
          </p:nvGrpSpPr>
          <p:grpSpPr>
            <a:xfrm>
              <a:off x="254000" y="-190707"/>
              <a:ext cx="10157694" cy="6172053"/>
              <a:chOff x="0" y="-90352"/>
              <a:chExt cx="2006458" cy="1219171"/>
            </a:xfrm>
          </p:grpSpPr>
          <p:sp>
            <p:nvSpPr>
              <p:cNvPr id="28" name="Freeform 15"/>
              <p:cNvSpPr/>
              <p:nvPr/>
            </p:nvSpPr>
            <p:spPr>
              <a:xfrm>
                <a:off x="0" y="-90352"/>
                <a:ext cx="2006458" cy="1219171"/>
              </a:xfrm>
              <a:custGeom>
                <a:avLst/>
                <a:gdLst/>
                <a:ahLst/>
                <a:cxnLst/>
                <a:rect l="l" t="t" r="r" b="b"/>
                <a:pathLst>
                  <a:path w="2006458" h="812800">
                    <a:moveTo>
                      <a:pt x="0" y="0"/>
                    </a:moveTo>
                    <a:lnTo>
                      <a:pt x="2006458" y="0"/>
                    </a:lnTo>
                    <a:lnTo>
                      <a:pt x="2006458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rgbClr val="1C51A3"/>
              </a:solidFill>
            </p:spPr>
          </p:sp>
          <p:sp>
            <p:nvSpPr>
              <p:cNvPr id="33" name="TextBox 16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</p:grpSp>
      <p:cxnSp>
        <p:nvCxnSpPr>
          <p:cNvPr id="38" name="Прямая соединительная линия 37"/>
          <p:cNvCxnSpPr/>
          <p:nvPr/>
        </p:nvCxnSpPr>
        <p:spPr>
          <a:xfrm rot="16200000" flipH="1">
            <a:off x="3396996" y="4338828"/>
            <a:ext cx="2624328" cy="18288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175"/>
          <p:cNvSpPr txBox="1"/>
          <p:nvPr/>
        </p:nvSpPr>
        <p:spPr>
          <a:xfrm>
            <a:off x="283464" y="1802582"/>
            <a:ext cx="4343400" cy="5238912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-формировать знания детей в области физической культуры и спорта;  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-систематизировать и расширять знания детей о видах спорта;  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-формировать общие приёмы умственной деятельности: классификация, сравнение, обобщение и т. д.;  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-развивать познавательные интересы и способности, логическое мышление;  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-формировать и развивать мелкую моторику.  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 помощью дидактической игры дети знакомятся с многообразием движений, их назначением, учатся дифференцировать движения по видам и способам выполнения, соотносить, сравнивать выполняемое движение с имеющимися мерками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двигательными эталонами, упражняются в применении движений в новой необычной обстановке.  </a:t>
            </a:r>
            <a:endParaRPr lang="en-GB" altLang="zh-CN" sz="1200" dirty="0">
              <a:solidFill>
                <a:schemeClr val="bg1"/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  <a:sym typeface="+mn-lt"/>
            </a:endParaRPr>
          </a:p>
        </p:txBody>
      </p:sp>
      <p:sp>
        <p:nvSpPr>
          <p:cNvPr id="51" name="TextBox 175"/>
          <p:cNvSpPr txBox="1"/>
          <p:nvPr/>
        </p:nvSpPr>
        <p:spPr>
          <a:xfrm>
            <a:off x="393192" y="1132022"/>
            <a:ext cx="8485632" cy="837708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Основная 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цель дидактических игр в физической культуре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формирование у детей устойчивого интереса к физкультуре и спорту.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 </a:t>
            </a: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 rot="10800000" flipV="1">
            <a:off x="1490472" y="1783080"/>
            <a:ext cx="6537960" cy="73152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175"/>
          <p:cNvSpPr txBox="1"/>
          <p:nvPr/>
        </p:nvSpPr>
        <p:spPr>
          <a:xfrm>
            <a:off x="4782313" y="1776786"/>
            <a:ext cx="4142231" cy="5081214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pPr algn="ctr"/>
            <a:r>
              <a:rPr lang="ru-RU" sz="1400" b="1" dirty="0" smtClean="0"/>
              <a:t> 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Роль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Закрепление у детей знаний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полученных на тематических занятиях по физическому воспитанию.  </a:t>
            </a:r>
          </a:p>
          <a:p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Формирование устойчивого интереса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к физкультуре и спорту.  </a:t>
            </a:r>
          </a:p>
          <a:p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Развитие психических процессов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таких как восприятие цвета, формы, величины, пространства, времени, речь, зрительное и слуховое внимание, мыслительные операции (сравнения, сопоставления, обобщения, исключения, классификации).  </a:t>
            </a:r>
          </a:p>
          <a:p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Формирование общей и мелкой моторики рук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  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Кроме того, благодаря дидактическим играм у ребёнка формируется самостоятельность, умение доводить начатое дело до конца, самоконтроль, дети учатся взаимодействовать в команде, у них формируется чувство взаимопомощи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GB" altLang="zh-CN" sz="1200" dirty="0">
              <a:solidFill>
                <a:schemeClr val="bg1"/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  <a:sym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069848"/>
            <a:ext cx="9144000" cy="5788152"/>
          </a:xfrm>
          <a:prstGeom prst="rect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cxnSp>
        <p:nvCxnSpPr>
          <p:cNvPr id="5" name="直接连接符 5"/>
          <p:cNvCxnSpPr/>
          <p:nvPr/>
        </p:nvCxnSpPr>
        <p:spPr>
          <a:xfrm rot="16200000" flipH="1">
            <a:off x="3792709" y="2114315"/>
            <a:ext cx="1605256" cy="10098"/>
          </a:xfrm>
          <a:prstGeom prst="line">
            <a:avLst/>
          </a:prstGeom>
          <a:ln w="38100">
            <a:solidFill>
              <a:srgbClr val="3D6487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rot="5400000" flipH="1" flipV="1">
            <a:off x="3753614" y="5332477"/>
            <a:ext cx="1743458" cy="3049"/>
          </a:xfrm>
          <a:prstGeom prst="line">
            <a:avLst/>
          </a:prstGeom>
          <a:ln w="38100">
            <a:solidFill>
              <a:srgbClr val="3D6487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530352" y="0"/>
            <a:ext cx="7434072" cy="11772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Этапы правил и проведения дидактической игры</a:t>
            </a: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 </a:t>
            </a:r>
            <a:endParaRPr lang="ru-RU" sz="6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33"/>
          <p:cNvSpPr txBox="1"/>
          <p:nvPr/>
        </p:nvSpPr>
        <p:spPr>
          <a:xfrm>
            <a:off x="164592" y="1167938"/>
            <a:ext cx="4215384" cy="544764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ru-RU" b="1" dirty="0" smtClean="0"/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Правила дидактической игры в физической культуре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определяют, что и как нужно делать в игре каждому ребёнку, указывают путь достижения цели, воспитывают умение сдерживаться, управлять своим поведением. 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Формулирование правил дидактической игры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включает несколько этапов: 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1.Определение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, какие правила будут регулировать действия детей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Нужно сформулировать нормативные правила игры, которые регулируют деятельность и направлены на реализацию принципа справедливости.  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2.Формулировка собственно игровых правил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Это конкретные предписания, определяющие действия участников в игре.  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3.Формулировка правил установления выигрыша в игре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Они позволяют определить победителя и зафиксировать первенство одного из играющих. В их формулировке стоит опираться на разработанную ранее формулировку игровой задачи для детей, например: «Кто раньше всех …, тот выигрывает», «Кто больше всех …, тот выигрывает». 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Основная цель правил игры - организовать действия и поведение детей.  Чтобы они соблюдались без проблем, правила должны быть понятными, а сама игра - увлекательной. 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33"/>
          <p:cNvSpPr txBox="1"/>
          <p:nvPr/>
        </p:nvSpPr>
        <p:spPr>
          <a:xfrm>
            <a:off x="4800600" y="1041023"/>
            <a:ext cx="4206240" cy="58169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Проведение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дидактической игры включает следующие этапы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:  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1.Ознакомление детей с содержанием игры и дидактическим материалом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  Это можно сделать через показ предметов или картинок и краткую беседу, в ходе которой уточняются знания и представления детей.  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2.Объяснение хода и правил игры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Во время этого этапа воспитатель обращает внимание на необходимость чёткого выполнения правил.  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3.Показ игровых действий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  В процессе него воспитатель учит детей правильно выполнять действие, доказывая, что в противном случае игра не приведёт к нужному результату.  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4.Определение роли воспитателя в игре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Он может выступать в качестве играющего, болельщика или арбитра. Мера участия воспитателя зависит от возраста детей, уровня их подготовки, сложности дидактической задачи и игровых правил.  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5.Руководство ходом игры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обеспечение активности всех детей, оказание помощи нуждающимся.  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Подведение итогов игры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- ответственный момент. По результатам, которых дети добиваются в игре, можно судить об её эффективности. При подведении итогов воспитатель подчёркивает, что путь к победе возможен только через преодоление трудностей, внимание и дисциплинированность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8618561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1106424"/>
            <a:ext cx="9144000" cy="4892040"/>
          </a:xfrm>
          <a:prstGeom prst="rect">
            <a:avLst/>
          </a:prstGeom>
          <a:solidFill>
            <a:srgbClr val="0D45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020618" y="0"/>
            <a:ext cx="6486606" cy="80791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Вопросы по теме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17520" y="1243584"/>
            <a:ext cx="600760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 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Роль дидактической игры в физической культуре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Закрепление у детей знаний, полученных на тематических занятиях по физическому воспитанию; формирование устойчивого интереса к физкультуре и спорту,  развитие психических процессов, таких как восприятие цвета, формы, величины, пространства, времени, речь, зрительное и слуховое внимание, мыслительные операции (сравнения, сопоставления, обобщения, исключения, классификации), формирование общей и мелкой моторики 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рук.</a:t>
            </a:r>
            <a:endParaRPr lang="ru-RU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Б) Закрепление у детей знаний, полученных на тематических занятиях по физическому воспитанию; формирование устойчивого интереса к физкультуре и спорту,  развитие психических процессов, таких как восприятие цвета, формы, величины, пространства, времени, речь, зрительное и слуховое внимание, мыслительные операции (сравнения, сопоставления, обобщения, исключения, классификации), формирование общей и мелкой моторики рук, развитие эстетического вкуса и нравственных представлений.</a:t>
            </a:r>
          </a:p>
          <a:p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Развитие сенсорных способностей, развитие речи, формирование нравственных представлений, воспитание уважения к человеку труда,  развитие эстетического вкуса, физическое развитие.</a:t>
            </a:r>
          </a:p>
          <a:p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Г) Нет верного ответа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2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01168" y="1200912"/>
            <a:ext cx="2459736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Виды 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дидактических игр в физической культуре:</a:t>
            </a:r>
          </a:p>
          <a:p>
            <a:endParaRPr lang="ru-RU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Игры на закрепление видов и способов движений, игры на развитие умения найти верный способ движения в определённых условиях, словесные игры</a:t>
            </a:r>
          </a:p>
          <a:p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Б) Игры на знание видов спорта, игры-эстафеты с интеграцией других видов деятельности, игры </a:t>
            </a:r>
            <a:r>
              <a:rPr lang="ru-RU" sz="1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валеологического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характера </a:t>
            </a:r>
          </a:p>
          <a:p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В) Верно А и Б</a:t>
            </a:r>
          </a:p>
          <a:p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Г) Верно А и Б кроме словесных игр</a:t>
            </a:r>
          </a:p>
          <a:p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Д) Верно А и Б кроме игр </a:t>
            </a:r>
            <a:r>
              <a:rPr lang="ru-RU" sz="1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валеологического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характера.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6245352"/>
            <a:ext cx="9144000" cy="335280"/>
          </a:xfrm>
          <a:prstGeom prst="rect">
            <a:avLst/>
          </a:prstGeom>
          <a:solidFill>
            <a:srgbClr val="1C51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788920" y="1261872"/>
            <a:ext cx="73152" cy="34411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28600" y="0"/>
            <a:ext cx="7031736" cy="90024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Список литературы</a:t>
            </a:r>
            <a:endParaRPr lang="ru-RU" dirty="0">
              <a:solidFill>
                <a:schemeClr val="bg1"/>
              </a:solidFill>
              <a:latin typeface="Gotham Pro Black" panose="02000903040000020004" pitchFamily="50" charset="0"/>
              <a:cs typeface="Gotham Pro Black" panose="02000903040000020004" pitchFamily="50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1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5" name="Freeform 8"/>
          <p:cNvSpPr/>
          <p:nvPr/>
        </p:nvSpPr>
        <p:spPr>
          <a:xfrm>
            <a:off x="310896" y="1280160"/>
            <a:ext cx="8522208" cy="5221224"/>
          </a:xfrm>
          <a:custGeom>
            <a:avLst/>
            <a:gdLst/>
            <a:ahLst/>
            <a:cxnLst/>
            <a:rect l="l" t="t" r="r" b="b"/>
            <a:pathLst>
              <a:path w="1736622" h="1662840">
                <a:moveTo>
                  <a:pt x="0" y="0"/>
                </a:moveTo>
                <a:lnTo>
                  <a:pt x="1736622" y="0"/>
                </a:lnTo>
                <a:lnTo>
                  <a:pt x="1736622" y="1662840"/>
                </a:lnTo>
                <a:lnTo>
                  <a:pt x="0" y="166284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</p:sp>
      <p:grpSp>
        <p:nvGrpSpPr>
          <p:cNvPr id="2" name="Group 10"/>
          <p:cNvGrpSpPr/>
          <p:nvPr/>
        </p:nvGrpSpPr>
        <p:grpSpPr>
          <a:xfrm>
            <a:off x="512066" y="1380745"/>
            <a:ext cx="8037574" cy="4983481"/>
            <a:chOff x="-245440" y="-241102"/>
            <a:chExt cx="10657134" cy="5406262"/>
          </a:xfrm>
        </p:grpSpPr>
        <p:grpSp>
          <p:nvGrpSpPr>
            <p:cNvPr id="3" name="Group 11"/>
            <p:cNvGrpSpPr/>
            <p:nvPr/>
          </p:nvGrpSpPr>
          <p:grpSpPr>
            <a:xfrm>
              <a:off x="-245440" y="-241102"/>
              <a:ext cx="9204122" cy="4355906"/>
              <a:chOff x="-48482" y="-47625"/>
              <a:chExt cx="1818098" cy="860425"/>
            </a:xfrm>
          </p:grpSpPr>
          <p:sp>
            <p:nvSpPr>
              <p:cNvPr id="25" name="Freeform 12"/>
              <p:cNvSpPr/>
              <p:nvPr/>
            </p:nvSpPr>
            <p:spPr>
              <a:xfrm>
                <a:off x="-48482" y="-31950"/>
                <a:ext cx="1818098" cy="491031"/>
              </a:xfrm>
              <a:custGeom>
                <a:avLst/>
                <a:gdLst/>
                <a:ahLst/>
                <a:cxnLst/>
                <a:rect l="l" t="t" r="r" b="b"/>
                <a:pathLst>
                  <a:path w="1769616" h="459081">
                    <a:moveTo>
                      <a:pt x="0" y="0"/>
                    </a:moveTo>
                    <a:lnTo>
                      <a:pt x="1769616" y="0"/>
                    </a:lnTo>
                    <a:lnTo>
                      <a:pt x="1769616" y="459081"/>
                    </a:lnTo>
                    <a:lnTo>
                      <a:pt x="0" y="45908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26" name="TextBox 13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grpSp>
          <p:nvGrpSpPr>
            <p:cNvPr id="4" name="Group 14"/>
            <p:cNvGrpSpPr/>
            <p:nvPr/>
          </p:nvGrpSpPr>
          <p:grpSpPr>
            <a:xfrm>
              <a:off x="-112074" y="-12948"/>
              <a:ext cx="10523768" cy="5178108"/>
              <a:chOff x="-72311" y="-55239"/>
              <a:chExt cx="2078769" cy="1022836"/>
            </a:xfrm>
          </p:grpSpPr>
          <p:sp>
            <p:nvSpPr>
              <p:cNvPr id="23" name="Freeform 15"/>
              <p:cNvSpPr/>
              <p:nvPr/>
            </p:nvSpPr>
            <p:spPr>
              <a:xfrm>
                <a:off x="-72311" y="-55239"/>
                <a:ext cx="2078769" cy="1022836"/>
              </a:xfrm>
              <a:custGeom>
                <a:avLst/>
                <a:gdLst/>
                <a:ahLst/>
                <a:cxnLst/>
                <a:rect l="l" t="t" r="r" b="b"/>
                <a:pathLst>
                  <a:path w="2006458" h="812800">
                    <a:moveTo>
                      <a:pt x="0" y="0"/>
                    </a:moveTo>
                    <a:lnTo>
                      <a:pt x="2006458" y="0"/>
                    </a:lnTo>
                    <a:lnTo>
                      <a:pt x="2006458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chemeClr val="accent1"/>
              </a:solidFill>
            </p:spPr>
          </p:sp>
          <p:sp>
            <p:nvSpPr>
              <p:cNvPr id="24" name="TextBox 16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sp>
          <p:nvSpPr>
            <p:cNvPr id="22" name="TextBox 17"/>
            <p:cNvSpPr txBox="1"/>
            <p:nvPr/>
          </p:nvSpPr>
          <p:spPr>
            <a:xfrm>
              <a:off x="58433" y="119519"/>
              <a:ext cx="10244144" cy="5008308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r>
                <a:rPr lang="ru-RU" sz="1400" dirty="0" smtClean="0"/>
                <a:t> 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Дидактическая игра как средство развития детей дошкольного возраста [Электронная версия][Ресурс: https://www.vospitatelds.ru/categories/2/articles/6770]</a:t>
              </a:r>
            </a:p>
            <a:p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Дидактические игры: суть, этапы и примеры [Электронная версия][Ресурс: https://solncesvet.ru/blog/materialy-k-urokam/didakticheskie-igry/]</a:t>
              </a:r>
            </a:p>
            <a:p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Игры, возникающие по инициативе взрослого [Электронная версия][Ресурс: https://www.eduportal44.ru/koiro/rv/SiteAssets/SitePages/3.2/Дидактические%20игры.pdf]</a:t>
              </a:r>
            </a:p>
            <a:p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Методическая разработка «Дидактические игры» [Электронная версия][Ресурс: https://www.art-talant.org/publikacii/15250-metodicheskaya-razrabotka-didakticheskie-igry</a:t>
              </a:r>
            </a:p>
            <a:p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Организация проведения дидактической игры[Электронная версия][Ресурс: https://znanio.ru/pub/2098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]</a:t>
              </a:r>
              <a:endParaRPr lang="en-US" sz="1400" u="none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1962</TotalTime>
  <Words>531</Words>
  <Application>Microsoft Office PowerPoint</Application>
  <PresentationFormat>Экран (4:3)</PresentationFormat>
  <Paragraphs>118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Ольга</cp:lastModifiedBy>
  <cp:revision>333</cp:revision>
  <dcterms:created xsi:type="dcterms:W3CDTF">2019-11-13T12:28:12Z</dcterms:created>
  <dcterms:modified xsi:type="dcterms:W3CDTF">2024-11-03T17:01:53Z</dcterms:modified>
</cp:coreProperties>
</file>