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30" r:id="rId3"/>
    <p:sldId id="317" r:id="rId4"/>
    <p:sldId id="329" r:id="rId5"/>
    <p:sldId id="331" r:id="rId6"/>
    <p:sldId id="328" r:id="rId7"/>
    <p:sldId id="323" r:id="rId8"/>
    <p:sldId id="320" r:id="rId9"/>
    <p:sldId id="332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9D"/>
    <a:srgbClr val="1C51A3"/>
    <a:srgbClr val="0D4594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педагогической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497" y="2406031"/>
            <a:ext cx="8439912" cy="13988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8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 Д. Б. об основных ведущих видах деятельности обучающихся их связь с педагогической 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диагностикой</a:t>
            </a:r>
            <a:r>
              <a:rPr lang="ru-RU" sz="28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0" y="-2"/>
            <a:ext cx="1536192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8328" y="2112264"/>
            <a:ext cx="2240280" cy="2167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7480" y="0"/>
            <a:ext cx="5001768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Краткая биография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Д.Б.Эльконина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6" name="PA_文本框 59"/>
          <p:cNvSpPr txBox="1"/>
          <p:nvPr>
            <p:custDataLst>
              <p:tags r:id="rId1"/>
            </p:custDataLst>
          </p:nvPr>
        </p:nvSpPr>
        <p:spPr>
          <a:xfrm>
            <a:off x="2066544" y="1016960"/>
            <a:ext cx="6702552" cy="139268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Даниил Борисович (1904 - 1984) - доктор психологических наук, профессор, выдающийся отечественный психолог, специалист в области детской психологии, автор теории периодизации психического развития. Даниил Борисович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принадлежит к той славной плеяде советских психологов, которая составляет костяк всемирно известной научной школы Л.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PA_文本框 59"/>
          <p:cNvSpPr txBox="1"/>
          <p:nvPr>
            <p:custDataLst>
              <p:tags r:id="rId2"/>
            </p:custDataLst>
          </p:nvPr>
        </p:nvSpPr>
        <p:spPr>
          <a:xfrm>
            <a:off x="1801368" y="4418873"/>
            <a:ext cx="7132320" cy="222368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Всю Великую Отечественную войну Д. 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находился в действующей армии, был награжден боевыми орденами и медалями. После войны он преподавал психологию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Военно-педагогическои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институте Советской Армии. С сентября 1946 г. работал по совместительству в Институте психологии АПН РСФСР. Демобилизовавшись из армии в 1953 г. в звании подполковника, Д. 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стал сотрудником Института психологии в той же должности. Он последовательно заведовал лабораториями психологии младших школьников, психологии подростков,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диагностики-психического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развития школьников. В 1962 г. он защитил докторскую диссертацию, в 1968 г. был избран членом-корреспондентом АПН СССР. Многие годы он преподавал на факультете психологии Московского университета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A_文本框 59"/>
          <p:cNvSpPr txBox="1"/>
          <p:nvPr>
            <p:custDataLst>
              <p:tags r:id="rId3"/>
            </p:custDataLst>
          </p:nvPr>
        </p:nvSpPr>
        <p:spPr>
          <a:xfrm>
            <a:off x="2569464" y="2284928"/>
            <a:ext cx="6364224" cy="203901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Д. 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Полтавской губернии, учился в полтавской гимназии и в Ленинградском педагогическом институте им. А. И. Герцена. С 1929 г. работал в этом институте; несколько лет в сотрудничестве с Л.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Выготским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изучал проблемы детской игры. С 1937 г. и до начала Великой Отечественной войны он был учителем начальных классов в одной из ленинградских школ, преподавал в педагогическом институте, создавал школьные учебники по русскому языку для народностей Крайнего Севера. В этот период Д. 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защитил кандидатскую диссертацию, посвященную развитию речи школьников (1940).</a:t>
            </a:r>
          </a:p>
          <a:p>
            <a:pPr lvl="0" algn="ctr" defTabSz="685165"/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 b="10453"/>
          <a:stretch>
            <a:fillRect/>
          </a:stretch>
        </p:blipFill>
        <p:spPr>
          <a:xfrm>
            <a:off x="411481" y="1591056"/>
            <a:ext cx="2112264" cy="280720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2249424"/>
            <a:ext cx="4503202" cy="4608576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0" y="1737360"/>
            <a:ext cx="5202936" cy="5120640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1972620" y="2769942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4886508" y="5696367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292916" y="2099382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2685852" y="346488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530" y="0"/>
            <a:ext cx="761131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Концепция основных ведущих видов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 обучающихся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5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405180" y="417507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4118412" y="489744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任意多边形: 形状 31"/>
          <p:cNvSpPr/>
          <p:nvPr/>
        </p:nvSpPr>
        <p:spPr>
          <a:xfrm rot="10800000" flipH="1" flipV="1">
            <a:off x="0" y="2249424"/>
            <a:ext cx="4507992" cy="4608576"/>
          </a:xfrm>
          <a:prstGeom prst="rt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8328" y="929640"/>
            <a:ext cx="8348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Д. Б.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описал основные ведущие виды деятельности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от рождения ребёнка до 17 лет. Согласно его концепции, на каждом этапе жизни человека среди многих других видов деятельности существует главная, определяющая возникновение и становление основных психических новообразований данного этапа.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Д. Б.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выделил шесть ведущих видов деятельности обучающихся: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32888" y="2197608"/>
            <a:ext cx="530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Непосредственно-эмоциональное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со взрослыми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6976" y="2834640"/>
            <a:ext cx="569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1920" y="3401568"/>
            <a:ext cx="390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Ролевая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6280" y="4087368"/>
            <a:ext cx="360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1496" y="4800600"/>
            <a:ext cx="369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Интимно-личностное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8152" y="5355336"/>
            <a:ext cx="335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Учебно-профессиональная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3"/>
          <p:cNvSpPr/>
          <p:nvPr/>
        </p:nvSpPr>
        <p:spPr>
          <a:xfrm>
            <a:off x="0" y="1005840"/>
            <a:ext cx="9144000" cy="585216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03120"/>
            <a:ext cx="9144000" cy="4754880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" y="1153466"/>
            <a:ext cx="8823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Непосредственно-эмоциональное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общение со взрослыми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ведущая деятельность в период младенчества (2 месяца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1 год).  На фоне и внутри этой деятельности формируются ориентировочные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сенсомоторно-манипулятивные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действия. 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32" y="2176272"/>
            <a:ext cx="8823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 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 Б.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считал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предметно-манипулятивную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деятельность ведущим видом деятельности в раннем возрасте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 В ней ребёнок усваивает исторически сложившиеся способы действий с предметами. 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мнению учёного,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предметно-манипулятивная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деятельность развивается по двум направлениям: 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1.От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совместного со взрослыми выполнения действия до самостоятельного выполнения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2.Со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временем происходит развитие средств и способов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использует ребёнок при осуществлении одного и того же предметного действия. 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овладении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предметно-манипулятивной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деятельностью условно можно выделить: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Предметные манипуляции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(например, схватывание, удерживание, сжимание,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грызение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 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Предметно-специфические действия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(ребёнок постепенно осваивает правильные действия с предметами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мяч он катает, автомобиль толкает, куклу кладёт на кровать, пирамиду собирает и разбирает). 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Соотносящие действия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(например, складывание пирамидок из колец, использование сборно-разборных игрушек). 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Предметно-опосредованные (орудийные) действия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(дети начала второго года едят с помощью ложки, используют коляски для катания куклы, грузовики для перевозки кубиков). 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Манипуляции с предметами служат для ребёнка способом налаживания межличностных контактов.  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750722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Непосредственно-эмоциональное общение со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взрослыми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предметно-манипулятивная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 Б. 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Эльконину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303295"/>
              <a:ext cx="7756713" cy="4418100"/>
              <a:chOff x="0" y="-59910"/>
              <a:chExt cx="1532190" cy="872710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2569067" y="4946507"/>
            <a:ext cx="3813048" cy="99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0"/>
            <a:ext cx="729691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Ролевая игра по Д. Б. 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Эльконину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2064" y="1279910"/>
            <a:ext cx="8211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Б. 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считал, что ролевая игра возникает в ходе исторического развития общества, в результате изменения места ребёнка в системе общественных отношений. Она социальна по своему происхождению и природе, её возникновение связано не с действием каких-то внутренних, врождённых инстинктивных сил, а с определёнными условиями жизни ребёнка в обществе. 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032" y="3023366"/>
            <a:ext cx="402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воображаемая (мнимая) ситуация, то есть та сфера действительности, которая моделируется, воспроизводится в игре (семья, больница, строительство и др.). 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7512" y="3021520"/>
            <a:ext cx="3730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которую берёт на себя ребёнок. Роль 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смысловой центр игры, центральный момент, объединяющий все остальные стороны. Ребёнок не просто берёт на себя ту или иную роль, называя себя именем персонажа, но и действует как взрослый человек в этой роли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968;p48"/>
          <p:cNvSpPr/>
          <p:nvPr/>
        </p:nvSpPr>
        <p:spPr>
          <a:xfrm>
            <a:off x="311548" y="307414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2734056" y="2634424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сюжетно-ролевой игры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656" y="4326064"/>
            <a:ext cx="365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Игровые действия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те действия, в которых реализуется роль. Дошкольники постепенно переходят от разыгрывания отдельных действий с игрушками к воспроизведению целой цепочки действий. 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224" y="5469064"/>
            <a:ext cx="3520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Игровое употребление предметов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замещение реального предмета игровым, перенос действия на игровой предмет и его переименование. 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28032" y="3911536"/>
            <a:ext cx="4105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ролевой игры характерным является подчинение правилу, связанному с мнимой ситуацией, ролью, которую берёт на себя ребёнок. Правила вытекают из воображаемой ситуации. 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6320" y="4743640"/>
            <a:ext cx="40873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/>
              <a:t>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Реальные отношения между играющими детьми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представляют собой отношения между ними как партнёрами по совместной игровой деятельности. Функции реальных отношений включают планирование сюжета игр, распределение ролей, игровых предметов, контроль и коррекцию развития сюжета и выполнения ролей сверстниками-партнёрами. 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Google Shape;968;p48"/>
          <p:cNvSpPr/>
          <p:nvPr/>
        </p:nvSpPr>
        <p:spPr>
          <a:xfrm>
            <a:off x="326788" y="432382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8;p48"/>
          <p:cNvSpPr/>
          <p:nvPr/>
        </p:nvSpPr>
        <p:spPr>
          <a:xfrm>
            <a:off x="326788" y="545767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4551316" y="304366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4542172" y="410436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968;p48"/>
          <p:cNvSpPr/>
          <p:nvPr/>
        </p:nvSpPr>
        <p:spPr>
          <a:xfrm>
            <a:off x="4551316" y="514678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5296"/>
            <a:ext cx="9144000" cy="3602736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50722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Учебная и учебно-профессиональная деятельность  по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 Б. 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Эльконину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736" y="1226618"/>
            <a:ext cx="897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 Б.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рассматривал учебную деятельность как особую деятельность школьника, направленную на осуществление целей обучения, принимаемых учеником в качестве личных целей. Особенность учебной деятельности состоит в том, что её результатом является изменение самого учащегося, а содержание - заключается в овладении обобщёнными способами действий в сфере научных понятий. 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56" y="4932986"/>
            <a:ext cx="875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 Б.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рассматривал учебно-профессиональную деятельность как ведущую в ранней юности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его мнению, она способствует овладению самообразованием, переходу к творческой исследовательской деятельности, обогащению понятийного аппарата, овладению сложными интеллектуальными операциями. В процессе учебно-профессиональной деятельности формируются мировоззрение, профессиональные интересы, система ценностей, идеалы. 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0416" y="2704592"/>
          <a:ext cx="8735569" cy="200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304"/>
                <a:gridCol w="2351023"/>
                <a:gridCol w="567124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Структура учебной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Учебная задача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то, что должен усвоить ученик, подлежащий усвоению способ действия.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Учебные действия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то, что ученик должен делать, чтобы сформировать образец усваиваемого действия и воспроизводить этот образец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Действие контроля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сопоставление воспроизведённого действия с образцом.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Действие оценки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 того, насколько ученик достиг результата, степени изменений, которые произошли в самом ребёнке.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-5" y="6528816"/>
            <a:ext cx="7827265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6654382" y="-1800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7251191" y="1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9020355" y="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78484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Интимно-личностное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общение по Д. Б.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Эльконину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252478"/>
            <a:ext cx="612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Интимно-личностное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-это ведущая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в младшем подростковом возрасте (12–15 лет).  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" y="2770632"/>
            <a:ext cx="2965704" cy="191109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5304" y="2759964"/>
            <a:ext cx="2788920" cy="194919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0520" y="4989326"/>
            <a:ext cx="612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направлено на познание другого человека, себя, межличностных отношений, на усвоение норм социального поведения. 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0" y="3831336"/>
            <a:ext cx="1901952" cy="3007614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任意多边形 9"/>
          <p:cNvSpPr/>
          <p:nvPr/>
        </p:nvSpPr>
        <p:spPr>
          <a:xfrm rot="16200000">
            <a:off x="7196328" y="4910328"/>
            <a:ext cx="2112264" cy="178308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" y="1088136"/>
            <a:ext cx="86136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 Б.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связан с педагогической диагностикой через концепцию ведущей деятельности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Учёный описал все основные виды ведущей деятельности от рождения ребёнка до 17 лет, показав, что каждому стабильному возрасту предшествует определённый критический возраст, в котором происходит смена одной ведущей деятельности другой. 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任意多边形: 形状 31"/>
          <p:cNvSpPr/>
          <p:nvPr/>
        </p:nvSpPr>
        <p:spPr>
          <a:xfrm rot="10800000" flipH="1" flipV="1">
            <a:off x="0" y="3904488"/>
            <a:ext cx="1965960" cy="2953512"/>
          </a:xfrm>
          <a:prstGeom prst="rtTriangle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20624" y="2502408"/>
            <a:ext cx="8586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начале 1970-х годов Д. Б.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заинтересовался вопросами возрастной психодиагностики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 было опубликовано несколько статей, касающихся проблем контроля за возрастной динамикой психического развития детей. В этих статьях учёный указал, что не может быть психодиагностических систем, одинаковых для разных возрастов и оторванных от коррекции психического развития детей. Вместе с тем он подчёркивал, что психодиагностика должна быть одним из существенных средств сравнительного анализа развивающего эффекта различных учебно-воспитательных систем. 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6424" y="4788408"/>
            <a:ext cx="765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другими учёными Д. Б.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занимался проблемой готовности шестилетних детей к школьному обучению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результате были созданы конкретные психодиагностические методики, которые применяются и в настоящее время.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27" name="矩形 18"/>
          <p:cNvSpPr/>
          <p:nvPr/>
        </p:nvSpPr>
        <p:spPr>
          <a:xfrm>
            <a:off x="220579" y="0"/>
            <a:ext cx="658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Связь основных ведущих видов деятельности обучающихся с педагогической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диагностикой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759" y="0"/>
            <a:ext cx="1021175" cy="10211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642950" y="173486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0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928" y="1146048"/>
            <a:ext cx="4105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какие ведущие виды деятельности обучающихся описал Д. Б.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А)5- Непосредственно-эмоциональное общение со взрослыми,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деятельность, ролевая игра, интимно-личностное общение, учебно-профессиональная деятельность.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6-Непосредственно-эмоциональное общение со взрослыми,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деятельность, ролевая игра, учебная деятельность, интимно-личностное общение, учебно-профессиональная деятельность.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В)4-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деятельность, ролевая игра, учебная деятельность,  учебно-профессиональная 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5192" y="1347216"/>
            <a:ext cx="4178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способствует учебно-профессиональная деятельность по Д. Б.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Эльконину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А)Овладению самообразованием, переходу к творческой исследовательской деятельности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Б)Обогащению понятийного аппарата, овладению сложными интеллектуальными операциями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Верны ответы А и 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Нет верного ответа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131716" y="111123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4609228" y="131849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Блок-схема: задержка 1"/>
          <p:cNvSpPr/>
          <p:nvPr/>
        </p:nvSpPr>
        <p:spPr>
          <a:xfrm rot="10800000" flipH="1">
            <a:off x="0" y="6556248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задержка 1"/>
          <p:cNvSpPr/>
          <p:nvPr/>
        </p:nvSpPr>
        <p:spPr>
          <a:xfrm rot="10800000">
            <a:off x="0" y="6153912"/>
            <a:ext cx="9144000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624584" y="4465320"/>
            <a:ext cx="616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" y="4636008"/>
            <a:ext cx="8485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психокоррекционной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работы с учетом особенностей психического развития детей с опорой на ведущую и основную виды деятельности на основе исследований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Д.Б.Эльконина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[Электронная версия][Ресурс: https://malysheva-cpmss.edumsko.ru/portfolio/post/1298903]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в концепции Д.Б.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В.В. Давыдова [Электронная версия][Ресурс: https://scienceforum.ru/2016/article/2016020333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задержка 1"/>
          <p:cNvSpPr/>
          <p:nvPr/>
        </p:nvSpPr>
        <p:spPr>
          <a:xfrm rot="10800000" flipH="1">
            <a:off x="0" y="4212336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643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322</cp:revision>
  <dcterms:created xsi:type="dcterms:W3CDTF">2019-11-13T12:28:12Z</dcterms:created>
  <dcterms:modified xsi:type="dcterms:W3CDTF">2024-10-29T20:11:23Z</dcterms:modified>
</cp:coreProperties>
</file>