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322" r:id="rId3"/>
    <p:sldId id="338" r:id="rId4"/>
    <p:sldId id="339" r:id="rId5"/>
    <p:sldId id="327" r:id="rId6"/>
    <p:sldId id="317" r:id="rId7"/>
    <p:sldId id="337" r:id="rId8"/>
    <p:sldId id="320" r:id="rId9"/>
    <p:sldId id="331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EEA413BC-9A94-4D75-94DE-B908EF0F9663}">
          <p14:sldIdLst>
            <p14:sldId id="256"/>
            <p14:sldId id="258"/>
          </p14:sldIdLst>
        </p14:section>
        <p14:section name="Раздел без заголовка" id="{D3A0FC2F-E6FE-4594-B8FE-615B978187A5}">
          <p14:sldIdLst>
            <p14:sldId id="28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4E9D"/>
    <a:srgbClr val="0D4594"/>
    <a:srgbClr val="1C51A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704" autoAdjust="0"/>
    <p:restoredTop sz="94660"/>
  </p:normalViewPr>
  <p:slideViewPr>
    <p:cSldViewPr snapToGrid="0">
      <p:cViewPr varScale="1">
        <p:scale>
          <a:sx n="83" d="100"/>
          <a:sy n="83" d="100"/>
        </p:scale>
        <p:origin x="-1286" y="-77"/>
      </p:cViewPr>
      <p:guideLst>
        <p:guide orient="horz" pos="213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55A14-F809-4454-9CF4-701D8DAEE7A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A7B21-9502-4E1B-A349-68BC294950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348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948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9664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44217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95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0070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1315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26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087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201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735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262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0D48B-0A65-41A2-B6CF-8176A40A1013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666B1-004E-4D6F-B896-4B70F0EC90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996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6304" y="118265"/>
            <a:ext cx="8878824" cy="37702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000" b="1" dirty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«Российский университет </a:t>
            </a:r>
            <a:r>
              <a:rPr lang="ru-RU" sz="20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спорта «ГЦОЛИФК»</a:t>
            </a:r>
            <a:endParaRPr lang="ru-RU" sz="2000" b="1" dirty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8236" y="2820559"/>
            <a:ext cx="8133740" cy="11033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:«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Этапы формирования компетентности специалистов в сфере физической культуры и спорта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84448" y="206065"/>
            <a:ext cx="2079935" cy="207993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2449" y="4134247"/>
            <a:ext cx="4640501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Выполнил:___________________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83409" y="4798711"/>
            <a:ext cx="4547078" cy="6601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err="1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Проверил:___________________</a:t>
            </a:r>
            <a:endParaRPr lang="ru-RU" sz="2400" b="1" dirty="0" smtClean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____________________________</a:t>
            </a:r>
            <a:endParaRPr lang="ru-RU" sz="2400" b="1" dirty="0">
              <a:solidFill>
                <a:srgbClr val="1B4E9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3372" y="1875679"/>
            <a:ext cx="813374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Дисциплина: </a:t>
            </a:r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Педагогика </a:t>
            </a:r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физической культуры</a:t>
            </a:r>
            <a:r>
              <a:rPr lang="ru-RU" sz="2400" b="1" dirty="0" smtClean="0">
                <a:solidFill>
                  <a:srgbClr val="0D45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srgbClr val="0D459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5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20700" dist="50800" dir="540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005253" y="3920254"/>
            <a:ext cx="5595891" cy="463204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1B4E9D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7968" y="890080"/>
            <a:ext cx="2748064" cy="274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52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33272"/>
            <a:ext cx="9144000" cy="5824728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43962" y="0"/>
            <a:ext cx="7309566" cy="1638910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5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6968" y="1179576"/>
            <a:ext cx="80741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современных подходов к формированию профессиональных компетенций у будущих специалистов является одной из наиболее актуальных проблем, стоящих перед всей системой высшего образования в области физической культуры и спорта.</a:t>
            </a:r>
          </a:p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 rot="5400000">
            <a:off x="-2354580" y="3945636"/>
            <a:ext cx="5779008" cy="45720"/>
          </a:xfrm>
          <a:prstGeom prst="line">
            <a:avLst/>
          </a:prstGeom>
          <a:ln w="76200">
            <a:solidFill>
              <a:srgbClr val="1C51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198250" y="1435608"/>
            <a:ext cx="697862" cy="696080"/>
          </a:xfrm>
          <a:prstGeom prst="ellipse">
            <a:avLst/>
          </a:prstGeom>
          <a:solidFill>
            <a:srgbClr val="1B4E9D"/>
          </a:solidFill>
          <a:ln>
            <a:solidFill>
              <a:srgbClr val="1C5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8626" y="4358640"/>
            <a:ext cx="697862" cy="696080"/>
          </a:xfrm>
          <a:prstGeom prst="ellipse">
            <a:avLst/>
          </a:prstGeom>
          <a:solidFill>
            <a:srgbClr val="1B4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10768" y="2593848"/>
            <a:ext cx="81412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специалиста сферы физической культуры и спорта ориентирована на расширение внутренней картины профессиональной деятельности. На каждом этапе задачи профессиональной деятельности включают всё большее количество конкретных игровых и жизненных ситуаций, которые требуется принять во внимание.  </a:t>
            </a:r>
          </a:p>
          <a:p>
            <a:pPr fontAlgn="base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/>
          </a:p>
          <a:p>
            <a:pPr fontAlgn="base"/>
            <a:endParaRPr lang="ru-RU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819912" y="4323743"/>
            <a:ext cx="80863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Кроме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того, для формирования компетентности специалистов в этой сфере важно уделять внимание теории и методике физической культуры и спорта, теории и методике избранного вида спорта, а также педагогике и психологии.  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/>
          </a:p>
        </p:txBody>
      </p:sp>
      <p:sp>
        <p:nvSpPr>
          <p:cNvPr id="23" name="Овал 22"/>
          <p:cNvSpPr/>
          <p:nvPr/>
        </p:nvSpPr>
        <p:spPr>
          <a:xfrm>
            <a:off x="204346" y="2767584"/>
            <a:ext cx="697862" cy="696080"/>
          </a:xfrm>
          <a:prstGeom prst="ellipse">
            <a:avLst/>
          </a:prstGeom>
          <a:solidFill>
            <a:srgbClr val="1B4E9D"/>
          </a:solidFill>
          <a:ln>
            <a:solidFill>
              <a:srgbClr val="1C5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Google Shape;810;p48"/>
          <p:cNvGrpSpPr/>
          <p:nvPr/>
        </p:nvGrpSpPr>
        <p:grpSpPr>
          <a:xfrm>
            <a:off x="277118" y="2862072"/>
            <a:ext cx="536698" cy="536630"/>
            <a:chOff x="1926350" y="995225"/>
            <a:chExt cx="428650" cy="356600"/>
          </a:xfrm>
          <a:solidFill>
            <a:schemeClr val="bg1"/>
          </a:solidFill>
        </p:grpSpPr>
        <p:sp>
          <p:nvSpPr>
            <p:cNvPr id="2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885;p48"/>
          <p:cNvSpPr/>
          <p:nvPr/>
        </p:nvSpPr>
        <p:spPr>
          <a:xfrm>
            <a:off x="310896" y="1515030"/>
            <a:ext cx="513754" cy="496650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PA_任意多边形 13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283464" y="4480560"/>
            <a:ext cx="457200" cy="438912"/>
          </a:xfrm>
          <a:custGeom>
            <a:avLst/>
            <a:gdLst>
              <a:gd name="T0" fmla="*/ 349 w 674"/>
              <a:gd name="T1" fmla="*/ 0 h 673"/>
              <a:gd name="T2" fmla="*/ 365 w 674"/>
              <a:gd name="T3" fmla="*/ 185 h 673"/>
              <a:gd name="T4" fmla="*/ 344 w 674"/>
              <a:gd name="T5" fmla="*/ 217 h 673"/>
              <a:gd name="T6" fmla="*/ 342 w 674"/>
              <a:gd name="T7" fmla="*/ 235 h 673"/>
              <a:gd name="T8" fmla="*/ 211 w 674"/>
              <a:gd name="T9" fmla="*/ 298 h 673"/>
              <a:gd name="T10" fmla="*/ 144 w 674"/>
              <a:gd name="T11" fmla="*/ 306 h 673"/>
              <a:gd name="T12" fmla="*/ 115 w 674"/>
              <a:gd name="T13" fmla="*/ 302 h 673"/>
              <a:gd name="T14" fmla="*/ 88 w 674"/>
              <a:gd name="T15" fmla="*/ 315 h 673"/>
              <a:gd name="T16" fmla="*/ 25 w 674"/>
              <a:gd name="T17" fmla="*/ 208 h 673"/>
              <a:gd name="T18" fmla="*/ 84 w 674"/>
              <a:gd name="T19" fmla="*/ 112 h 673"/>
              <a:gd name="T20" fmla="*/ 171 w 674"/>
              <a:gd name="T21" fmla="*/ 43 h 673"/>
              <a:gd name="T22" fmla="*/ 278 w 674"/>
              <a:gd name="T23" fmla="*/ 4 h 673"/>
              <a:gd name="T24" fmla="*/ 399 w 674"/>
              <a:gd name="T25" fmla="*/ 4 h 673"/>
              <a:gd name="T26" fmla="*/ 465 w 674"/>
              <a:gd name="T27" fmla="*/ 25 h 673"/>
              <a:gd name="T28" fmla="*/ 543 w 674"/>
              <a:gd name="T29" fmla="*/ 68 h 673"/>
              <a:gd name="T30" fmla="*/ 495 w 674"/>
              <a:gd name="T31" fmla="*/ 137 h 673"/>
              <a:gd name="T32" fmla="*/ 415 w 674"/>
              <a:gd name="T33" fmla="*/ 181 h 673"/>
              <a:gd name="T34" fmla="*/ 405 w 674"/>
              <a:gd name="T35" fmla="*/ 48 h 673"/>
              <a:gd name="T36" fmla="*/ 595 w 674"/>
              <a:gd name="T37" fmla="*/ 119 h 673"/>
              <a:gd name="T38" fmla="*/ 449 w 674"/>
              <a:gd name="T39" fmla="*/ 229 h 673"/>
              <a:gd name="T40" fmla="*/ 447 w 674"/>
              <a:gd name="T41" fmla="*/ 246 h 673"/>
              <a:gd name="T42" fmla="*/ 420 w 674"/>
              <a:gd name="T43" fmla="*/ 277 h 673"/>
              <a:gd name="T44" fmla="*/ 411 w 674"/>
              <a:gd name="T45" fmla="*/ 312 h 673"/>
              <a:gd name="T46" fmla="*/ 405 w 674"/>
              <a:gd name="T47" fmla="*/ 442 h 673"/>
              <a:gd name="T48" fmla="*/ 420 w 674"/>
              <a:gd name="T49" fmla="*/ 469 h 673"/>
              <a:gd name="T50" fmla="*/ 622 w 674"/>
              <a:gd name="T51" fmla="*/ 519 h 673"/>
              <a:gd name="T52" fmla="*/ 653 w 674"/>
              <a:gd name="T53" fmla="*/ 454 h 673"/>
              <a:gd name="T54" fmla="*/ 674 w 674"/>
              <a:gd name="T55" fmla="*/ 360 h 673"/>
              <a:gd name="T56" fmla="*/ 668 w 674"/>
              <a:gd name="T57" fmla="*/ 275 h 673"/>
              <a:gd name="T58" fmla="*/ 628 w 674"/>
              <a:gd name="T59" fmla="*/ 166 h 673"/>
              <a:gd name="T60" fmla="*/ 588 w 674"/>
              <a:gd name="T61" fmla="*/ 563 h 673"/>
              <a:gd name="T62" fmla="*/ 509 w 674"/>
              <a:gd name="T63" fmla="*/ 627 h 673"/>
              <a:gd name="T64" fmla="*/ 378 w 674"/>
              <a:gd name="T65" fmla="*/ 671 h 673"/>
              <a:gd name="T66" fmla="*/ 378 w 674"/>
              <a:gd name="T67" fmla="*/ 532 h 673"/>
              <a:gd name="T68" fmla="*/ 405 w 674"/>
              <a:gd name="T69" fmla="*/ 517 h 673"/>
              <a:gd name="T70" fmla="*/ 588 w 674"/>
              <a:gd name="T71" fmla="*/ 563 h 673"/>
              <a:gd name="T72" fmla="*/ 265 w 674"/>
              <a:gd name="T73" fmla="*/ 667 h 673"/>
              <a:gd name="T74" fmla="*/ 171 w 674"/>
              <a:gd name="T75" fmla="*/ 630 h 673"/>
              <a:gd name="T76" fmla="*/ 92 w 674"/>
              <a:gd name="T77" fmla="*/ 569 h 673"/>
              <a:gd name="T78" fmla="*/ 36 w 674"/>
              <a:gd name="T79" fmla="*/ 488 h 673"/>
              <a:gd name="T80" fmla="*/ 9 w 674"/>
              <a:gd name="T81" fmla="*/ 415 h 673"/>
              <a:gd name="T82" fmla="*/ 105 w 674"/>
              <a:gd name="T83" fmla="*/ 404 h 673"/>
              <a:gd name="T84" fmla="*/ 136 w 674"/>
              <a:gd name="T85" fmla="*/ 406 h 673"/>
              <a:gd name="T86" fmla="*/ 230 w 674"/>
              <a:gd name="T87" fmla="*/ 446 h 673"/>
              <a:gd name="T88" fmla="*/ 315 w 674"/>
              <a:gd name="T89" fmla="*/ 492 h 673"/>
              <a:gd name="T90" fmla="*/ 330 w 674"/>
              <a:gd name="T91" fmla="*/ 519 h 673"/>
              <a:gd name="T92" fmla="*/ 0 w 674"/>
              <a:gd name="T93" fmla="*/ 367 h 673"/>
              <a:gd name="T94" fmla="*/ 0 w 674"/>
              <a:gd name="T95" fmla="*/ 315 h 673"/>
              <a:gd name="T96" fmla="*/ 0 w 674"/>
              <a:gd name="T97" fmla="*/ 367 h 673"/>
              <a:gd name="T98" fmla="*/ 321 w 674"/>
              <a:gd name="T99" fmla="*/ 300 h 673"/>
              <a:gd name="T100" fmla="*/ 175 w 674"/>
              <a:gd name="T101" fmla="*/ 363 h 673"/>
              <a:gd name="T102" fmla="*/ 332 w 674"/>
              <a:gd name="T103" fmla="*/ 438 h 673"/>
              <a:gd name="T104" fmla="*/ 349 w 674"/>
              <a:gd name="T105" fmla="*/ 429 h 673"/>
              <a:gd name="T106" fmla="*/ 365 w 674"/>
              <a:gd name="T107" fmla="*/ 279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74" h="673">
                <a:moveTo>
                  <a:pt x="336" y="0"/>
                </a:moveTo>
                <a:lnTo>
                  <a:pt x="336" y="0"/>
                </a:lnTo>
                <a:lnTo>
                  <a:pt x="349" y="0"/>
                </a:lnTo>
                <a:lnTo>
                  <a:pt x="349" y="0"/>
                </a:lnTo>
                <a:lnTo>
                  <a:pt x="357" y="46"/>
                </a:lnTo>
                <a:lnTo>
                  <a:pt x="361" y="91"/>
                </a:lnTo>
                <a:lnTo>
                  <a:pt x="365" y="137"/>
                </a:lnTo>
                <a:lnTo>
                  <a:pt x="365" y="185"/>
                </a:lnTo>
                <a:lnTo>
                  <a:pt x="365" y="185"/>
                </a:lnTo>
                <a:lnTo>
                  <a:pt x="357" y="194"/>
                </a:lnTo>
                <a:lnTo>
                  <a:pt x="349" y="204"/>
                </a:lnTo>
                <a:lnTo>
                  <a:pt x="344" y="217"/>
                </a:lnTo>
                <a:lnTo>
                  <a:pt x="342" y="229"/>
                </a:lnTo>
                <a:lnTo>
                  <a:pt x="342" y="229"/>
                </a:lnTo>
                <a:lnTo>
                  <a:pt x="342" y="235"/>
                </a:lnTo>
                <a:lnTo>
                  <a:pt x="342" y="235"/>
                </a:lnTo>
                <a:lnTo>
                  <a:pt x="301" y="256"/>
                </a:lnTo>
                <a:lnTo>
                  <a:pt x="259" y="277"/>
                </a:lnTo>
                <a:lnTo>
                  <a:pt x="259" y="277"/>
                </a:lnTo>
                <a:lnTo>
                  <a:pt x="211" y="298"/>
                </a:lnTo>
                <a:lnTo>
                  <a:pt x="161" y="317"/>
                </a:lnTo>
                <a:lnTo>
                  <a:pt x="161" y="317"/>
                </a:lnTo>
                <a:lnTo>
                  <a:pt x="152" y="310"/>
                </a:lnTo>
                <a:lnTo>
                  <a:pt x="144" y="306"/>
                </a:lnTo>
                <a:lnTo>
                  <a:pt x="134" y="302"/>
                </a:lnTo>
                <a:lnTo>
                  <a:pt x="123" y="302"/>
                </a:lnTo>
                <a:lnTo>
                  <a:pt x="123" y="302"/>
                </a:lnTo>
                <a:lnTo>
                  <a:pt x="115" y="302"/>
                </a:lnTo>
                <a:lnTo>
                  <a:pt x="105" y="304"/>
                </a:lnTo>
                <a:lnTo>
                  <a:pt x="96" y="308"/>
                </a:lnTo>
                <a:lnTo>
                  <a:pt x="88" y="315"/>
                </a:lnTo>
                <a:lnTo>
                  <a:pt x="88" y="315"/>
                </a:lnTo>
                <a:lnTo>
                  <a:pt x="9" y="262"/>
                </a:lnTo>
                <a:lnTo>
                  <a:pt x="9" y="262"/>
                </a:lnTo>
                <a:lnTo>
                  <a:pt x="15" y="235"/>
                </a:lnTo>
                <a:lnTo>
                  <a:pt x="25" y="208"/>
                </a:lnTo>
                <a:lnTo>
                  <a:pt x="38" y="181"/>
                </a:lnTo>
                <a:lnTo>
                  <a:pt x="50" y="158"/>
                </a:lnTo>
                <a:lnTo>
                  <a:pt x="67" y="135"/>
                </a:lnTo>
                <a:lnTo>
                  <a:pt x="84" y="112"/>
                </a:lnTo>
                <a:lnTo>
                  <a:pt x="105" y="93"/>
                </a:lnTo>
                <a:lnTo>
                  <a:pt x="125" y="75"/>
                </a:lnTo>
                <a:lnTo>
                  <a:pt x="146" y="58"/>
                </a:lnTo>
                <a:lnTo>
                  <a:pt x="171" y="43"/>
                </a:lnTo>
                <a:lnTo>
                  <a:pt x="196" y="29"/>
                </a:lnTo>
                <a:lnTo>
                  <a:pt x="221" y="18"/>
                </a:lnTo>
                <a:lnTo>
                  <a:pt x="251" y="10"/>
                </a:lnTo>
                <a:lnTo>
                  <a:pt x="278" y="4"/>
                </a:lnTo>
                <a:lnTo>
                  <a:pt x="307" y="0"/>
                </a:lnTo>
                <a:lnTo>
                  <a:pt x="336" y="0"/>
                </a:lnTo>
                <a:lnTo>
                  <a:pt x="336" y="0"/>
                </a:lnTo>
                <a:close/>
                <a:moveTo>
                  <a:pt x="399" y="4"/>
                </a:moveTo>
                <a:lnTo>
                  <a:pt x="399" y="4"/>
                </a:lnTo>
                <a:lnTo>
                  <a:pt x="422" y="10"/>
                </a:lnTo>
                <a:lnTo>
                  <a:pt x="445" y="16"/>
                </a:lnTo>
                <a:lnTo>
                  <a:pt x="465" y="25"/>
                </a:lnTo>
                <a:lnTo>
                  <a:pt x="486" y="33"/>
                </a:lnTo>
                <a:lnTo>
                  <a:pt x="505" y="43"/>
                </a:lnTo>
                <a:lnTo>
                  <a:pt x="524" y="56"/>
                </a:lnTo>
                <a:lnTo>
                  <a:pt x="543" y="68"/>
                </a:lnTo>
                <a:lnTo>
                  <a:pt x="559" y="83"/>
                </a:lnTo>
                <a:lnTo>
                  <a:pt x="559" y="83"/>
                </a:lnTo>
                <a:lnTo>
                  <a:pt x="528" y="110"/>
                </a:lnTo>
                <a:lnTo>
                  <a:pt x="495" y="137"/>
                </a:lnTo>
                <a:lnTo>
                  <a:pt x="461" y="162"/>
                </a:lnTo>
                <a:lnTo>
                  <a:pt x="426" y="185"/>
                </a:lnTo>
                <a:lnTo>
                  <a:pt x="426" y="185"/>
                </a:lnTo>
                <a:lnTo>
                  <a:pt x="415" y="181"/>
                </a:lnTo>
                <a:lnTo>
                  <a:pt x="415" y="181"/>
                </a:lnTo>
                <a:lnTo>
                  <a:pt x="413" y="135"/>
                </a:lnTo>
                <a:lnTo>
                  <a:pt x="411" y="91"/>
                </a:lnTo>
                <a:lnTo>
                  <a:pt x="405" y="48"/>
                </a:lnTo>
                <a:lnTo>
                  <a:pt x="399" y="4"/>
                </a:lnTo>
                <a:lnTo>
                  <a:pt x="399" y="4"/>
                </a:lnTo>
                <a:close/>
                <a:moveTo>
                  <a:pt x="595" y="119"/>
                </a:moveTo>
                <a:lnTo>
                  <a:pt x="595" y="119"/>
                </a:lnTo>
                <a:lnTo>
                  <a:pt x="559" y="148"/>
                </a:lnTo>
                <a:lnTo>
                  <a:pt x="524" y="177"/>
                </a:lnTo>
                <a:lnTo>
                  <a:pt x="486" y="204"/>
                </a:lnTo>
                <a:lnTo>
                  <a:pt x="449" y="229"/>
                </a:lnTo>
                <a:lnTo>
                  <a:pt x="449" y="229"/>
                </a:lnTo>
                <a:lnTo>
                  <a:pt x="449" y="229"/>
                </a:lnTo>
                <a:lnTo>
                  <a:pt x="449" y="237"/>
                </a:lnTo>
                <a:lnTo>
                  <a:pt x="447" y="246"/>
                </a:lnTo>
                <a:lnTo>
                  <a:pt x="442" y="254"/>
                </a:lnTo>
                <a:lnTo>
                  <a:pt x="438" y="260"/>
                </a:lnTo>
                <a:lnTo>
                  <a:pt x="428" y="273"/>
                </a:lnTo>
                <a:lnTo>
                  <a:pt x="420" y="277"/>
                </a:lnTo>
                <a:lnTo>
                  <a:pt x="413" y="279"/>
                </a:lnTo>
                <a:lnTo>
                  <a:pt x="413" y="279"/>
                </a:lnTo>
                <a:lnTo>
                  <a:pt x="411" y="312"/>
                </a:lnTo>
                <a:lnTo>
                  <a:pt x="411" y="312"/>
                </a:lnTo>
                <a:lnTo>
                  <a:pt x="405" y="373"/>
                </a:lnTo>
                <a:lnTo>
                  <a:pt x="397" y="436"/>
                </a:lnTo>
                <a:lnTo>
                  <a:pt x="397" y="436"/>
                </a:lnTo>
                <a:lnTo>
                  <a:pt x="405" y="442"/>
                </a:lnTo>
                <a:lnTo>
                  <a:pt x="411" y="450"/>
                </a:lnTo>
                <a:lnTo>
                  <a:pt x="415" y="459"/>
                </a:lnTo>
                <a:lnTo>
                  <a:pt x="420" y="469"/>
                </a:lnTo>
                <a:lnTo>
                  <a:pt x="420" y="469"/>
                </a:lnTo>
                <a:lnTo>
                  <a:pt x="470" y="486"/>
                </a:lnTo>
                <a:lnTo>
                  <a:pt x="520" y="498"/>
                </a:lnTo>
                <a:lnTo>
                  <a:pt x="570" y="509"/>
                </a:lnTo>
                <a:lnTo>
                  <a:pt x="622" y="519"/>
                </a:lnTo>
                <a:lnTo>
                  <a:pt x="622" y="519"/>
                </a:lnTo>
                <a:lnTo>
                  <a:pt x="632" y="498"/>
                </a:lnTo>
                <a:lnTo>
                  <a:pt x="643" y="477"/>
                </a:lnTo>
                <a:lnTo>
                  <a:pt x="653" y="454"/>
                </a:lnTo>
                <a:lnTo>
                  <a:pt x="659" y="433"/>
                </a:lnTo>
                <a:lnTo>
                  <a:pt x="666" y="408"/>
                </a:lnTo>
                <a:lnTo>
                  <a:pt x="670" y="386"/>
                </a:lnTo>
                <a:lnTo>
                  <a:pt x="674" y="360"/>
                </a:lnTo>
                <a:lnTo>
                  <a:pt x="674" y="335"/>
                </a:lnTo>
                <a:lnTo>
                  <a:pt x="674" y="335"/>
                </a:lnTo>
                <a:lnTo>
                  <a:pt x="672" y="306"/>
                </a:lnTo>
                <a:lnTo>
                  <a:pt x="668" y="275"/>
                </a:lnTo>
                <a:lnTo>
                  <a:pt x="661" y="246"/>
                </a:lnTo>
                <a:lnTo>
                  <a:pt x="653" y="219"/>
                </a:lnTo>
                <a:lnTo>
                  <a:pt x="641" y="192"/>
                </a:lnTo>
                <a:lnTo>
                  <a:pt x="628" y="166"/>
                </a:lnTo>
                <a:lnTo>
                  <a:pt x="611" y="141"/>
                </a:lnTo>
                <a:lnTo>
                  <a:pt x="595" y="119"/>
                </a:lnTo>
                <a:lnTo>
                  <a:pt x="595" y="119"/>
                </a:lnTo>
                <a:close/>
                <a:moveTo>
                  <a:pt x="588" y="563"/>
                </a:moveTo>
                <a:lnTo>
                  <a:pt x="588" y="563"/>
                </a:lnTo>
                <a:lnTo>
                  <a:pt x="563" y="586"/>
                </a:lnTo>
                <a:lnTo>
                  <a:pt x="536" y="609"/>
                </a:lnTo>
                <a:lnTo>
                  <a:pt x="509" y="627"/>
                </a:lnTo>
                <a:lnTo>
                  <a:pt x="478" y="642"/>
                </a:lnTo>
                <a:lnTo>
                  <a:pt x="447" y="657"/>
                </a:lnTo>
                <a:lnTo>
                  <a:pt x="411" y="665"/>
                </a:lnTo>
                <a:lnTo>
                  <a:pt x="378" y="671"/>
                </a:lnTo>
                <a:lnTo>
                  <a:pt x="340" y="673"/>
                </a:lnTo>
                <a:lnTo>
                  <a:pt x="340" y="673"/>
                </a:lnTo>
                <a:lnTo>
                  <a:pt x="361" y="602"/>
                </a:lnTo>
                <a:lnTo>
                  <a:pt x="378" y="532"/>
                </a:lnTo>
                <a:lnTo>
                  <a:pt x="378" y="532"/>
                </a:lnTo>
                <a:lnTo>
                  <a:pt x="392" y="525"/>
                </a:lnTo>
                <a:lnTo>
                  <a:pt x="405" y="517"/>
                </a:lnTo>
                <a:lnTo>
                  <a:pt x="405" y="517"/>
                </a:lnTo>
                <a:lnTo>
                  <a:pt x="451" y="529"/>
                </a:lnTo>
                <a:lnTo>
                  <a:pt x="495" y="542"/>
                </a:lnTo>
                <a:lnTo>
                  <a:pt x="543" y="552"/>
                </a:lnTo>
                <a:lnTo>
                  <a:pt x="588" y="563"/>
                </a:lnTo>
                <a:lnTo>
                  <a:pt x="588" y="563"/>
                </a:lnTo>
                <a:close/>
                <a:moveTo>
                  <a:pt x="290" y="671"/>
                </a:moveTo>
                <a:lnTo>
                  <a:pt x="290" y="671"/>
                </a:lnTo>
                <a:lnTo>
                  <a:pt x="265" y="667"/>
                </a:lnTo>
                <a:lnTo>
                  <a:pt x="240" y="659"/>
                </a:lnTo>
                <a:lnTo>
                  <a:pt x="215" y="652"/>
                </a:lnTo>
                <a:lnTo>
                  <a:pt x="192" y="642"/>
                </a:lnTo>
                <a:lnTo>
                  <a:pt x="171" y="630"/>
                </a:lnTo>
                <a:lnTo>
                  <a:pt x="148" y="617"/>
                </a:lnTo>
                <a:lnTo>
                  <a:pt x="130" y="602"/>
                </a:lnTo>
                <a:lnTo>
                  <a:pt x="111" y="586"/>
                </a:lnTo>
                <a:lnTo>
                  <a:pt x="92" y="569"/>
                </a:lnTo>
                <a:lnTo>
                  <a:pt x="75" y="550"/>
                </a:lnTo>
                <a:lnTo>
                  <a:pt x="61" y="529"/>
                </a:lnTo>
                <a:lnTo>
                  <a:pt x="46" y="509"/>
                </a:lnTo>
                <a:lnTo>
                  <a:pt x="36" y="488"/>
                </a:lnTo>
                <a:lnTo>
                  <a:pt x="25" y="463"/>
                </a:lnTo>
                <a:lnTo>
                  <a:pt x="15" y="440"/>
                </a:lnTo>
                <a:lnTo>
                  <a:pt x="9" y="415"/>
                </a:lnTo>
                <a:lnTo>
                  <a:pt x="9" y="415"/>
                </a:lnTo>
                <a:lnTo>
                  <a:pt x="88" y="394"/>
                </a:lnTo>
                <a:lnTo>
                  <a:pt x="88" y="394"/>
                </a:lnTo>
                <a:lnTo>
                  <a:pt x="94" y="398"/>
                </a:lnTo>
                <a:lnTo>
                  <a:pt x="105" y="404"/>
                </a:lnTo>
                <a:lnTo>
                  <a:pt x="113" y="406"/>
                </a:lnTo>
                <a:lnTo>
                  <a:pt x="123" y="408"/>
                </a:lnTo>
                <a:lnTo>
                  <a:pt x="123" y="408"/>
                </a:lnTo>
                <a:lnTo>
                  <a:pt x="136" y="406"/>
                </a:lnTo>
                <a:lnTo>
                  <a:pt x="146" y="402"/>
                </a:lnTo>
                <a:lnTo>
                  <a:pt x="146" y="402"/>
                </a:lnTo>
                <a:lnTo>
                  <a:pt x="188" y="425"/>
                </a:lnTo>
                <a:lnTo>
                  <a:pt x="230" y="446"/>
                </a:lnTo>
                <a:lnTo>
                  <a:pt x="271" y="465"/>
                </a:lnTo>
                <a:lnTo>
                  <a:pt x="313" y="481"/>
                </a:lnTo>
                <a:lnTo>
                  <a:pt x="313" y="481"/>
                </a:lnTo>
                <a:lnTo>
                  <a:pt x="315" y="492"/>
                </a:lnTo>
                <a:lnTo>
                  <a:pt x="319" y="502"/>
                </a:lnTo>
                <a:lnTo>
                  <a:pt x="324" y="511"/>
                </a:lnTo>
                <a:lnTo>
                  <a:pt x="330" y="519"/>
                </a:lnTo>
                <a:lnTo>
                  <a:pt x="330" y="519"/>
                </a:lnTo>
                <a:lnTo>
                  <a:pt x="313" y="594"/>
                </a:lnTo>
                <a:lnTo>
                  <a:pt x="290" y="671"/>
                </a:lnTo>
                <a:lnTo>
                  <a:pt x="290" y="671"/>
                </a:lnTo>
                <a:close/>
                <a:moveTo>
                  <a:pt x="0" y="367"/>
                </a:moveTo>
                <a:lnTo>
                  <a:pt x="0" y="367"/>
                </a:lnTo>
                <a:lnTo>
                  <a:pt x="57" y="352"/>
                </a:lnTo>
                <a:lnTo>
                  <a:pt x="57" y="352"/>
                </a:lnTo>
                <a:lnTo>
                  <a:pt x="0" y="315"/>
                </a:lnTo>
                <a:lnTo>
                  <a:pt x="0" y="315"/>
                </a:lnTo>
                <a:lnTo>
                  <a:pt x="0" y="335"/>
                </a:lnTo>
                <a:lnTo>
                  <a:pt x="0" y="335"/>
                </a:lnTo>
                <a:lnTo>
                  <a:pt x="0" y="367"/>
                </a:lnTo>
                <a:lnTo>
                  <a:pt x="0" y="367"/>
                </a:lnTo>
                <a:close/>
                <a:moveTo>
                  <a:pt x="365" y="279"/>
                </a:moveTo>
                <a:lnTo>
                  <a:pt x="365" y="279"/>
                </a:lnTo>
                <a:lnTo>
                  <a:pt x="321" y="300"/>
                </a:lnTo>
                <a:lnTo>
                  <a:pt x="278" y="321"/>
                </a:lnTo>
                <a:lnTo>
                  <a:pt x="278" y="321"/>
                </a:lnTo>
                <a:lnTo>
                  <a:pt x="228" y="342"/>
                </a:lnTo>
                <a:lnTo>
                  <a:pt x="175" y="363"/>
                </a:lnTo>
                <a:lnTo>
                  <a:pt x="175" y="365"/>
                </a:lnTo>
                <a:lnTo>
                  <a:pt x="175" y="365"/>
                </a:lnTo>
                <a:lnTo>
                  <a:pt x="255" y="404"/>
                </a:lnTo>
                <a:lnTo>
                  <a:pt x="332" y="438"/>
                </a:lnTo>
                <a:lnTo>
                  <a:pt x="332" y="438"/>
                </a:lnTo>
                <a:lnTo>
                  <a:pt x="340" y="433"/>
                </a:lnTo>
                <a:lnTo>
                  <a:pt x="349" y="429"/>
                </a:lnTo>
                <a:lnTo>
                  <a:pt x="349" y="429"/>
                </a:lnTo>
                <a:lnTo>
                  <a:pt x="357" y="369"/>
                </a:lnTo>
                <a:lnTo>
                  <a:pt x="363" y="308"/>
                </a:lnTo>
                <a:lnTo>
                  <a:pt x="363" y="308"/>
                </a:lnTo>
                <a:lnTo>
                  <a:pt x="365" y="279"/>
                </a:lnTo>
                <a:lnTo>
                  <a:pt x="365" y="2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6" name="Freeform 15"/>
          <p:cNvSpPr/>
          <p:nvPr/>
        </p:nvSpPr>
        <p:spPr>
          <a:xfrm>
            <a:off x="0" y="6547104"/>
            <a:ext cx="9144000" cy="31089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1C51A3"/>
          </a:solidFill>
        </p:spPr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76672" y="1234954"/>
            <a:ext cx="3630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Профессиональная компетентность специалиста по физической культуре включает в себя совокупность общих и профессиональных знаний, умений и навыков, а также опыт общения и деятельности. </a:t>
            </a:r>
          </a:p>
        </p:txBody>
      </p:sp>
      <p:sp>
        <p:nvSpPr>
          <p:cNvPr id="27" name="Freeform 15"/>
          <p:cNvSpPr/>
          <p:nvPr/>
        </p:nvSpPr>
        <p:spPr>
          <a:xfrm>
            <a:off x="0" y="1069848"/>
            <a:ext cx="5202936" cy="5788152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1C51A3"/>
          </a:solidFill>
        </p:spPr>
      </p:sp>
      <p:sp>
        <p:nvSpPr>
          <p:cNvPr id="11" name="Прямоугольник 10"/>
          <p:cNvSpPr/>
          <p:nvPr/>
        </p:nvSpPr>
        <p:spPr>
          <a:xfrm>
            <a:off x="271272" y="1807464"/>
            <a:ext cx="4639056" cy="283923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Понятие профессиональной компетентности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специалиста по физической культуре 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reeform 7"/>
          <p:cNvSpPr/>
          <p:nvPr/>
        </p:nvSpPr>
        <p:spPr>
          <a:xfrm>
            <a:off x="7415784" y="5166360"/>
            <a:ext cx="1728217" cy="1691641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1B4E9D"/>
          </a:solidFill>
        </p:spPr>
      </p:sp>
      <p:pic>
        <p:nvPicPr>
          <p:cNvPr id="2050" name="Picture 2" descr="C:\Users\Ольга\Desktop\74c6ab808066b433f4aaef6414e9ed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3163" y="5279010"/>
            <a:ext cx="1546665" cy="1442301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3" name="Freeform 15"/>
          <p:cNvSpPr/>
          <p:nvPr/>
        </p:nvSpPr>
        <p:spPr>
          <a:xfrm>
            <a:off x="0" y="6547104"/>
            <a:ext cx="9144000" cy="31089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1C51A3"/>
          </a:solidFill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7351776" cy="9310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Компетентностная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модель специалиста физической культуры и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7744" y="1468120"/>
          <a:ext cx="8741664" cy="457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4832"/>
                <a:gridCol w="3742944"/>
                <a:gridCol w="29138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Группа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компетенций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Характеристика и отношение к профессиональной деятельности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Сфера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формирования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1.Социально-личностные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Характеризуют общегражданские качества взрослого человека, его культурный уровень и дееспособность.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Формируются в цикле гуманитарных и социальных дисциплин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2.Экономические и организационно-управленческие компетенции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Инвариантны к области деятельности, относятся к организации работы коллектива, планированию работы персонала и ресурсов, системе менеджмента качества продукции и т.д.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Формируются на базе цикла экономических и управленческих дисциплин, а также некоторых специальных разделов психологии.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3.Общенаучные (компетенции познавательной деятельности)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Профессионально ориентированы на все основные группы направлений подготовки; связаны с решением познавательных задач, поиском нестандартных решений. Определяют фундаментальность образования.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Обеспечиваются, в первую очередь, циклом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естественно-научных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математических дисциплин, а также курсом философии, социологии, основ научно-методической деятельности, информационных технологий и др.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4.Общепрофессиональные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компетенции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Инвариантны к направлению подготовки, обеспечивают готовность к решению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общепрофессиональных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задач (той их совокупности, которую должен уметь решать специалист с высшим образованием в конкретной сфере).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Формируются в цикле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общепрофессиональных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дисциплин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5.Специальные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компетенции (профессионально-функциональные знания и умения)</a:t>
                      </a:r>
                      <a:endParaRPr lang="ru-RU" sz="120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Обеспечивают привязку подготовки специалиста к конкретным для данного направления объектам и предметам труда; предполагают овладение алгоритмами деятельности по моделированию, проектированию, научным исследованиям в конкретной области.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Формируются в цикле специальных дисциплин, при изучении ряда элективных курсов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618564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717536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формирования компетентности специалистов в сфере физической культуры и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1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2" name="Group 10"/>
          <p:cNvGrpSpPr/>
          <p:nvPr/>
        </p:nvGrpSpPr>
        <p:grpSpPr>
          <a:xfrm>
            <a:off x="0" y="1288703"/>
            <a:ext cx="8997695" cy="5294979"/>
            <a:chOff x="0" y="-241102"/>
            <a:chExt cx="10411694" cy="6068918"/>
          </a:xfrm>
        </p:grpSpPr>
        <p:grpSp>
          <p:nvGrpSpPr>
            <p:cNvPr id="3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0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4" name="Group 14"/>
            <p:cNvGrpSpPr/>
            <p:nvPr/>
          </p:nvGrpSpPr>
          <p:grpSpPr>
            <a:xfrm>
              <a:off x="254000" y="25598"/>
              <a:ext cx="10157694" cy="5802218"/>
              <a:chOff x="0" y="-47625"/>
              <a:chExt cx="2006458" cy="1146117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799"/>
                <a:ext cx="2006458" cy="1099291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57" name="矩形 3"/>
          <p:cNvSpPr/>
          <p:nvPr/>
        </p:nvSpPr>
        <p:spPr>
          <a:xfrm>
            <a:off x="910916" y="4078224"/>
            <a:ext cx="7574716" cy="146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850" tIns="64926" rIns="129850" bIns="64926"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grpSp>
        <p:nvGrpSpPr>
          <p:cNvPr id="8" name="组合 4"/>
          <p:cNvGrpSpPr/>
          <p:nvPr/>
        </p:nvGrpSpPr>
        <p:grpSpPr>
          <a:xfrm>
            <a:off x="1047510" y="3466720"/>
            <a:ext cx="1223314" cy="1223118"/>
            <a:chOff x="1466675" y="3784103"/>
            <a:chExt cx="1301392" cy="1301862"/>
          </a:xfrm>
        </p:grpSpPr>
        <p:grpSp>
          <p:nvGrpSpPr>
            <p:cNvPr id="9" name="组合 5"/>
            <p:cNvGrpSpPr/>
            <p:nvPr/>
          </p:nvGrpSpPr>
          <p:grpSpPr>
            <a:xfrm>
              <a:off x="1466675" y="3784103"/>
              <a:ext cx="1301392" cy="1301862"/>
              <a:chOff x="4345444" y="2542859"/>
              <a:chExt cx="1810550" cy="1811205"/>
            </a:xfrm>
          </p:grpSpPr>
          <p:grpSp>
            <p:nvGrpSpPr>
              <p:cNvPr id="10" name="组合 7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63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64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62" name="椭圆 8"/>
              <p:cNvSpPr/>
              <p:nvPr/>
            </p:nvSpPr>
            <p:spPr>
              <a:xfrm>
                <a:off x="4565570" y="2763061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60" name="TextBox 97"/>
            <p:cNvSpPr txBox="1"/>
            <p:nvPr/>
          </p:nvSpPr>
          <p:spPr>
            <a:xfrm>
              <a:off x="1708607" y="4058103"/>
              <a:ext cx="850204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14" name="组合 18"/>
          <p:cNvGrpSpPr/>
          <p:nvPr/>
        </p:nvGrpSpPr>
        <p:grpSpPr>
          <a:xfrm>
            <a:off x="3794760" y="3227832"/>
            <a:ext cx="1554480" cy="1467986"/>
            <a:chOff x="4450933" y="3791953"/>
            <a:chExt cx="1319306" cy="1319782"/>
          </a:xfrm>
        </p:grpSpPr>
        <p:grpSp>
          <p:nvGrpSpPr>
            <p:cNvPr id="15" name="组合 19"/>
            <p:cNvGrpSpPr/>
            <p:nvPr/>
          </p:nvGrpSpPr>
          <p:grpSpPr>
            <a:xfrm>
              <a:off x="4450933" y="3791953"/>
              <a:ext cx="1319306" cy="1319782"/>
              <a:chOff x="4345444" y="2542859"/>
              <a:chExt cx="1810550" cy="1811205"/>
            </a:xfrm>
          </p:grpSpPr>
          <p:grpSp>
            <p:nvGrpSpPr>
              <p:cNvPr id="17" name="组合 21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77" name="同心圆 23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78" name="椭圆 24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76" name="椭圆 22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74" name="TextBox 111"/>
            <p:cNvSpPr txBox="1"/>
            <p:nvPr/>
          </p:nvSpPr>
          <p:spPr>
            <a:xfrm>
              <a:off x="4711419" y="4135966"/>
              <a:ext cx="850203" cy="563796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grpSp>
        <p:nvGrpSpPr>
          <p:cNvPr id="22" name="组合 32"/>
          <p:cNvGrpSpPr/>
          <p:nvPr/>
        </p:nvGrpSpPr>
        <p:grpSpPr>
          <a:xfrm>
            <a:off x="6922008" y="3374136"/>
            <a:ext cx="1291919" cy="1235914"/>
            <a:chOff x="7486713" y="3942381"/>
            <a:chExt cx="1027692" cy="1018926"/>
          </a:xfrm>
        </p:grpSpPr>
        <p:grpSp>
          <p:nvGrpSpPr>
            <p:cNvPr id="23" name="组合 33"/>
            <p:cNvGrpSpPr/>
            <p:nvPr/>
          </p:nvGrpSpPr>
          <p:grpSpPr>
            <a:xfrm>
              <a:off x="7486713" y="3942381"/>
              <a:ext cx="1018558" cy="1018926"/>
              <a:chOff x="4345444" y="2542859"/>
              <a:chExt cx="1810550" cy="1811205"/>
            </a:xfrm>
          </p:grpSpPr>
          <p:grpSp>
            <p:nvGrpSpPr>
              <p:cNvPr id="24" name="组合 35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91" name="同心圆 37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solidFill>
                      <a:schemeClr val="tx1"/>
                    </a:solidFill>
                    <a:latin typeface="+mj-ea"/>
                    <a:ea typeface="+mj-ea"/>
                  </a:endParaRPr>
                </a:p>
              </p:txBody>
            </p:sp>
            <p:sp>
              <p:nvSpPr>
                <p:cNvPr id="92" name="椭圆 38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969">
                    <a:latin typeface="+mj-ea"/>
                    <a:ea typeface="+mj-ea"/>
                  </a:endParaRPr>
                </a:p>
              </p:txBody>
            </p:sp>
          </p:grpSp>
          <p:sp>
            <p:nvSpPr>
              <p:cNvPr id="90" name="椭圆 36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969">
                  <a:latin typeface="+mj-ea"/>
                  <a:ea typeface="+mj-ea"/>
                </a:endParaRPr>
              </a:p>
            </p:txBody>
          </p:sp>
        </p:grpSp>
        <p:sp>
          <p:nvSpPr>
            <p:cNvPr id="88" name="TextBox 125"/>
            <p:cNvSpPr txBox="1"/>
            <p:nvPr/>
          </p:nvSpPr>
          <p:spPr>
            <a:xfrm>
              <a:off x="7523326" y="4135963"/>
              <a:ext cx="991079" cy="667480"/>
            </a:xfrm>
            <a:prstGeom prst="rect">
              <a:avLst/>
            </a:prstGeom>
            <a:noFill/>
          </p:spPr>
          <p:txBody>
            <a:bodyPr wrap="square" lIns="194322" tIns="97161" rIns="194322" bIns="97161" rtlCol="0">
              <a:spAutoFit/>
            </a:bodyPr>
            <a:lstStyle/>
            <a:p>
              <a:pPr algn="ctr"/>
              <a:r>
                <a:rPr lang="ru-RU" altLang="zh-CN" sz="2800" b="1" dirty="0" smtClean="0">
                  <a:solidFill>
                    <a:schemeClr val="bg1"/>
                  </a:solidFill>
                  <a:latin typeface="Times New Roman" pitchFamily="18" charset="0"/>
                  <a:ea typeface="+mj-ea"/>
                  <a:cs typeface="Times New Roman" pitchFamily="18" charset="0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endParaRPr>
            </a:p>
          </p:txBody>
        </p:sp>
      </p:grpSp>
      <p:sp>
        <p:nvSpPr>
          <p:cNvPr id="100" name="TextBox 175"/>
          <p:cNvSpPr txBox="1"/>
          <p:nvPr/>
        </p:nvSpPr>
        <p:spPr>
          <a:xfrm>
            <a:off x="0" y="1784294"/>
            <a:ext cx="5001768" cy="1914926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1400" b="1" dirty="0" smtClean="0"/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Ценностно-смысловой этап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Направлен на выбор ценностных ориентиров педагогической деятельности и общения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altLang="zh-CN" sz="20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3" name="TextBox 175"/>
          <p:cNvSpPr txBox="1"/>
          <p:nvPr/>
        </p:nvSpPr>
        <p:spPr>
          <a:xfrm>
            <a:off x="841248" y="5191522"/>
            <a:ext cx="7991855" cy="154559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Коммуникативно-деятельностный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освоение типовых норм педагогического общения и межличностного взаимодействия.  </a:t>
            </a:r>
          </a:p>
          <a:p>
            <a:pPr algn="ctr"/>
            <a:endParaRPr lang="en-GB" altLang="zh-CN" sz="20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sp>
        <p:nvSpPr>
          <p:cNvPr id="105" name="TextBox 175"/>
          <p:cNvSpPr txBox="1"/>
          <p:nvPr/>
        </p:nvSpPr>
        <p:spPr>
          <a:xfrm>
            <a:off x="4590288" y="1738574"/>
            <a:ext cx="4434840" cy="1668704"/>
          </a:xfrm>
          <a:prstGeom prst="rect">
            <a:avLst/>
          </a:prstGeom>
          <a:noFill/>
        </p:spPr>
        <p:txBody>
          <a:bodyPr wrap="square" lIns="128568" tIns="64283" rIns="128568" bIns="64283" rtlCol="0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Этап педагогической самоорганизации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 этом этапе осуществляется рефлексия эффективности собственной педагогической деятельности. </a:t>
            </a:r>
            <a:endParaRPr lang="en-GB" altLang="zh-CN" sz="20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+mn-lt"/>
            </a:endParaRPr>
          </a:p>
        </p:txBody>
      </p:sp>
      <p:cxnSp>
        <p:nvCxnSpPr>
          <p:cNvPr id="61" name="直接连接符 56"/>
          <p:cNvCxnSpPr/>
          <p:nvPr/>
        </p:nvCxnSpPr>
        <p:spPr>
          <a:xfrm rot="5400000">
            <a:off x="4355657" y="5031403"/>
            <a:ext cx="500066" cy="9524"/>
          </a:xfrm>
          <a:prstGeom prst="line">
            <a:avLst/>
          </a:prstGeom>
          <a:ln w="38100">
            <a:solidFill>
              <a:schemeClr val="bg1"/>
            </a:solidFill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4434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7644384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Компоненты формирования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компетентности специалистов в сфере физической культуры и спорта 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58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41" name="Freeform 5"/>
          <p:cNvSpPr/>
          <p:nvPr/>
        </p:nvSpPr>
        <p:spPr>
          <a:xfrm>
            <a:off x="0" y="5724144"/>
            <a:ext cx="9144000" cy="1133856"/>
          </a:xfrm>
          <a:custGeom>
            <a:avLst/>
            <a:gdLst/>
            <a:ahLst/>
            <a:cxnLst/>
            <a:rect l="l" t="t" r="r" b="b"/>
            <a:pathLst>
              <a:path w="4816592" h="952388">
                <a:moveTo>
                  <a:pt x="0" y="0"/>
                </a:moveTo>
                <a:lnTo>
                  <a:pt x="4816592" y="0"/>
                </a:lnTo>
                <a:lnTo>
                  <a:pt x="4816592" y="952388"/>
                </a:lnTo>
                <a:lnTo>
                  <a:pt x="0" y="952388"/>
                </a:lnTo>
                <a:close/>
              </a:path>
            </a:pathLst>
          </a:custGeom>
          <a:solidFill>
            <a:schemeClr val="bg1"/>
          </a:solidFill>
        </p:spPr>
      </p:sp>
      <p:grpSp>
        <p:nvGrpSpPr>
          <p:cNvPr id="50" name="Group 10"/>
          <p:cNvGrpSpPr/>
          <p:nvPr/>
        </p:nvGrpSpPr>
        <p:grpSpPr>
          <a:xfrm>
            <a:off x="0" y="1069849"/>
            <a:ext cx="8997695" cy="5614415"/>
            <a:chOff x="0" y="-241102"/>
            <a:chExt cx="10411694" cy="6179625"/>
          </a:xfrm>
        </p:grpSpPr>
        <p:grpSp>
          <p:nvGrpSpPr>
            <p:cNvPr id="51" name="Group 11"/>
            <p:cNvGrpSpPr/>
            <p:nvPr/>
          </p:nvGrpSpPr>
          <p:grpSpPr>
            <a:xfrm>
              <a:off x="0" y="-241102"/>
              <a:ext cx="7756713" cy="4355906"/>
              <a:chOff x="0" y="-47625"/>
              <a:chExt cx="1532190" cy="860425"/>
            </a:xfrm>
          </p:grpSpPr>
          <p:sp>
            <p:nvSpPr>
              <p:cNvPr id="55" name="Freeform 12"/>
              <p:cNvSpPr/>
              <p:nvPr/>
            </p:nvSpPr>
            <p:spPr>
              <a:xfrm>
                <a:off x="0" y="-27833"/>
                <a:ext cx="1532190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6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2" name="Group 14"/>
            <p:cNvGrpSpPr/>
            <p:nvPr/>
          </p:nvGrpSpPr>
          <p:grpSpPr>
            <a:xfrm>
              <a:off x="254000" y="-19686"/>
              <a:ext cx="10157694" cy="5958209"/>
              <a:chOff x="0" y="-56570"/>
              <a:chExt cx="2006458" cy="1176930"/>
            </a:xfrm>
          </p:grpSpPr>
          <p:sp>
            <p:nvSpPr>
              <p:cNvPr id="53" name="Freeform 15"/>
              <p:cNvSpPr/>
              <p:nvPr/>
            </p:nvSpPr>
            <p:spPr>
              <a:xfrm>
                <a:off x="0" y="-56570"/>
                <a:ext cx="2006458" cy="117693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rgbClr val="1C51A3"/>
              </a:solidFill>
            </p:spPr>
          </p:sp>
          <p:sp>
            <p:nvSpPr>
              <p:cNvPr id="54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460671" y="1268482"/>
            <a:ext cx="8372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Когнитивный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освоение системы общих психолого-педагогических, методических, управленческих и других знаний, представлений, понятий, а также специальных знаний физкультурно-спортивной сферы, мировых трендов развития смежных областей, в том числе IT-технологий.</a:t>
            </a:r>
          </a:p>
          <a:p>
            <a:pPr algn="ctr"/>
            <a:endParaRPr lang="ru-RU" sz="12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623" y="2143258"/>
            <a:ext cx="8293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Мотивационно-целевой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компонент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формирование мотивационной готовности к профессиональной деятельности; стимуляция стремления к успеху как цели и ценности деятельности; активизация творческого потенциала по овладению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hard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soft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создание условий личностного самоопределения студента, осознания им своей индивидуальности и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самоактуализации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поиск и понимание смысла будущей деятельности, формирование индивидуального профиля самосовершенствования как личности 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4199" y="3450850"/>
            <a:ext cx="82566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Операциональный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актуализация умения ставить профессиональные задачи; формирование навыков применять свои знания в процессе анализа рабочих ситуаций, проектирования своей профессиональной деятельности; отработка умения моделировать эффективные решения профессиональных ситуаций в условиях быстро меняющихся обстоятельств; развитие коммуникативных и организаторских способностей, необходимых в будущей профессиональной деятельности.</a:t>
            </a:r>
          </a:p>
          <a:p>
            <a:pPr algn="ctr"/>
            <a:endParaRPr lang="ru-RU" sz="12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4199" y="4694434"/>
            <a:ext cx="81285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Ценностно-смысловой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актуализация нравственных мотивов поведения в принятии управленческих решений, оптимизация позитивных ценностно-смысловых ориентаций профессиональной деятельности, формирование понимания гуманистической направленности целей физкультурно-спортивной деятельности.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767" y="5636266"/>
            <a:ext cx="82017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Рефлексивный компонент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активизация профессиональной рефлексии, развитие </a:t>
            </a:r>
            <a:r>
              <a:rPr lang="ru-RU" sz="1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саморегуляции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самоконтроля профессионального и личностного роста, овладение различными типами рефлексии (процессуальным, предметным и личностным), формирование аналитических и проектировочных умений, оптимизация самооценки и уверенности в успехе; развитие рефлексивного мышления.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gradFill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8302752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3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8600" y="1161802"/>
            <a:ext cx="87416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Область физической культуры и спорта динамично меняется под влиянием социальных, экономических, политических и других факторов, что в свою очередь влияет на смежные отрасли, процессы и социальные системы. Существующий запрос рынка труда постоянно повышает требования к содержанию и качеству подготовки специалистов в области физической культуры и спорта.</a:t>
            </a:r>
          </a:p>
        </p:txBody>
      </p:sp>
      <p:sp>
        <p:nvSpPr>
          <p:cNvPr id="27" name="Freeform 15"/>
          <p:cNvSpPr/>
          <p:nvPr/>
        </p:nvSpPr>
        <p:spPr>
          <a:xfrm>
            <a:off x="0" y="6547104"/>
            <a:ext cx="9144000" cy="310896"/>
          </a:xfrm>
          <a:custGeom>
            <a:avLst/>
            <a:gdLst/>
            <a:ahLst/>
            <a:cxnLst/>
            <a:rect l="l" t="t" r="r" b="b"/>
            <a:pathLst>
              <a:path w="2006458" h="812800">
                <a:moveTo>
                  <a:pt x="0" y="0"/>
                </a:moveTo>
                <a:lnTo>
                  <a:pt x="2006458" y="0"/>
                </a:lnTo>
                <a:lnTo>
                  <a:pt x="2006458" y="812800"/>
                </a:lnTo>
                <a:lnTo>
                  <a:pt x="0" y="812800"/>
                </a:lnTo>
                <a:close/>
              </a:path>
            </a:pathLst>
          </a:custGeom>
          <a:solidFill>
            <a:srgbClr val="1C51A3"/>
          </a:solidFill>
        </p:spPr>
      </p:sp>
      <p:sp>
        <p:nvSpPr>
          <p:cNvPr id="20" name="Freeform 7"/>
          <p:cNvSpPr/>
          <p:nvPr/>
        </p:nvSpPr>
        <p:spPr>
          <a:xfrm>
            <a:off x="6089904" y="3849624"/>
            <a:ext cx="3054097" cy="3008377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0" y="3175000"/>
                </a:moveTo>
                <a:cubicBezTo>
                  <a:pt x="0" y="4928870"/>
                  <a:pt x="1421130" y="6350000"/>
                  <a:pt x="3175000" y="6350000"/>
                </a:cubicBezTo>
                <a:lnTo>
                  <a:pt x="6350000" y="6350000"/>
                </a:lnTo>
                <a:lnTo>
                  <a:pt x="6350000" y="3175000"/>
                </a:lnTo>
                <a:cubicBezTo>
                  <a:pt x="6350000" y="1421130"/>
                  <a:pt x="4928870" y="0"/>
                  <a:pt x="3175000" y="0"/>
                </a:cubicBezTo>
                <a:cubicBezTo>
                  <a:pt x="1421130" y="0"/>
                  <a:pt x="0" y="1421130"/>
                  <a:pt x="0" y="3175000"/>
                </a:cubicBezTo>
                <a:close/>
              </a:path>
            </a:pathLst>
          </a:custGeom>
          <a:solidFill>
            <a:srgbClr val="1B4E9D"/>
          </a:solidFill>
        </p:spPr>
      </p:sp>
      <p:sp>
        <p:nvSpPr>
          <p:cNvPr id="21" name="Freeform 3"/>
          <p:cNvSpPr/>
          <p:nvPr/>
        </p:nvSpPr>
        <p:spPr>
          <a:xfrm>
            <a:off x="0" y="3996964"/>
            <a:ext cx="7095744" cy="290422"/>
          </a:xfrm>
          <a:custGeom>
            <a:avLst/>
            <a:gdLst/>
            <a:ahLst/>
            <a:cxnLst/>
            <a:rect l="l" t="t" r="r" b="b"/>
            <a:pathLst>
              <a:path w="4816592" h="901411">
                <a:moveTo>
                  <a:pt x="0" y="0"/>
                </a:moveTo>
                <a:lnTo>
                  <a:pt x="4816592" y="0"/>
                </a:lnTo>
                <a:lnTo>
                  <a:pt x="4816592" y="901411"/>
                </a:lnTo>
                <a:lnTo>
                  <a:pt x="0" y="901411"/>
                </a:lnTo>
                <a:close/>
              </a:path>
            </a:pathLst>
          </a:custGeom>
          <a:solidFill>
            <a:srgbClr val="1B4E9D"/>
          </a:solidFill>
        </p:spPr>
      </p:sp>
      <p:sp>
        <p:nvSpPr>
          <p:cNvPr id="22" name="TextBox 21"/>
          <p:cNvSpPr txBox="1"/>
          <p:nvPr/>
        </p:nvSpPr>
        <p:spPr>
          <a:xfrm>
            <a:off x="246888" y="2438914"/>
            <a:ext cx="85862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Возрастающие требования со стороны рынка труда к системе подготовки специалистов в области спорта, в свою очередь стимулируют повышение уровня качества подготовки магистров в области спорта.   Формирование у будущих специалистов необходимого уровня профессиональных компетенций, обеспечивающих высокую эффективность трудовой деятельности, является основополагающим звеном подготовки высшей школы.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4352544"/>
            <a:ext cx="5751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разработке образовательных программ необходимо наполнить базовую часть программы дисциплинами, которые наиболее полно будут развивать профессиональные компетенции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специалиста,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то же время следует учесть, что базовая часть программы должна развивать весь комплекс профессиональных компетенций, а вариативная часть программы определяет направленность (профиль) программы.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29" name="Рисунок 28" descr="C:\Users\Ольга\Desktop\IMG_0656-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63056" y="3986784"/>
            <a:ext cx="2871215" cy="2670048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4818" y="0"/>
            <a:ext cx="7053534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0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15" name="object 7"/>
          <p:cNvSpPr/>
          <p:nvPr/>
        </p:nvSpPr>
        <p:spPr>
          <a:xfrm>
            <a:off x="6306502" y="325331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06" y="0"/>
                </a:moveTo>
                <a:lnTo>
                  <a:pt x="381126" y="0"/>
                </a:lnTo>
                <a:lnTo>
                  <a:pt x="0" y="660158"/>
                </a:lnTo>
                <a:lnTo>
                  <a:pt x="381126" y="1320304"/>
                </a:lnTo>
                <a:lnTo>
                  <a:pt x="1143393" y="1320304"/>
                </a:lnTo>
                <a:lnTo>
                  <a:pt x="1524546" y="660158"/>
                </a:lnTo>
                <a:lnTo>
                  <a:pt x="1143406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7517851" y="2557207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6"/>
          <p:cNvSpPr/>
          <p:nvPr/>
        </p:nvSpPr>
        <p:spPr>
          <a:xfrm>
            <a:off x="7517851" y="3949420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71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71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3"/>
          <p:cNvSpPr/>
          <p:nvPr/>
        </p:nvSpPr>
        <p:spPr>
          <a:xfrm>
            <a:off x="7517851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46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6"/>
          <p:cNvSpPr/>
          <p:nvPr/>
        </p:nvSpPr>
        <p:spPr>
          <a:xfrm>
            <a:off x="5094922" y="5341639"/>
            <a:ext cx="1524635" cy="1320800"/>
          </a:xfrm>
          <a:custGeom>
            <a:avLst/>
            <a:gdLst/>
            <a:ahLst/>
            <a:cxnLst/>
            <a:rect l="l" t="t" r="r" b="b"/>
            <a:pathLst>
              <a:path w="1524634" h="1320800">
                <a:moveTo>
                  <a:pt x="1143419" y="0"/>
                </a:moveTo>
                <a:lnTo>
                  <a:pt x="381139" y="0"/>
                </a:lnTo>
                <a:lnTo>
                  <a:pt x="0" y="660158"/>
                </a:lnTo>
                <a:lnTo>
                  <a:pt x="381139" y="1320304"/>
                </a:lnTo>
                <a:lnTo>
                  <a:pt x="1143406" y="1320304"/>
                </a:lnTo>
                <a:lnTo>
                  <a:pt x="1524558" y="660158"/>
                </a:lnTo>
                <a:lnTo>
                  <a:pt x="1143419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5"/>
          <p:cNvSpPr/>
          <p:nvPr/>
        </p:nvSpPr>
        <p:spPr>
          <a:xfrm>
            <a:off x="5087581" y="3943070"/>
            <a:ext cx="1539240" cy="1333500"/>
          </a:xfrm>
          <a:custGeom>
            <a:avLst/>
            <a:gdLst/>
            <a:ahLst/>
            <a:cxnLst/>
            <a:rect l="l" t="t" r="r" b="b"/>
            <a:pathLst>
              <a:path w="1539240" h="1333500">
                <a:moveTo>
                  <a:pt x="1154430" y="0"/>
                </a:moveTo>
                <a:lnTo>
                  <a:pt x="384809" y="0"/>
                </a:lnTo>
                <a:lnTo>
                  <a:pt x="0" y="666508"/>
                </a:lnTo>
                <a:lnTo>
                  <a:pt x="384809" y="1333004"/>
                </a:lnTo>
                <a:lnTo>
                  <a:pt x="388480" y="1333004"/>
                </a:lnTo>
                <a:lnTo>
                  <a:pt x="388480" y="1320304"/>
                </a:lnTo>
                <a:lnTo>
                  <a:pt x="392146" y="1320304"/>
                </a:lnTo>
                <a:lnTo>
                  <a:pt x="14668" y="666508"/>
                </a:lnTo>
                <a:lnTo>
                  <a:pt x="392150" y="12699"/>
                </a:lnTo>
                <a:lnTo>
                  <a:pt x="1161761" y="12699"/>
                </a:lnTo>
                <a:lnTo>
                  <a:pt x="1154430" y="0"/>
                </a:lnTo>
                <a:close/>
              </a:path>
              <a:path w="1539240" h="1333500">
                <a:moveTo>
                  <a:pt x="1161761" y="12699"/>
                </a:moveTo>
                <a:lnTo>
                  <a:pt x="1147089" y="12699"/>
                </a:lnTo>
                <a:lnTo>
                  <a:pt x="1524551" y="666521"/>
                </a:lnTo>
                <a:lnTo>
                  <a:pt x="1147089" y="1320304"/>
                </a:lnTo>
                <a:lnTo>
                  <a:pt x="392146" y="1320304"/>
                </a:lnTo>
                <a:lnTo>
                  <a:pt x="393979" y="1323479"/>
                </a:lnTo>
                <a:lnTo>
                  <a:pt x="388480" y="1326654"/>
                </a:lnTo>
                <a:lnTo>
                  <a:pt x="388480" y="1333004"/>
                </a:lnTo>
                <a:lnTo>
                  <a:pt x="1154417" y="1333004"/>
                </a:lnTo>
                <a:lnTo>
                  <a:pt x="1539219" y="666508"/>
                </a:lnTo>
                <a:lnTo>
                  <a:pt x="1161761" y="12699"/>
                </a:lnTo>
                <a:close/>
              </a:path>
              <a:path w="1539240" h="1333500">
                <a:moveTo>
                  <a:pt x="392146" y="1320304"/>
                </a:moveTo>
                <a:lnTo>
                  <a:pt x="388480" y="1320304"/>
                </a:lnTo>
                <a:lnTo>
                  <a:pt x="388480" y="1326654"/>
                </a:lnTo>
                <a:lnTo>
                  <a:pt x="393979" y="1323479"/>
                </a:lnTo>
                <a:lnTo>
                  <a:pt x="392146" y="1320304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accent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8"/>
          <p:cNvSpPr/>
          <p:nvPr/>
        </p:nvSpPr>
        <p:spPr>
          <a:xfrm>
            <a:off x="6846887" y="2059703"/>
            <a:ext cx="984250" cy="852169"/>
          </a:xfrm>
          <a:custGeom>
            <a:avLst/>
            <a:gdLst/>
            <a:ahLst/>
            <a:cxnLst/>
            <a:rect l="l" t="t" r="r" b="b"/>
            <a:pathLst>
              <a:path w="984250" h="852169">
                <a:moveTo>
                  <a:pt x="737958" y="0"/>
                </a:moveTo>
                <a:lnTo>
                  <a:pt x="245986" y="0"/>
                </a:lnTo>
                <a:lnTo>
                  <a:pt x="0" y="426059"/>
                </a:lnTo>
                <a:lnTo>
                  <a:pt x="245986" y="852106"/>
                </a:lnTo>
                <a:lnTo>
                  <a:pt x="737946" y="852106"/>
                </a:lnTo>
                <a:lnTo>
                  <a:pt x="983932" y="426059"/>
                </a:lnTo>
                <a:lnTo>
                  <a:pt x="737958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7"/>
          <p:cNvSpPr/>
          <p:nvPr/>
        </p:nvSpPr>
        <p:spPr>
          <a:xfrm>
            <a:off x="4023360" y="5863721"/>
            <a:ext cx="931544" cy="807085"/>
          </a:xfrm>
          <a:custGeom>
            <a:avLst/>
            <a:gdLst/>
            <a:ahLst/>
            <a:cxnLst/>
            <a:rect l="l" t="t" r="r" b="b"/>
            <a:pathLst>
              <a:path w="931545" h="807084">
                <a:moveTo>
                  <a:pt x="698614" y="0"/>
                </a:moveTo>
                <a:lnTo>
                  <a:pt x="232867" y="0"/>
                </a:lnTo>
                <a:lnTo>
                  <a:pt x="0" y="403351"/>
                </a:lnTo>
                <a:lnTo>
                  <a:pt x="232867" y="806703"/>
                </a:lnTo>
                <a:lnTo>
                  <a:pt x="698601" y="806703"/>
                </a:lnTo>
                <a:lnTo>
                  <a:pt x="931481" y="403351"/>
                </a:lnTo>
                <a:lnTo>
                  <a:pt x="698614" y="0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292608" y="1210571"/>
            <a:ext cx="8403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Рыжов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В.В., Соколовская С.В. Формирование компетентности профессионала физкультурно-спортивной сферы // Современные проблемы науки и образования. – 2020. – № 4. 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URL: https://science-education.ru/ru/article/view?id=29932</a:t>
            </a:r>
            <a:r>
              <a:rPr lang="ru-RU" sz="1600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5774" y="4681728"/>
            <a:ext cx="1375770" cy="1197864"/>
          </a:xfrm>
          <a:prstGeom prst="hexagon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323511" y="2091442"/>
            <a:ext cx="667164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профессиональной компетентности специалистов по физической культуре и спорту. URL: https://monographies.ru/ru/book/section?id=2397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0896" y="2963171"/>
            <a:ext cx="51114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профессиональных компетенций специалиста в области физической культуры и спорта. Чесноков Н.Н., Морозов А.П.,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Таланцев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П.А. URL: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:///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Users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/Ольга/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Downloads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formirovanie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professionalnyh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kompetentsiy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spetsialista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oblasti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fizicheskoy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kultury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sporta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pdf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200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175504" y="3995928"/>
            <a:ext cx="1380744" cy="1216151"/>
          </a:xfrm>
          <a:prstGeom prst="hexagon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TextBox 37"/>
          <p:cNvSpPr txBox="1"/>
          <p:nvPr/>
        </p:nvSpPr>
        <p:spPr>
          <a:xfrm>
            <a:off x="320041" y="4624331"/>
            <a:ext cx="497433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Шерин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В.С.  Модель формирования компетентности управленческой деятельности специалиста по физической культуре и спорту. URL:  https://lib.tsu.ru/mminfo/000063105/347/image/347-147.pdf</a:t>
            </a:r>
          </a:p>
          <a:p>
            <a:r>
              <a:rPr lang="ru-RU" b="1" dirty="0" smtClean="0">
                <a:solidFill>
                  <a:srgbClr val="1C51A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1C51A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1069848"/>
            <a:ext cx="9144000" cy="578815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CCECFF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7157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7784" y="0"/>
            <a:ext cx="7214616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</a:t>
            </a:r>
            <a:endParaRPr lang="ru-RU" sz="6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618562" y="313694"/>
            <a:ext cx="25391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/>
            <a:r>
              <a:rPr lang="ru-RU" dirty="0" smtClean="0">
                <a:ln w="0"/>
                <a:solidFill>
                  <a:srgbClr val="0D459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ru-RU" dirty="0">
              <a:ln w="0"/>
              <a:solidFill>
                <a:srgbClr val="0D459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5263" y="-42664"/>
            <a:ext cx="1021175" cy="1021175"/>
          </a:xfrm>
          <a:prstGeom prst="rect">
            <a:avLst/>
          </a:prstGeom>
        </p:spPr>
      </p:pic>
      <p:sp>
        <p:nvSpPr>
          <p:cNvPr id="25" name="object 18"/>
          <p:cNvSpPr/>
          <p:nvPr/>
        </p:nvSpPr>
        <p:spPr>
          <a:xfrm>
            <a:off x="3378492" y="5641788"/>
            <a:ext cx="721995" cy="625475"/>
          </a:xfrm>
          <a:custGeom>
            <a:avLst/>
            <a:gdLst/>
            <a:ahLst/>
            <a:cxnLst/>
            <a:rect l="l" t="t" r="r" b="b"/>
            <a:pathLst>
              <a:path w="721994" h="625475">
                <a:moveTo>
                  <a:pt x="541451" y="0"/>
                </a:moveTo>
                <a:lnTo>
                  <a:pt x="180492" y="0"/>
                </a:lnTo>
                <a:lnTo>
                  <a:pt x="0" y="312623"/>
                </a:lnTo>
                <a:lnTo>
                  <a:pt x="180492" y="625208"/>
                </a:lnTo>
                <a:lnTo>
                  <a:pt x="541451" y="625208"/>
                </a:lnTo>
                <a:lnTo>
                  <a:pt x="721944" y="312623"/>
                </a:lnTo>
                <a:lnTo>
                  <a:pt x="541451" y="0"/>
                </a:lnTo>
                <a:close/>
              </a:path>
            </a:pathLst>
          </a:custGeom>
          <a:solidFill>
            <a:srgbClr val="CCEC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6" name="组合 2"/>
          <p:cNvGrpSpPr/>
          <p:nvPr/>
        </p:nvGrpSpPr>
        <p:grpSpPr>
          <a:xfrm>
            <a:off x="0" y="1182457"/>
            <a:ext cx="8750808" cy="1291733"/>
            <a:chOff x="794420" y="1316747"/>
            <a:chExt cx="4563539" cy="918899"/>
          </a:xfrm>
        </p:grpSpPr>
        <p:grpSp>
          <p:nvGrpSpPr>
            <p:cNvPr id="39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53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1C51A3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4" name="Freeform 20"/>
              <p:cNvSpPr>
                <a:spLocks noEditPoints="1"/>
              </p:cNvSpPr>
              <p:nvPr/>
            </p:nvSpPr>
            <p:spPr bwMode="auto">
              <a:xfrm>
                <a:off x="2678523" y="2847139"/>
                <a:ext cx="4767862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5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56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1C51A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46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412196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01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130050" y="1341200"/>
              <a:ext cx="2179641" cy="26631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endParaRPr lang="en-GB" altLang="zh-CN" sz="18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57" name="文本框 64"/>
          <p:cNvSpPr txBox="1">
            <a:spLocks noChangeArrowheads="1"/>
          </p:cNvSpPr>
          <p:nvPr/>
        </p:nvSpPr>
        <p:spPr bwMode="auto">
          <a:xfrm>
            <a:off x="3566160" y="1317081"/>
            <a:ext cx="4553712" cy="1359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6418" tIns="48210" rIns="96418" bIns="4821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ru-RU" sz="1400" b="1" dirty="0" smtClean="0"/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Назовите этапы формирования компетентности специалистов в сфере физической культуры и спорта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 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组合 2"/>
          <p:cNvGrpSpPr/>
          <p:nvPr/>
        </p:nvGrpSpPr>
        <p:grpSpPr>
          <a:xfrm>
            <a:off x="0" y="2651593"/>
            <a:ext cx="8878824" cy="1291733"/>
            <a:chOff x="794420" y="1316747"/>
            <a:chExt cx="4563539" cy="918899"/>
          </a:xfrm>
        </p:grpSpPr>
        <p:grpSp>
          <p:nvGrpSpPr>
            <p:cNvPr id="60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64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1C51A3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5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4699966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6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67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1C51A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62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395552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30050" y="1341200"/>
              <a:ext cx="2179641" cy="26631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endParaRPr lang="en-GB" altLang="zh-CN" sz="18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68" name="TextBox 53"/>
          <p:cNvSpPr txBox="1">
            <a:spLocks noChangeArrowheads="1"/>
          </p:cNvSpPr>
          <p:nvPr/>
        </p:nvSpPr>
        <p:spPr bwMode="auto">
          <a:xfrm>
            <a:off x="3456432" y="2615012"/>
            <a:ext cx="4809744" cy="133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входит в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компетентностную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модель специалиста физической культуры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спорта?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组合 2"/>
          <p:cNvGrpSpPr/>
          <p:nvPr/>
        </p:nvGrpSpPr>
        <p:grpSpPr>
          <a:xfrm>
            <a:off x="0" y="4148161"/>
            <a:ext cx="8851392" cy="1291733"/>
            <a:chOff x="794420" y="1316747"/>
            <a:chExt cx="4563539" cy="918899"/>
          </a:xfrm>
        </p:grpSpPr>
        <p:grpSp>
          <p:nvGrpSpPr>
            <p:cNvPr id="70" name="组合 48"/>
            <p:cNvGrpSpPr>
              <a:grpSpLocks/>
            </p:cNvGrpSpPr>
            <p:nvPr/>
          </p:nvGrpSpPr>
          <p:grpSpPr bwMode="auto">
            <a:xfrm>
              <a:off x="794420" y="1316747"/>
              <a:ext cx="4563539" cy="918899"/>
              <a:chOff x="2678521" y="2847139"/>
              <a:chExt cx="12011025" cy="2417231"/>
            </a:xfrm>
          </p:grpSpPr>
          <p:sp>
            <p:nvSpPr>
              <p:cNvPr id="74" name="Freeform 19"/>
              <p:cNvSpPr>
                <a:spLocks/>
              </p:cNvSpPr>
              <p:nvPr/>
            </p:nvSpPr>
            <p:spPr bwMode="auto">
              <a:xfrm>
                <a:off x="2678521" y="2856133"/>
                <a:ext cx="12011025" cy="2408237"/>
              </a:xfrm>
              <a:custGeom>
                <a:avLst/>
                <a:gdLst>
                  <a:gd name="T0" fmla="*/ 3200 w 3200"/>
                  <a:gd name="T1" fmla="*/ 320 h 640"/>
                  <a:gd name="T2" fmla="*/ 2880 w 3200"/>
                  <a:gd name="T3" fmla="*/ 640 h 640"/>
                  <a:gd name="T4" fmla="*/ 320 w 3200"/>
                  <a:gd name="T5" fmla="*/ 640 h 640"/>
                  <a:gd name="T6" fmla="*/ 0 w 3200"/>
                  <a:gd name="T7" fmla="*/ 320 h 640"/>
                  <a:gd name="T8" fmla="*/ 320 w 3200"/>
                  <a:gd name="T9" fmla="*/ 0 h 640"/>
                  <a:gd name="T10" fmla="*/ 2880 w 3200"/>
                  <a:gd name="T11" fmla="*/ 0 h 640"/>
                  <a:gd name="T12" fmla="*/ 3200 w 3200"/>
                  <a:gd name="T13" fmla="*/ 32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0" h="640">
                    <a:moveTo>
                      <a:pt x="3200" y="320"/>
                    </a:moveTo>
                    <a:cubicBezTo>
                      <a:pt x="3200" y="496"/>
                      <a:pt x="3056" y="640"/>
                      <a:pt x="2880" y="640"/>
                    </a:cubicBezTo>
                    <a:cubicBezTo>
                      <a:pt x="320" y="640"/>
                      <a:pt x="320" y="640"/>
                      <a:pt x="320" y="640"/>
                    </a:cubicBezTo>
                    <a:cubicBezTo>
                      <a:pt x="144" y="640"/>
                      <a:pt x="0" y="496"/>
                      <a:pt x="0" y="320"/>
                    </a:cubicBezTo>
                    <a:cubicBezTo>
                      <a:pt x="0" y="144"/>
                      <a:pt x="144" y="0"/>
                      <a:pt x="320" y="0"/>
                    </a:cubicBezTo>
                    <a:cubicBezTo>
                      <a:pt x="2880" y="0"/>
                      <a:pt x="2880" y="0"/>
                      <a:pt x="2880" y="0"/>
                    </a:cubicBezTo>
                    <a:cubicBezTo>
                      <a:pt x="3056" y="0"/>
                      <a:pt x="3200" y="144"/>
                      <a:pt x="3200" y="320"/>
                    </a:cubicBezTo>
                    <a:close/>
                  </a:path>
                </a:pathLst>
              </a:custGeom>
              <a:solidFill>
                <a:srgbClr val="1C51A3"/>
              </a:solidFill>
              <a:ln w="28575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5" name="Freeform 20"/>
              <p:cNvSpPr>
                <a:spLocks noEditPoints="1"/>
              </p:cNvSpPr>
              <p:nvPr/>
            </p:nvSpPr>
            <p:spPr bwMode="auto">
              <a:xfrm>
                <a:off x="2678521" y="2847139"/>
                <a:ext cx="4650508" cy="2408237"/>
              </a:xfrm>
              <a:custGeom>
                <a:avLst/>
                <a:gdLst>
                  <a:gd name="T0" fmla="*/ 1280 w 1600"/>
                  <a:gd name="T1" fmla="*/ 0 h 640"/>
                  <a:gd name="T2" fmla="*/ 320 w 1600"/>
                  <a:gd name="T3" fmla="*/ 0 h 640"/>
                  <a:gd name="T4" fmla="*/ 0 w 1600"/>
                  <a:gd name="T5" fmla="*/ 320 h 640"/>
                  <a:gd name="T6" fmla="*/ 320 w 1600"/>
                  <a:gd name="T7" fmla="*/ 640 h 640"/>
                  <a:gd name="T8" fmla="*/ 1280 w 1600"/>
                  <a:gd name="T9" fmla="*/ 640 h 640"/>
                  <a:gd name="T10" fmla="*/ 1600 w 1600"/>
                  <a:gd name="T11" fmla="*/ 320 h 640"/>
                  <a:gd name="T12" fmla="*/ 1280 w 1600"/>
                  <a:gd name="T13" fmla="*/ 0 h 640"/>
                  <a:gd name="T14" fmla="*/ 1493 w 1600"/>
                  <a:gd name="T15" fmla="*/ 365 h 640"/>
                  <a:gd name="T16" fmla="*/ 1435 w 1600"/>
                  <a:gd name="T17" fmla="*/ 385 h 640"/>
                  <a:gd name="T18" fmla="*/ 1427 w 1600"/>
                  <a:gd name="T19" fmla="*/ 381 h 640"/>
                  <a:gd name="T20" fmla="*/ 1416 w 1600"/>
                  <a:gd name="T21" fmla="*/ 320 h 640"/>
                  <a:gd name="T22" fmla="*/ 1427 w 1600"/>
                  <a:gd name="T23" fmla="*/ 259 h 640"/>
                  <a:gd name="T24" fmla="*/ 1435 w 1600"/>
                  <a:gd name="T25" fmla="*/ 255 h 640"/>
                  <a:gd name="T26" fmla="*/ 1493 w 1600"/>
                  <a:gd name="T27" fmla="*/ 275 h 640"/>
                  <a:gd name="T28" fmla="*/ 1541 w 1600"/>
                  <a:gd name="T29" fmla="*/ 316 h 640"/>
                  <a:gd name="T30" fmla="*/ 1541 w 1600"/>
                  <a:gd name="T31" fmla="*/ 324 h 640"/>
                  <a:gd name="T32" fmla="*/ 1493 w 1600"/>
                  <a:gd name="T33" fmla="*/ 365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00" h="640">
                    <a:moveTo>
                      <a:pt x="1280" y="0"/>
                    </a:moveTo>
                    <a:cubicBezTo>
                      <a:pt x="320" y="0"/>
                      <a:pt x="320" y="0"/>
                      <a:pt x="320" y="0"/>
                    </a:cubicBezTo>
                    <a:cubicBezTo>
                      <a:pt x="144" y="0"/>
                      <a:pt x="0" y="144"/>
                      <a:pt x="0" y="320"/>
                    </a:cubicBezTo>
                    <a:cubicBezTo>
                      <a:pt x="0" y="496"/>
                      <a:pt x="144" y="640"/>
                      <a:pt x="320" y="640"/>
                    </a:cubicBezTo>
                    <a:cubicBezTo>
                      <a:pt x="1280" y="640"/>
                      <a:pt x="1280" y="640"/>
                      <a:pt x="1280" y="640"/>
                    </a:cubicBezTo>
                    <a:cubicBezTo>
                      <a:pt x="1456" y="640"/>
                      <a:pt x="1600" y="496"/>
                      <a:pt x="1600" y="320"/>
                    </a:cubicBezTo>
                    <a:cubicBezTo>
                      <a:pt x="1600" y="144"/>
                      <a:pt x="1456" y="0"/>
                      <a:pt x="1280" y="0"/>
                    </a:cubicBezTo>
                    <a:close/>
                    <a:moveTo>
                      <a:pt x="1493" y="365"/>
                    </a:moveTo>
                    <a:cubicBezTo>
                      <a:pt x="1455" y="387"/>
                      <a:pt x="1435" y="385"/>
                      <a:pt x="1435" y="385"/>
                    </a:cubicBezTo>
                    <a:cubicBezTo>
                      <a:pt x="1432" y="385"/>
                      <a:pt x="1429" y="383"/>
                      <a:pt x="1427" y="381"/>
                    </a:cubicBezTo>
                    <a:cubicBezTo>
                      <a:pt x="1427" y="381"/>
                      <a:pt x="1416" y="364"/>
                      <a:pt x="1416" y="320"/>
                    </a:cubicBezTo>
                    <a:cubicBezTo>
                      <a:pt x="1416" y="276"/>
                      <a:pt x="1427" y="259"/>
                      <a:pt x="1427" y="259"/>
                    </a:cubicBezTo>
                    <a:cubicBezTo>
                      <a:pt x="1429" y="257"/>
                      <a:pt x="1432" y="255"/>
                      <a:pt x="1435" y="255"/>
                    </a:cubicBezTo>
                    <a:cubicBezTo>
                      <a:pt x="1435" y="255"/>
                      <a:pt x="1455" y="253"/>
                      <a:pt x="1493" y="275"/>
                    </a:cubicBezTo>
                    <a:cubicBezTo>
                      <a:pt x="1532" y="297"/>
                      <a:pt x="1541" y="316"/>
                      <a:pt x="1541" y="316"/>
                    </a:cubicBezTo>
                    <a:cubicBezTo>
                      <a:pt x="1542" y="318"/>
                      <a:pt x="1542" y="322"/>
                      <a:pt x="1541" y="324"/>
                    </a:cubicBezTo>
                    <a:cubicBezTo>
                      <a:pt x="1541" y="324"/>
                      <a:pt x="1532" y="343"/>
                      <a:pt x="1493" y="365"/>
                    </a:cubicBezTo>
                    <a:close/>
                  </a:path>
                </a:pathLst>
              </a:custGeom>
              <a:gradFill>
                <a:gsLst>
                  <a:gs pos="0">
                    <a:srgbClr val="DEDEDE"/>
                  </a:gs>
                  <a:gs pos="100000">
                    <a:srgbClr val="FBFBFB"/>
                  </a:gs>
                </a:gsLst>
                <a:lin ang="5400000" scaled="1"/>
              </a:gradFill>
              <a:ln w="31750" cap="flat">
                <a:gradFill>
                  <a:gsLst>
                    <a:gs pos="0">
                      <a:sysClr val="window" lastClr="FFFFFF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6" name="椭圆 222"/>
              <p:cNvSpPr/>
              <p:nvPr/>
            </p:nvSpPr>
            <p:spPr>
              <a:xfrm>
                <a:off x="2834834" y="3000057"/>
                <a:ext cx="2102400" cy="2102400"/>
              </a:xfrm>
              <a:prstGeom prst="ellipse">
                <a:avLst/>
              </a:prstGeom>
              <a:gradFill>
                <a:gsLst>
                  <a:gs pos="0">
                    <a:srgbClr val="DDDDDD"/>
                  </a:gs>
                  <a:gs pos="100000">
                    <a:srgbClr val="FBFBFB"/>
                  </a:gs>
                </a:gsLst>
                <a:lin ang="5400000" scaled="1"/>
              </a:gradFill>
              <a:ln w="101600" cap="flat">
                <a:gradFill>
                  <a:gsLst>
                    <a:gs pos="0">
                      <a:srgbClr val="FDFDFD"/>
                    </a:gs>
                    <a:gs pos="100000">
                      <a:srgbClr val="DDDDDD"/>
                    </a:gs>
                  </a:gsLst>
                  <a:lin ang="5400000" scaled="1"/>
                </a:gradFill>
                <a:prstDash val="solid"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black"/>
                  </a:solidFill>
                  <a:latin typeface="Calibri"/>
                  <a:ea typeface="微软雅黑"/>
                </a:endParaRPr>
              </a:p>
            </p:txBody>
          </p:sp>
          <p:sp>
            <p:nvSpPr>
              <p:cNvPr id="77" name="Freeform 23"/>
              <p:cNvSpPr>
                <a:spLocks/>
              </p:cNvSpPr>
              <p:nvPr/>
            </p:nvSpPr>
            <p:spPr bwMode="auto">
              <a:xfrm>
                <a:off x="3298659" y="3423401"/>
                <a:ext cx="1174750" cy="1255712"/>
              </a:xfrm>
              <a:custGeom>
                <a:avLst/>
                <a:gdLst>
                  <a:gd name="T0" fmla="*/ 193 w 313"/>
                  <a:gd name="T1" fmla="*/ 279 h 334"/>
                  <a:gd name="T2" fmla="*/ 47 w 313"/>
                  <a:gd name="T3" fmla="*/ 330 h 334"/>
                  <a:gd name="T4" fmla="*/ 28 w 313"/>
                  <a:gd name="T5" fmla="*/ 319 h 334"/>
                  <a:gd name="T6" fmla="*/ 0 w 313"/>
                  <a:gd name="T7" fmla="*/ 167 h 334"/>
                  <a:gd name="T8" fmla="*/ 28 w 313"/>
                  <a:gd name="T9" fmla="*/ 15 h 334"/>
                  <a:gd name="T10" fmla="*/ 47 w 313"/>
                  <a:gd name="T11" fmla="*/ 4 h 334"/>
                  <a:gd name="T12" fmla="*/ 193 w 313"/>
                  <a:gd name="T13" fmla="*/ 55 h 334"/>
                  <a:gd name="T14" fmla="*/ 311 w 313"/>
                  <a:gd name="T15" fmla="*/ 156 h 334"/>
                  <a:gd name="T16" fmla="*/ 311 w 313"/>
                  <a:gd name="T17" fmla="*/ 178 h 334"/>
                  <a:gd name="T18" fmla="*/ 193 w 313"/>
                  <a:gd name="T19" fmla="*/ 279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34">
                    <a:moveTo>
                      <a:pt x="193" y="279"/>
                    </a:moveTo>
                    <a:cubicBezTo>
                      <a:pt x="98" y="334"/>
                      <a:pt x="47" y="330"/>
                      <a:pt x="47" y="330"/>
                    </a:cubicBezTo>
                    <a:cubicBezTo>
                      <a:pt x="40" y="329"/>
                      <a:pt x="32" y="325"/>
                      <a:pt x="28" y="319"/>
                    </a:cubicBezTo>
                    <a:cubicBezTo>
                      <a:pt x="28" y="319"/>
                      <a:pt x="0" y="277"/>
                      <a:pt x="0" y="167"/>
                    </a:cubicBezTo>
                    <a:cubicBezTo>
                      <a:pt x="0" y="57"/>
                      <a:pt x="28" y="15"/>
                      <a:pt x="28" y="15"/>
                    </a:cubicBezTo>
                    <a:cubicBezTo>
                      <a:pt x="32" y="9"/>
                      <a:pt x="40" y="5"/>
                      <a:pt x="47" y="4"/>
                    </a:cubicBezTo>
                    <a:cubicBezTo>
                      <a:pt x="47" y="4"/>
                      <a:pt x="98" y="0"/>
                      <a:pt x="193" y="55"/>
                    </a:cubicBezTo>
                    <a:cubicBezTo>
                      <a:pt x="289" y="110"/>
                      <a:pt x="311" y="156"/>
                      <a:pt x="311" y="156"/>
                    </a:cubicBezTo>
                    <a:cubicBezTo>
                      <a:pt x="313" y="162"/>
                      <a:pt x="313" y="172"/>
                      <a:pt x="311" y="178"/>
                    </a:cubicBezTo>
                    <a:cubicBezTo>
                      <a:pt x="311" y="178"/>
                      <a:pt x="289" y="224"/>
                      <a:pt x="193" y="279"/>
                    </a:cubicBezTo>
                    <a:close/>
                  </a:path>
                </a:pathLst>
              </a:custGeom>
              <a:solidFill>
                <a:srgbClr val="1C51A3"/>
              </a:solidFill>
              <a:ln w="12700" cap="flat" cmpd="sng" algn="ctr">
                <a:noFill/>
                <a:prstDash val="solid"/>
                <a:miter lim="800000"/>
              </a:ln>
              <a:effectLst>
                <a:innerShdw blurRad="215900" dist="50800" dir="16200000">
                  <a:prstClr val="black">
                    <a:alpha val="42000"/>
                  </a:prstClr>
                </a:innerShdw>
              </a:effectLst>
            </p:spPr>
            <p:txBody>
              <a:bodyPr anchor="ctr"/>
              <a:lstStyle/>
              <a:p>
                <a:pPr algn="ctr" defTabSz="1285372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530" kern="0">
                  <a:solidFill>
                    <a:prstClr val="white"/>
                  </a:solidFill>
                  <a:latin typeface="Calibri"/>
                  <a:ea typeface="微软雅黑"/>
                </a:endParaRPr>
              </a:p>
            </p:txBody>
          </p:sp>
        </p:grpSp>
        <p:sp>
          <p:nvSpPr>
            <p:cNvPr id="72" name="文本框 1"/>
            <p:cNvSpPr txBox="1">
              <a:spLocks noChangeArrowheads="1"/>
            </p:cNvSpPr>
            <p:nvPr/>
          </p:nvSpPr>
          <p:spPr bwMode="auto">
            <a:xfrm>
              <a:off x="1026281" y="1586565"/>
              <a:ext cx="385943" cy="392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6418" tIns="48210" rIns="96418" bIns="4821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defTabSz="128537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52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altLang="zh-CN" sz="2952" kern="0" dirty="0" smtClean="0">
                  <a:solidFill>
                    <a:sysClr val="window" lastClr="FFFF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zh-CN" altLang="en-US" sz="2952" kern="0" dirty="0">
                <a:solidFill>
                  <a:sysClr val="window" lastClr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130050" y="1341200"/>
              <a:ext cx="2179641" cy="266316"/>
            </a:xfrm>
            <a:prstGeom prst="rect">
              <a:avLst/>
            </a:prstGeom>
            <a:noFill/>
          </p:spPr>
          <p:txBody>
            <a:bodyPr wrap="square" lIns="96431" tIns="48215" rIns="96431" bIns="48215" rtlCol="0">
              <a:spAutoFit/>
            </a:bodyPr>
            <a:lstStyle/>
            <a:p>
              <a:endParaRPr lang="en-GB" altLang="zh-CN" sz="1800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+mn-lt"/>
              </a:endParaRPr>
            </a:p>
          </p:txBody>
        </p:sp>
      </p:grpSp>
      <p:sp>
        <p:nvSpPr>
          <p:cNvPr id="78" name="TextBox 53"/>
          <p:cNvSpPr txBox="1">
            <a:spLocks noChangeArrowheads="1"/>
          </p:cNvSpPr>
          <p:nvPr/>
        </p:nvSpPr>
        <p:spPr bwMode="auto">
          <a:xfrm>
            <a:off x="3721608" y="4113294"/>
            <a:ext cx="4581144" cy="154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8551" tIns="64276" rIns="128551" bIns="64276" numCol="1" anchor="t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Какие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компонентны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формируют компетентность специалистов в сфере физической культуры и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спорта?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0" y="5833872"/>
            <a:ext cx="9144000" cy="1024128"/>
          </a:xfrm>
          <a:prstGeom prst="rect">
            <a:avLst/>
          </a:prstGeom>
          <a:solidFill>
            <a:srgbClr val="0D45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srgbClr val="CCECFF"/>
              </a:solidFill>
            </a:endParaRPr>
          </a:p>
        </p:txBody>
      </p:sp>
      <p:sp>
        <p:nvSpPr>
          <p:cNvPr id="50" name="PA_任意多边形 5"/>
          <p:cNvSpPr>
            <a:spLocks noEditPoints="1"/>
          </p:cNvSpPr>
          <p:nvPr>
            <p:custDataLst>
              <p:tags r:id="rId1"/>
            </p:custDataLst>
          </p:nvPr>
        </p:nvSpPr>
        <p:spPr bwMode="auto">
          <a:xfrm>
            <a:off x="1984248" y="1542576"/>
            <a:ext cx="554373" cy="478248"/>
          </a:xfrm>
          <a:custGeom>
            <a:avLst/>
            <a:gdLst>
              <a:gd name="T0" fmla="*/ 653 w 928"/>
              <a:gd name="T1" fmla="*/ 194 h 690"/>
              <a:gd name="T2" fmla="*/ 782 w 928"/>
              <a:gd name="T3" fmla="*/ 455 h 690"/>
              <a:gd name="T4" fmla="*/ 826 w 928"/>
              <a:gd name="T5" fmla="*/ 356 h 690"/>
              <a:gd name="T6" fmla="*/ 830 w 928"/>
              <a:gd name="T7" fmla="*/ 667 h 690"/>
              <a:gd name="T8" fmla="*/ 0 w 928"/>
              <a:gd name="T9" fmla="*/ 690 h 690"/>
              <a:gd name="T10" fmla="*/ 23 w 928"/>
              <a:gd name="T11" fmla="*/ 148 h 690"/>
              <a:gd name="T12" fmla="*/ 355 w 928"/>
              <a:gd name="T13" fmla="*/ 467 h 690"/>
              <a:gd name="T14" fmla="*/ 117 w 928"/>
              <a:gd name="T15" fmla="*/ 336 h 690"/>
              <a:gd name="T16" fmla="*/ 117 w 928"/>
              <a:gd name="T17" fmla="*/ 336 h 690"/>
              <a:gd name="T18" fmla="*/ 522 w 928"/>
              <a:gd name="T19" fmla="*/ 271 h 690"/>
              <a:gd name="T20" fmla="*/ 853 w 928"/>
              <a:gd name="T21" fmla="*/ 123 h 690"/>
              <a:gd name="T22" fmla="*/ 891 w 928"/>
              <a:gd name="T23" fmla="*/ 94 h 690"/>
              <a:gd name="T24" fmla="*/ 822 w 928"/>
              <a:gd name="T25" fmla="*/ 246 h 690"/>
              <a:gd name="T26" fmla="*/ 818 w 928"/>
              <a:gd name="T27" fmla="*/ 281 h 690"/>
              <a:gd name="T28" fmla="*/ 843 w 928"/>
              <a:gd name="T29" fmla="*/ 296 h 690"/>
              <a:gd name="T30" fmla="*/ 841 w 928"/>
              <a:gd name="T31" fmla="*/ 267 h 690"/>
              <a:gd name="T32" fmla="*/ 851 w 928"/>
              <a:gd name="T33" fmla="*/ 236 h 690"/>
              <a:gd name="T34" fmla="*/ 916 w 928"/>
              <a:gd name="T35" fmla="*/ 75 h 690"/>
              <a:gd name="T36" fmla="*/ 860 w 928"/>
              <a:gd name="T37" fmla="*/ 31 h 690"/>
              <a:gd name="T38" fmla="*/ 837 w 928"/>
              <a:gd name="T39" fmla="*/ 2 h 690"/>
              <a:gd name="T40" fmla="*/ 801 w 928"/>
              <a:gd name="T41" fmla="*/ 6 h 690"/>
              <a:gd name="T42" fmla="*/ 762 w 928"/>
              <a:gd name="T43" fmla="*/ 48 h 690"/>
              <a:gd name="T44" fmla="*/ 724 w 928"/>
              <a:gd name="T45" fmla="*/ 133 h 690"/>
              <a:gd name="T46" fmla="*/ 787 w 928"/>
              <a:gd name="T47" fmla="*/ 321 h 690"/>
              <a:gd name="T48" fmla="*/ 626 w 928"/>
              <a:gd name="T49" fmla="*/ 452 h 690"/>
              <a:gd name="T50" fmla="*/ 643 w 928"/>
              <a:gd name="T51" fmla="*/ 521 h 690"/>
              <a:gd name="T52" fmla="*/ 636 w 928"/>
              <a:gd name="T53" fmla="*/ 507 h 690"/>
              <a:gd name="T54" fmla="*/ 647 w 928"/>
              <a:gd name="T55" fmla="*/ 492 h 690"/>
              <a:gd name="T56" fmla="*/ 666 w 928"/>
              <a:gd name="T57" fmla="*/ 494 h 690"/>
              <a:gd name="T58" fmla="*/ 670 w 928"/>
              <a:gd name="T59" fmla="*/ 513 h 690"/>
              <a:gd name="T60" fmla="*/ 653 w 928"/>
              <a:gd name="T61" fmla="*/ 525 h 690"/>
              <a:gd name="T62" fmla="*/ 709 w 928"/>
              <a:gd name="T63" fmla="*/ 484 h 690"/>
              <a:gd name="T64" fmla="*/ 666 w 928"/>
              <a:gd name="T65" fmla="*/ 294 h 690"/>
              <a:gd name="T66" fmla="*/ 624 w 928"/>
              <a:gd name="T67" fmla="*/ 438 h 690"/>
              <a:gd name="T68" fmla="*/ 780 w 928"/>
              <a:gd name="T69" fmla="*/ 336 h 690"/>
              <a:gd name="T70" fmla="*/ 292 w 928"/>
              <a:gd name="T71" fmla="*/ 603 h 690"/>
              <a:gd name="T72" fmla="*/ 367 w 928"/>
              <a:gd name="T73" fmla="*/ 536 h 690"/>
              <a:gd name="T74" fmla="*/ 363 w 928"/>
              <a:gd name="T75" fmla="*/ 544 h 690"/>
              <a:gd name="T76" fmla="*/ 340 w 928"/>
              <a:gd name="T77" fmla="*/ 573 h 690"/>
              <a:gd name="T78" fmla="*/ 344 w 928"/>
              <a:gd name="T79" fmla="*/ 596 h 690"/>
              <a:gd name="T80" fmla="*/ 380 w 928"/>
              <a:gd name="T81" fmla="*/ 601 h 690"/>
              <a:gd name="T82" fmla="*/ 432 w 928"/>
              <a:gd name="T83" fmla="*/ 586 h 690"/>
              <a:gd name="T84" fmla="*/ 449 w 928"/>
              <a:gd name="T85" fmla="*/ 592 h 690"/>
              <a:gd name="T86" fmla="*/ 469 w 928"/>
              <a:gd name="T87" fmla="*/ 594 h 690"/>
              <a:gd name="T88" fmla="*/ 488 w 928"/>
              <a:gd name="T89" fmla="*/ 592 h 690"/>
              <a:gd name="T90" fmla="*/ 484 w 928"/>
              <a:gd name="T91" fmla="*/ 626 h 690"/>
              <a:gd name="T92" fmla="*/ 503 w 928"/>
              <a:gd name="T93" fmla="*/ 638 h 690"/>
              <a:gd name="T94" fmla="*/ 540 w 928"/>
              <a:gd name="T95" fmla="*/ 634 h 690"/>
              <a:gd name="T96" fmla="*/ 547 w 928"/>
              <a:gd name="T97" fmla="*/ 603 h 690"/>
              <a:gd name="T98" fmla="*/ 517 w 928"/>
              <a:gd name="T99" fmla="*/ 598 h 690"/>
              <a:gd name="T100" fmla="*/ 520 w 928"/>
              <a:gd name="T101" fmla="*/ 586 h 690"/>
              <a:gd name="T102" fmla="*/ 505 w 928"/>
              <a:gd name="T103" fmla="*/ 555 h 690"/>
              <a:gd name="T104" fmla="*/ 474 w 928"/>
              <a:gd name="T105" fmla="*/ 561 h 690"/>
              <a:gd name="T106" fmla="*/ 461 w 928"/>
              <a:gd name="T107" fmla="*/ 559 h 690"/>
              <a:gd name="T108" fmla="*/ 424 w 928"/>
              <a:gd name="T109" fmla="*/ 557 h 690"/>
              <a:gd name="T110" fmla="*/ 382 w 928"/>
              <a:gd name="T111" fmla="*/ 569 h 690"/>
              <a:gd name="T112" fmla="*/ 399 w 928"/>
              <a:gd name="T113" fmla="*/ 538 h 690"/>
              <a:gd name="T114" fmla="*/ 380 w 928"/>
              <a:gd name="T115" fmla="*/ 521 h 690"/>
              <a:gd name="T116" fmla="*/ 315 w 928"/>
              <a:gd name="T117" fmla="*/ 550 h 6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28" h="690">
                <a:moveTo>
                  <a:pt x="23" y="148"/>
                </a:moveTo>
                <a:lnTo>
                  <a:pt x="672" y="148"/>
                </a:lnTo>
                <a:lnTo>
                  <a:pt x="672" y="148"/>
                </a:lnTo>
                <a:lnTo>
                  <a:pt x="653" y="194"/>
                </a:lnTo>
                <a:lnTo>
                  <a:pt x="46" y="194"/>
                </a:lnTo>
                <a:lnTo>
                  <a:pt x="46" y="644"/>
                </a:lnTo>
                <a:lnTo>
                  <a:pt x="782" y="644"/>
                </a:lnTo>
                <a:lnTo>
                  <a:pt x="782" y="455"/>
                </a:lnTo>
                <a:lnTo>
                  <a:pt x="782" y="455"/>
                </a:lnTo>
                <a:lnTo>
                  <a:pt x="812" y="390"/>
                </a:lnTo>
                <a:lnTo>
                  <a:pt x="812" y="390"/>
                </a:lnTo>
                <a:lnTo>
                  <a:pt x="826" y="356"/>
                </a:lnTo>
                <a:lnTo>
                  <a:pt x="826" y="352"/>
                </a:lnTo>
                <a:lnTo>
                  <a:pt x="826" y="352"/>
                </a:lnTo>
                <a:lnTo>
                  <a:pt x="830" y="352"/>
                </a:lnTo>
                <a:lnTo>
                  <a:pt x="830" y="667"/>
                </a:lnTo>
                <a:lnTo>
                  <a:pt x="830" y="690"/>
                </a:lnTo>
                <a:lnTo>
                  <a:pt x="807" y="690"/>
                </a:lnTo>
                <a:lnTo>
                  <a:pt x="23" y="690"/>
                </a:lnTo>
                <a:lnTo>
                  <a:pt x="0" y="690"/>
                </a:lnTo>
                <a:lnTo>
                  <a:pt x="0" y="667"/>
                </a:lnTo>
                <a:lnTo>
                  <a:pt x="0" y="171"/>
                </a:lnTo>
                <a:lnTo>
                  <a:pt x="0" y="148"/>
                </a:lnTo>
                <a:lnTo>
                  <a:pt x="23" y="148"/>
                </a:lnTo>
                <a:lnTo>
                  <a:pt x="23" y="148"/>
                </a:lnTo>
                <a:close/>
                <a:moveTo>
                  <a:pt x="117" y="432"/>
                </a:moveTo>
                <a:lnTo>
                  <a:pt x="117" y="467"/>
                </a:lnTo>
                <a:lnTo>
                  <a:pt x="355" y="467"/>
                </a:lnTo>
                <a:lnTo>
                  <a:pt x="355" y="432"/>
                </a:lnTo>
                <a:lnTo>
                  <a:pt x="117" y="432"/>
                </a:lnTo>
                <a:lnTo>
                  <a:pt x="117" y="432"/>
                </a:lnTo>
                <a:close/>
                <a:moveTo>
                  <a:pt x="117" y="336"/>
                </a:moveTo>
                <a:lnTo>
                  <a:pt x="117" y="369"/>
                </a:lnTo>
                <a:lnTo>
                  <a:pt x="522" y="369"/>
                </a:lnTo>
                <a:lnTo>
                  <a:pt x="522" y="336"/>
                </a:lnTo>
                <a:lnTo>
                  <a:pt x="117" y="336"/>
                </a:lnTo>
                <a:lnTo>
                  <a:pt x="117" y="336"/>
                </a:lnTo>
                <a:close/>
                <a:moveTo>
                  <a:pt x="117" y="238"/>
                </a:moveTo>
                <a:lnTo>
                  <a:pt x="117" y="271"/>
                </a:lnTo>
                <a:lnTo>
                  <a:pt x="522" y="271"/>
                </a:lnTo>
                <a:lnTo>
                  <a:pt x="522" y="238"/>
                </a:lnTo>
                <a:lnTo>
                  <a:pt x="117" y="238"/>
                </a:lnTo>
                <a:lnTo>
                  <a:pt x="117" y="238"/>
                </a:lnTo>
                <a:close/>
                <a:moveTo>
                  <a:pt x="853" y="123"/>
                </a:moveTo>
                <a:lnTo>
                  <a:pt x="853" y="123"/>
                </a:lnTo>
                <a:lnTo>
                  <a:pt x="860" y="102"/>
                </a:lnTo>
                <a:lnTo>
                  <a:pt x="862" y="83"/>
                </a:lnTo>
                <a:lnTo>
                  <a:pt x="891" y="94"/>
                </a:lnTo>
                <a:lnTo>
                  <a:pt x="891" y="94"/>
                </a:lnTo>
                <a:lnTo>
                  <a:pt x="870" y="137"/>
                </a:lnTo>
                <a:lnTo>
                  <a:pt x="843" y="194"/>
                </a:lnTo>
                <a:lnTo>
                  <a:pt x="822" y="246"/>
                </a:lnTo>
                <a:lnTo>
                  <a:pt x="816" y="263"/>
                </a:lnTo>
                <a:lnTo>
                  <a:pt x="814" y="273"/>
                </a:lnTo>
                <a:lnTo>
                  <a:pt x="814" y="273"/>
                </a:lnTo>
                <a:lnTo>
                  <a:pt x="818" y="281"/>
                </a:lnTo>
                <a:lnTo>
                  <a:pt x="822" y="288"/>
                </a:lnTo>
                <a:lnTo>
                  <a:pt x="830" y="294"/>
                </a:lnTo>
                <a:lnTo>
                  <a:pt x="839" y="296"/>
                </a:lnTo>
                <a:lnTo>
                  <a:pt x="843" y="296"/>
                </a:lnTo>
                <a:lnTo>
                  <a:pt x="847" y="269"/>
                </a:lnTo>
                <a:lnTo>
                  <a:pt x="847" y="269"/>
                </a:lnTo>
                <a:lnTo>
                  <a:pt x="845" y="269"/>
                </a:lnTo>
                <a:lnTo>
                  <a:pt x="841" y="267"/>
                </a:lnTo>
                <a:lnTo>
                  <a:pt x="841" y="265"/>
                </a:lnTo>
                <a:lnTo>
                  <a:pt x="841" y="265"/>
                </a:lnTo>
                <a:lnTo>
                  <a:pt x="843" y="256"/>
                </a:lnTo>
                <a:lnTo>
                  <a:pt x="851" y="236"/>
                </a:lnTo>
                <a:lnTo>
                  <a:pt x="880" y="177"/>
                </a:lnTo>
                <a:lnTo>
                  <a:pt x="922" y="94"/>
                </a:lnTo>
                <a:lnTo>
                  <a:pt x="928" y="79"/>
                </a:lnTo>
                <a:lnTo>
                  <a:pt x="916" y="75"/>
                </a:lnTo>
                <a:lnTo>
                  <a:pt x="864" y="56"/>
                </a:lnTo>
                <a:lnTo>
                  <a:pt x="864" y="56"/>
                </a:lnTo>
                <a:lnTo>
                  <a:pt x="864" y="42"/>
                </a:lnTo>
                <a:lnTo>
                  <a:pt x="860" y="31"/>
                </a:lnTo>
                <a:lnTo>
                  <a:pt x="855" y="21"/>
                </a:lnTo>
                <a:lnTo>
                  <a:pt x="851" y="12"/>
                </a:lnTo>
                <a:lnTo>
                  <a:pt x="845" y="6"/>
                </a:lnTo>
                <a:lnTo>
                  <a:pt x="837" y="2"/>
                </a:lnTo>
                <a:lnTo>
                  <a:pt x="830" y="0"/>
                </a:lnTo>
                <a:lnTo>
                  <a:pt x="820" y="0"/>
                </a:lnTo>
                <a:lnTo>
                  <a:pt x="812" y="2"/>
                </a:lnTo>
                <a:lnTo>
                  <a:pt x="801" y="6"/>
                </a:lnTo>
                <a:lnTo>
                  <a:pt x="793" y="12"/>
                </a:lnTo>
                <a:lnTo>
                  <a:pt x="782" y="23"/>
                </a:lnTo>
                <a:lnTo>
                  <a:pt x="772" y="35"/>
                </a:lnTo>
                <a:lnTo>
                  <a:pt x="762" y="48"/>
                </a:lnTo>
                <a:lnTo>
                  <a:pt x="753" y="64"/>
                </a:lnTo>
                <a:lnTo>
                  <a:pt x="745" y="85"/>
                </a:lnTo>
                <a:lnTo>
                  <a:pt x="745" y="85"/>
                </a:lnTo>
                <a:lnTo>
                  <a:pt x="724" y="133"/>
                </a:lnTo>
                <a:lnTo>
                  <a:pt x="705" y="181"/>
                </a:lnTo>
                <a:lnTo>
                  <a:pt x="672" y="279"/>
                </a:lnTo>
                <a:lnTo>
                  <a:pt x="787" y="321"/>
                </a:lnTo>
                <a:lnTo>
                  <a:pt x="787" y="321"/>
                </a:lnTo>
                <a:lnTo>
                  <a:pt x="822" y="223"/>
                </a:lnTo>
                <a:lnTo>
                  <a:pt x="853" y="123"/>
                </a:lnTo>
                <a:lnTo>
                  <a:pt x="853" y="123"/>
                </a:lnTo>
                <a:close/>
                <a:moveTo>
                  <a:pt x="626" y="452"/>
                </a:moveTo>
                <a:lnTo>
                  <a:pt x="599" y="484"/>
                </a:lnTo>
                <a:lnTo>
                  <a:pt x="613" y="567"/>
                </a:lnTo>
                <a:lnTo>
                  <a:pt x="624" y="571"/>
                </a:lnTo>
                <a:lnTo>
                  <a:pt x="643" y="521"/>
                </a:lnTo>
                <a:lnTo>
                  <a:pt x="643" y="521"/>
                </a:lnTo>
                <a:lnTo>
                  <a:pt x="638" y="517"/>
                </a:lnTo>
                <a:lnTo>
                  <a:pt x="636" y="513"/>
                </a:lnTo>
                <a:lnTo>
                  <a:pt x="636" y="507"/>
                </a:lnTo>
                <a:lnTo>
                  <a:pt x="636" y="500"/>
                </a:lnTo>
                <a:lnTo>
                  <a:pt x="636" y="500"/>
                </a:lnTo>
                <a:lnTo>
                  <a:pt x="641" y="496"/>
                </a:lnTo>
                <a:lnTo>
                  <a:pt x="647" y="492"/>
                </a:lnTo>
                <a:lnTo>
                  <a:pt x="653" y="490"/>
                </a:lnTo>
                <a:lnTo>
                  <a:pt x="659" y="490"/>
                </a:lnTo>
                <a:lnTo>
                  <a:pt x="659" y="490"/>
                </a:lnTo>
                <a:lnTo>
                  <a:pt x="666" y="494"/>
                </a:lnTo>
                <a:lnTo>
                  <a:pt x="670" y="500"/>
                </a:lnTo>
                <a:lnTo>
                  <a:pt x="670" y="507"/>
                </a:lnTo>
                <a:lnTo>
                  <a:pt x="670" y="513"/>
                </a:lnTo>
                <a:lnTo>
                  <a:pt x="670" y="513"/>
                </a:lnTo>
                <a:lnTo>
                  <a:pt x="668" y="517"/>
                </a:lnTo>
                <a:lnTo>
                  <a:pt x="663" y="521"/>
                </a:lnTo>
                <a:lnTo>
                  <a:pt x="657" y="523"/>
                </a:lnTo>
                <a:lnTo>
                  <a:pt x="653" y="525"/>
                </a:lnTo>
                <a:lnTo>
                  <a:pt x="634" y="576"/>
                </a:lnTo>
                <a:lnTo>
                  <a:pt x="647" y="580"/>
                </a:lnTo>
                <a:lnTo>
                  <a:pt x="707" y="528"/>
                </a:lnTo>
                <a:lnTo>
                  <a:pt x="709" y="484"/>
                </a:lnTo>
                <a:lnTo>
                  <a:pt x="626" y="452"/>
                </a:lnTo>
                <a:lnTo>
                  <a:pt x="626" y="452"/>
                </a:lnTo>
                <a:close/>
                <a:moveTo>
                  <a:pt x="780" y="336"/>
                </a:moveTo>
                <a:lnTo>
                  <a:pt x="666" y="294"/>
                </a:lnTo>
                <a:lnTo>
                  <a:pt x="666" y="294"/>
                </a:lnTo>
                <a:lnTo>
                  <a:pt x="645" y="367"/>
                </a:lnTo>
                <a:lnTo>
                  <a:pt x="624" y="438"/>
                </a:lnTo>
                <a:lnTo>
                  <a:pt x="624" y="438"/>
                </a:lnTo>
                <a:lnTo>
                  <a:pt x="720" y="473"/>
                </a:lnTo>
                <a:lnTo>
                  <a:pt x="720" y="473"/>
                </a:lnTo>
                <a:lnTo>
                  <a:pt x="751" y="404"/>
                </a:lnTo>
                <a:lnTo>
                  <a:pt x="780" y="336"/>
                </a:lnTo>
                <a:lnTo>
                  <a:pt x="780" y="336"/>
                </a:lnTo>
                <a:close/>
                <a:moveTo>
                  <a:pt x="275" y="578"/>
                </a:moveTo>
                <a:lnTo>
                  <a:pt x="292" y="603"/>
                </a:lnTo>
                <a:lnTo>
                  <a:pt x="292" y="603"/>
                </a:lnTo>
                <a:lnTo>
                  <a:pt x="330" y="565"/>
                </a:lnTo>
                <a:lnTo>
                  <a:pt x="357" y="542"/>
                </a:lnTo>
                <a:lnTo>
                  <a:pt x="365" y="536"/>
                </a:lnTo>
                <a:lnTo>
                  <a:pt x="367" y="536"/>
                </a:lnTo>
                <a:lnTo>
                  <a:pt x="367" y="536"/>
                </a:lnTo>
                <a:lnTo>
                  <a:pt x="367" y="536"/>
                </a:lnTo>
                <a:lnTo>
                  <a:pt x="365" y="540"/>
                </a:lnTo>
                <a:lnTo>
                  <a:pt x="363" y="544"/>
                </a:lnTo>
                <a:lnTo>
                  <a:pt x="353" y="555"/>
                </a:lnTo>
                <a:lnTo>
                  <a:pt x="353" y="555"/>
                </a:lnTo>
                <a:lnTo>
                  <a:pt x="342" y="567"/>
                </a:lnTo>
                <a:lnTo>
                  <a:pt x="340" y="573"/>
                </a:lnTo>
                <a:lnTo>
                  <a:pt x="338" y="580"/>
                </a:lnTo>
                <a:lnTo>
                  <a:pt x="338" y="580"/>
                </a:lnTo>
                <a:lnTo>
                  <a:pt x="340" y="588"/>
                </a:lnTo>
                <a:lnTo>
                  <a:pt x="344" y="596"/>
                </a:lnTo>
                <a:lnTo>
                  <a:pt x="353" y="601"/>
                </a:lnTo>
                <a:lnTo>
                  <a:pt x="365" y="603"/>
                </a:lnTo>
                <a:lnTo>
                  <a:pt x="365" y="603"/>
                </a:lnTo>
                <a:lnTo>
                  <a:pt x="380" y="601"/>
                </a:lnTo>
                <a:lnTo>
                  <a:pt x="392" y="598"/>
                </a:lnTo>
                <a:lnTo>
                  <a:pt x="415" y="592"/>
                </a:lnTo>
                <a:lnTo>
                  <a:pt x="415" y="592"/>
                </a:lnTo>
                <a:lnTo>
                  <a:pt x="432" y="586"/>
                </a:lnTo>
                <a:lnTo>
                  <a:pt x="444" y="584"/>
                </a:lnTo>
                <a:lnTo>
                  <a:pt x="444" y="584"/>
                </a:lnTo>
                <a:lnTo>
                  <a:pt x="447" y="588"/>
                </a:lnTo>
                <a:lnTo>
                  <a:pt x="449" y="592"/>
                </a:lnTo>
                <a:lnTo>
                  <a:pt x="459" y="596"/>
                </a:lnTo>
                <a:lnTo>
                  <a:pt x="459" y="596"/>
                </a:lnTo>
                <a:lnTo>
                  <a:pt x="463" y="596"/>
                </a:lnTo>
                <a:lnTo>
                  <a:pt x="469" y="594"/>
                </a:lnTo>
                <a:lnTo>
                  <a:pt x="484" y="590"/>
                </a:lnTo>
                <a:lnTo>
                  <a:pt x="488" y="588"/>
                </a:lnTo>
                <a:lnTo>
                  <a:pt x="488" y="592"/>
                </a:lnTo>
                <a:lnTo>
                  <a:pt x="488" y="592"/>
                </a:lnTo>
                <a:lnTo>
                  <a:pt x="488" y="592"/>
                </a:lnTo>
                <a:lnTo>
                  <a:pt x="484" y="611"/>
                </a:lnTo>
                <a:lnTo>
                  <a:pt x="484" y="617"/>
                </a:lnTo>
                <a:lnTo>
                  <a:pt x="484" y="626"/>
                </a:lnTo>
                <a:lnTo>
                  <a:pt x="484" y="626"/>
                </a:lnTo>
                <a:lnTo>
                  <a:pt x="488" y="632"/>
                </a:lnTo>
                <a:lnTo>
                  <a:pt x="495" y="636"/>
                </a:lnTo>
                <a:lnTo>
                  <a:pt x="503" y="638"/>
                </a:lnTo>
                <a:lnTo>
                  <a:pt x="513" y="636"/>
                </a:lnTo>
                <a:lnTo>
                  <a:pt x="513" y="636"/>
                </a:lnTo>
                <a:lnTo>
                  <a:pt x="526" y="634"/>
                </a:lnTo>
                <a:lnTo>
                  <a:pt x="540" y="634"/>
                </a:lnTo>
                <a:lnTo>
                  <a:pt x="559" y="634"/>
                </a:lnTo>
                <a:lnTo>
                  <a:pt x="563" y="605"/>
                </a:lnTo>
                <a:lnTo>
                  <a:pt x="563" y="605"/>
                </a:lnTo>
                <a:lnTo>
                  <a:pt x="547" y="603"/>
                </a:lnTo>
                <a:lnTo>
                  <a:pt x="532" y="603"/>
                </a:lnTo>
                <a:lnTo>
                  <a:pt x="515" y="603"/>
                </a:lnTo>
                <a:lnTo>
                  <a:pt x="515" y="603"/>
                </a:lnTo>
                <a:lnTo>
                  <a:pt x="517" y="598"/>
                </a:lnTo>
                <a:lnTo>
                  <a:pt x="517" y="598"/>
                </a:lnTo>
                <a:lnTo>
                  <a:pt x="517" y="598"/>
                </a:lnTo>
                <a:lnTo>
                  <a:pt x="520" y="586"/>
                </a:lnTo>
                <a:lnTo>
                  <a:pt x="520" y="586"/>
                </a:lnTo>
                <a:lnTo>
                  <a:pt x="522" y="573"/>
                </a:lnTo>
                <a:lnTo>
                  <a:pt x="520" y="565"/>
                </a:lnTo>
                <a:lnTo>
                  <a:pt x="513" y="559"/>
                </a:lnTo>
                <a:lnTo>
                  <a:pt x="505" y="555"/>
                </a:lnTo>
                <a:lnTo>
                  <a:pt x="505" y="555"/>
                </a:lnTo>
                <a:lnTo>
                  <a:pt x="497" y="555"/>
                </a:lnTo>
                <a:lnTo>
                  <a:pt x="488" y="557"/>
                </a:lnTo>
                <a:lnTo>
                  <a:pt x="474" y="561"/>
                </a:lnTo>
                <a:lnTo>
                  <a:pt x="474" y="561"/>
                </a:lnTo>
                <a:lnTo>
                  <a:pt x="467" y="563"/>
                </a:lnTo>
                <a:lnTo>
                  <a:pt x="467" y="563"/>
                </a:lnTo>
                <a:lnTo>
                  <a:pt x="461" y="559"/>
                </a:lnTo>
                <a:lnTo>
                  <a:pt x="455" y="555"/>
                </a:lnTo>
                <a:lnTo>
                  <a:pt x="449" y="555"/>
                </a:lnTo>
                <a:lnTo>
                  <a:pt x="440" y="555"/>
                </a:lnTo>
                <a:lnTo>
                  <a:pt x="424" y="557"/>
                </a:lnTo>
                <a:lnTo>
                  <a:pt x="407" y="563"/>
                </a:lnTo>
                <a:lnTo>
                  <a:pt x="407" y="563"/>
                </a:lnTo>
                <a:lnTo>
                  <a:pt x="382" y="569"/>
                </a:lnTo>
                <a:lnTo>
                  <a:pt x="382" y="569"/>
                </a:lnTo>
                <a:lnTo>
                  <a:pt x="392" y="555"/>
                </a:lnTo>
                <a:lnTo>
                  <a:pt x="396" y="546"/>
                </a:lnTo>
                <a:lnTo>
                  <a:pt x="399" y="538"/>
                </a:lnTo>
                <a:lnTo>
                  <a:pt x="399" y="538"/>
                </a:lnTo>
                <a:lnTo>
                  <a:pt x="396" y="530"/>
                </a:lnTo>
                <a:lnTo>
                  <a:pt x="394" y="523"/>
                </a:lnTo>
                <a:lnTo>
                  <a:pt x="388" y="521"/>
                </a:lnTo>
                <a:lnTo>
                  <a:pt x="380" y="521"/>
                </a:lnTo>
                <a:lnTo>
                  <a:pt x="371" y="523"/>
                </a:lnTo>
                <a:lnTo>
                  <a:pt x="361" y="525"/>
                </a:lnTo>
                <a:lnTo>
                  <a:pt x="338" y="538"/>
                </a:lnTo>
                <a:lnTo>
                  <a:pt x="315" y="550"/>
                </a:lnTo>
                <a:lnTo>
                  <a:pt x="294" y="563"/>
                </a:lnTo>
                <a:lnTo>
                  <a:pt x="275" y="578"/>
                </a:lnTo>
                <a:lnTo>
                  <a:pt x="275" y="57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1" name="PA_任意多边形 13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020824" y="4559328"/>
            <a:ext cx="547058" cy="387576"/>
          </a:xfrm>
          <a:custGeom>
            <a:avLst/>
            <a:gdLst>
              <a:gd name="T0" fmla="*/ 67 w 895"/>
              <a:gd name="T1" fmla="*/ 236 h 560"/>
              <a:gd name="T2" fmla="*/ 87 w 895"/>
              <a:gd name="T3" fmla="*/ 230 h 560"/>
              <a:gd name="T4" fmla="*/ 95 w 895"/>
              <a:gd name="T5" fmla="*/ 208 h 560"/>
              <a:gd name="T6" fmla="*/ 73 w 895"/>
              <a:gd name="T7" fmla="*/ 175 h 560"/>
              <a:gd name="T8" fmla="*/ 67 w 895"/>
              <a:gd name="T9" fmla="*/ 147 h 560"/>
              <a:gd name="T10" fmla="*/ 69 w 895"/>
              <a:gd name="T11" fmla="*/ 143 h 560"/>
              <a:gd name="T12" fmla="*/ 71 w 895"/>
              <a:gd name="T13" fmla="*/ 93 h 560"/>
              <a:gd name="T14" fmla="*/ 95 w 895"/>
              <a:gd name="T15" fmla="*/ 70 h 560"/>
              <a:gd name="T16" fmla="*/ 145 w 895"/>
              <a:gd name="T17" fmla="*/ 62 h 560"/>
              <a:gd name="T18" fmla="*/ 181 w 895"/>
              <a:gd name="T19" fmla="*/ 76 h 560"/>
              <a:gd name="T20" fmla="*/ 198 w 895"/>
              <a:gd name="T21" fmla="*/ 99 h 560"/>
              <a:gd name="T22" fmla="*/ 200 w 895"/>
              <a:gd name="T23" fmla="*/ 143 h 560"/>
              <a:gd name="T24" fmla="*/ 202 w 895"/>
              <a:gd name="T25" fmla="*/ 159 h 560"/>
              <a:gd name="T26" fmla="*/ 190 w 895"/>
              <a:gd name="T27" fmla="*/ 179 h 560"/>
              <a:gd name="T28" fmla="*/ 177 w 895"/>
              <a:gd name="T29" fmla="*/ 206 h 560"/>
              <a:gd name="T30" fmla="*/ 186 w 895"/>
              <a:gd name="T31" fmla="*/ 232 h 560"/>
              <a:gd name="T32" fmla="*/ 232 w 895"/>
              <a:gd name="T33" fmla="*/ 234 h 560"/>
              <a:gd name="T34" fmla="*/ 244 w 895"/>
              <a:gd name="T35" fmla="*/ 252 h 560"/>
              <a:gd name="T36" fmla="*/ 254 w 895"/>
              <a:gd name="T37" fmla="*/ 208 h 560"/>
              <a:gd name="T38" fmla="*/ 310 w 895"/>
              <a:gd name="T39" fmla="*/ 199 h 560"/>
              <a:gd name="T40" fmla="*/ 310 w 895"/>
              <a:gd name="T41" fmla="*/ 171 h 560"/>
              <a:gd name="T42" fmla="*/ 294 w 895"/>
              <a:gd name="T43" fmla="*/ 147 h 560"/>
              <a:gd name="T44" fmla="*/ 270 w 895"/>
              <a:gd name="T45" fmla="*/ 115 h 560"/>
              <a:gd name="T46" fmla="*/ 284 w 895"/>
              <a:gd name="T47" fmla="*/ 46 h 560"/>
              <a:gd name="T48" fmla="*/ 312 w 895"/>
              <a:gd name="T49" fmla="*/ 28 h 560"/>
              <a:gd name="T50" fmla="*/ 371 w 895"/>
              <a:gd name="T51" fmla="*/ 26 h 560"/>
              <a:gd name="T52" fmla="*/ 399 w 895"/>
              <a:gd name="T53" fmla="*/ 42 h 560"/>
              <a:gd name="T54" fmla="*/ 417 w 895"/>
              <a:gd name="T55" fmla="*/ 99 h 560"/>
              <a:gd name="T56" fmla="*/ 417 w 895"/>
              <a:gd name="T57" fmla="*/ 145 h 560"/>
              <a:gd name="T58" fmla="*/ 389 w 895"/>
              <a:gd name="T59" fmla="*/ 155 h 560"/>
              <a:gd name="T60" fmla="*/ 369 w 895"/>
              <a:gd name="T61" fmla="*/ 177 h 560"/>
              <a:gd name="T62" fmla="*/ 407 w 895"/>
              <a:gd name="T63" fmla="*/ 201 h 560"/>
              <a:gd name="T64" fmla="*/ 433 w 895"/>
              <a:gd name="T65" fmla="*/ 208 h 560"/>
              <a:gd name="T66" fmla="*/ 444 w 895"/>
              <a:gd name="T67" fmla="*/ 179 h 560"/>
              <a:gd name="T68" fmla="*/ 484 w 895"/>
              <a:gd name="T69" fmla="*/ 157 h 560"/>
              <a:gd name="T70" fmla="*/ 502 w 895"/>
              <a:gd name="T71" fmla="*/ 151 h 560"/>
              <a:gd name="T72" fmla="*/ 510 w 895"/>
              <a:gd name="T73" fmla="*/ 131 h 560"/>
              <a:gd name="T74" fmla="*/ 490 w 895"/>
              <a:gd name="T75" fmla="*/ 101 h 560"/>
              <a:gd name="T76" fmla="*/ 482 w 895"/>
              <a:gd name="T77" fmla="*/ 77 h 560"/>
              <a:gd name="T78" fmla="*/ 486 w 895"/>
              <a:gd name="T79" fmla="*/ 74 h 560"/>
              <a:gd name="T80" fmla="*/ 490 w 895"/>
              <a:gd name="T81" fmla="*/ 24 h 560"/>
              <a:gd name="T82" fmla="*/ 520 w 895"/>
              <a:gd name="T83" fmla="*/ 4 h 560"/>
              <a:gd name="T84" fmla="*/ 566 w 895"/>
              <a:gd name="T85" fmla="*/ 2 h 560"/>
              <a:gd name="T86" fmla="*/ 591 w 895"/>
              <a:gd name="T87" fmla="*/ 16 h 560"/>
              <a:gd name="T88" fmla="*/ 601 w 895"/>
              <a:gd name="T89" fmla="*/ 72 h 560"/>
              <a:gd name="T90" fmla="*/ 607 w 895"/>
              <a:gd name="T91" fmla="*/ 77 h 560"/>
              <a:gd name="T92" fmla="*/ 603 w 895"/>
              <a:gd name="T93" fmla="*/ 95 h 560"/>
              <a:gd name="T94" fmla="*/ 589 w 895"/>
              <a:gd name="T95" fmla="*/ 119 h 560"/>
              <a:gd name="T96" fmla="*/ 591 w 895"/>
              <a:gd name="T97" fmla="*/ 153 h 560"/>
              <a:gd name="T98" fmla="*/ 607 w 895"/>
              <a:gd name="T99" fmla="*/ 157 h 560"/>
              <a:gd name="T100" fmla="*/ 645 w 895"/>
              <a:gd name="T101" fmla="*/ 179 h 560"/>
              <a:gd name="T102" fmla="*/ 0 w 895"/>
              <a:gd name="T103" fmla="*/ 401 h 560"/>
              <a:gd name="T104" fmla="*/ 20 w 895"/>
              <a:gd name="T105" fmla="*/ 268 h 560"/>
              <a:gd name="T106" fmla="*/ 40 w 895"/>
              <a:gd name="T107" fmla="*/ 236 h 560"/>
              <a:gd name="T108" fmla="*/ 419 w 895"/>
              <a:gd name="T109" fmla="*/ 538 h 560"/>
              <a:gd name="T110" fmla="*/ 828 w 895"/>
              <a:gd name="T111" fmla="*/ 312 h 560"/>
              <a:gd name="T112" fmla="*/ 441 w 895"/>
              <a:gd name="T113" fmla="*/ 415 h 560"/>
              <a:gd name="T114" fmla="*/ 16 w 895"/>
              <a:gd name="T115" fmla="*/ 441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95" h="560">
                <a:moveTo>
                  <a:pt x="40" y="236"/>
                </a:moveTo>
                <a:lnTo>
                  <a:pt x="40" y="236"/>
                </a:lnTo>
                <a:lnTo>
                  <a:pt x="67" y="236"/>
                </a:lnTo>
                <a:lnTo>
                  <a:pt x="67" y="236"/>
                </a:lnTo>
                <a:lnTo>
                  <a:pt x="73" y="236"/>
                </a:lnTo>
                <a:lnTo>
                  <a:pt x="79" y="234"/>
                </a:lnTo>
                <a:lnTo>
                  <a:pt x="83" y="232"/>
                </a:lnTo>
                <a:lnTo>
                  <a:pt x="87" y="230"/>
                </a:lnTo>
                <a:lnTo>
                  <a:pt x="87" y="230"/>
                </a:lnTo>
                <a:lnTo>
                  <a:pt x="93" y="220"/>
                </a:lnTo>
                <a:lnTo>
                  <a:pt x="95" y="208"/>
                </a:lnTo>
                <a:lnTo>
                  <a:pt x="95" y="208"/>
                </a:lnTo>
                <a:lnTo>
                  <a:pt x="85" y="195"/>
                </a:lnTo>
                <a:lnTo>
                  <a:pt x="79" y="179"/>
                </a:lnTo>
                <a:lnTo>
                  <a:pt x="79" y="179"/>
                </a:lnTo>
                <a:lnTo>
                  <a:pt x="73" y="175"/>
                </a:lnTo>
                <a:lnTo>
                  <a:pt x="69" y="169"/>
                </a:lnTo>
                <a:lnTo>
                  <a:pt x="69" y="169"/>
                </a:lnTo>
                <a:lnTo>
                  <a:pt x="67" y="159"/>
                </a:lnTo>
                <a:lnTo>
                  <a:pt x="67" y="147"/>
                </a:lnTo>
                <a:lnTo>
                  <a:pt x="67" y="145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9" y="143"/>
                </a:lnTo>
                <a:lnTo>
                  <a:pt x="67" y="119"/>
                </a:lnTo>
                <a:lnTo>
                  <a:pt x="69" y="101"/>
                </a:lnTo>
                <a:lnTo>
                  <a:pt x="71" y="93"/>
                </a:lnTo>
                <a:lnTo>
                  <a:pt x="75" y="87"/>
                </a:lnTo>
                <a:lnTo>
                  <a:pt x="85" y="77"/>
                </a:lnTo>
                <a:lnTo>
                  <a:pt x="85" y="77"/>
                </a:lnTo>
                <a:lnTo>
                  <a:pt x="95" y="70"/>
                </a:lnTo>
                <a:lnTo>
                  <a:pt x="107" y="66"/>
                </a:lnTo>
                <a:lnTo>
                  <a:pt x="119" y="62"/>
                </a:lnTo>
                <a:lnTo>
                  <a:pt x="133" y="62"/>
                </a:lnTo>
                <a:lnTo>
                  <a:pt x="145" y="62"/>
                </a:lnTo>
                <a:lnTo>
                  <a:pt x="159" y="64"/>
                </a:lnTo>
                <a:lnTo>
                  <a:pt x="171" y="70"/>
                </a:lnTo>
                <a:lnTo>
                  <a:pt x="181" y="76"/>
                </a:lnTo>
                <a:lnTo>
                  <a:pt x="181" y="76"/>
                </a:lnTo>
                <a:lnTo>
                  <a:pt x="186" y="79"/>
                </a:lnTo>
                <a:lnTo>
                  <a:pt x="190" y="85"/>
                </a:lnTo>
                <a:lnTo>
                  <a:pt x="194" y="93"/>
                </a:lnTo>
                <a:lnTo>
                  <a:pt x="198" y="99"/>
                </a:lnTo>
                <a:lnTo>
                  <a:pt x="200" y="119"/>
                </a:lnTo>
                <a:lnTo>
                  <a:pt x="198" y="141"/>
                </a:lnTo>
                <a:lnTo>
                  <a:pt x="198" y="141"/>
                </a:lnTo>
                <a:lnTo>
                  <a:pt x="200" y="143"/>
                </a:lnTo>
                <a:lnTo>
                  <a:pt x="204" y="145"/>
                </a:lnTo>
                <a:lnTo>
                  <a:pt x="204" y="147"/>
                </a:lnTo>
                <a:lnTo>
                  <a:pt x="204" y="147"/>
                </a:lnTo>
                <a:lnTo>
                  <a:pt x="202" y="159"/>
                </a:lnTo>
                <a:lnTo>
                  <a:pt x="200" y="169"/>
                </a:lnTo>
                <a:lnTo>
                  <a:pt x="200" y="169"/>
                </a:lnTo>
                <a:lnTo>
                  <a:pt x="196" y="175"/>
                </a:lnTo>
                <a:lnTo>
                  <a:pt x="190" y="179"/>
                </a:lnTo>
                <a:lnTo>
                  <a:pt x="190" y="179"/>
                </a:lnTo>
                <a:lnTo>
                  <a:pt x="184" y="193"/>
                </a:lnTo>
                <a:lnTo>
                  <a:pt x="177" y="206"/>
                </a:lnTo>
                <a:lnTo>
                  <a:pt x="177" y="206"/>
                </a:lnTo>
                <a:lnTo>
                  <a:pt x="181" y="222"/>
                </a:lnTo>
                <a:lnTo>
                  <a:pt x="183" y="228"/>
                </a:lnTo>
                <a:lnTo>
                  <a:pt x="186" y="232"/>
                </a:lnTo>
                <a:lnTo>
                  <a:pt x="186" y="232"/>
                </a:lnTo>
                <a:lnTo>
                  <a:pt x="194" y="234"/>
                </a:lnTo>
                <a:lnTo>
                  <a:pt x="204" y="234"/>
                </a:lnTo>
                <a:lnTo>
                  <a:pt x="204" y="234"/>
                </a:lnTo>
                <a:lnTo>
                  <a:pt x="232" y="234"/>
                </a:lnTo>
                <a:lnTo>
                  <a:pt x="232" y="234"/>
                </a:lnTo>
                <a:lnTo>
                  <a:pt x="238" y="242"/>
                </a:lnTo>
                <a:lnTo>
                  <a:pt x="244" y="252"/>
                </a:lnTo>
                <a:lnTo>
                  <a:pt x="244" y="252"/>
                </a:lnTo>
                <a:lnTo>
                  <a:pt x="248" y="224"/>
                </a:lnTo>
                <a:lnTo>
                  <a:pt x="250" y="214"/>
                </a:lnTo>
                <a:lnTo>
                  <a:pt x="254" y="208"/>
                </a:lnTo>
                <a:lnTo>
                  <a:pt x="254" y="208"/>
                </a:lnTo>
                <a:lnTo>
                  <a:pt x="258" y="206"/>
                </a:lnTo>
                <a:lnTo>
                  <a:pt x="264" y="205"/>
                </a:lnTo>
                <a:lnTo>
                  <a:pt x="282" y="201"/>
                </a:lnTo>
                <a:lnTo>
                  <a:pt x="310" y="199"/>
                </a:lnTo>
                <a:lnTo>
                  <a:pt x="310" y="199"/>
                </a:lnTo>
                <a:lnTo>
                  <a:pt x="315" y="177"/>
                </a:lnTo>
                <a:lnTo>
                  <a:pt x="315" y="177"/>
                </a:lnTo>
                <a:lnTo>
                  <a:pt x="310" y="171"/>
                </a:lnTo>
                <a:lnTo>
                  <a:pt x="302" y="163"/>
                </a:lnTo>
                <a:lnTo>
                  <a:pt x="298" y="155"/>
                </a:lnTo>
                <a:lnTo>
                  <a:pt x="294" y="147"/>
                </a:lnTo>
                <a:lnTo>
                  <a:pt x="294" y="147"/>
                </a:lnTo>
                <a:lnTo>
                  <a:pt x="272" y="147"/>
                </a:lnTo>
                <a:lnTo>
                  <a:pt x="272" y="147"/>
                </a:lnTo>
                <a:lnTo>
                  <a:pt x="270" y="131"/>
                </a:lnTo>
                <a:lnTo>
                  <a:pt x="270" y="115"/>
                </a:lnTo>
                <a:lnTo>
                  <a:pt x="272" y="83"/>
                </a:lnTo>
                <a:lnTo>
                  <a:pt x="276" y="68"/>
                </a:lnTo>
                <a:lnTo>
                  <a:pt x="280" y="56"/>
                </a:lnTo>
                <a:lnTo>
                  <a:pt x="284" y="46"/>
                </a:lnTo>
                <a:lnTo>
                  <a:pt x="290" y="38"/>
                </a:lnTo>
                <a:lnTo>
                  <a:pt x="290" y="38"/>
                </a:lnTo>
                <a:lnTo>
                  <a:pt x="300" y="32"/>
                </a:lnTo>
                <a:lnTo>
                  <a:pt x="312" y="28"/>
                </a:lnTo>
                <a:lnTo>
                  <a:pt x="327" y="24"/>
                </a:lnTo>
                <a:lnTo>
                  <a:pt x="341" y="24"/>
                </a:lnTo>
                <a:lnTo>
                  <a:pt x="357" y="24"/>
                </a:lnTo>
                <a:lnTo>
                  <a:pt x="371" y="26"/>
                </a:lnTo>
                <a:lnTo>
                  <a:pt x="383" y="30"/>
                </a:lnTo>
                <a:lnTo>
                  <a:pt x="393" y="36"/>
                </a:lnTo>
                <a:lnTo>
                  <a:pt x="393" y="36"/>
                </a:lnTo>
                <a:lnTo>
                  <a:pt x="399" y="42"/>
                </a:lnTo>
                <a:lnTo>
                  <a:pt x="405" y="54"/>
                </a:lnTo>
                <a:lnTo>
                  <a:pt x="411" y="68"/>
                </a:lnTo>
                <a:lnTo>
                  <a:pt x="413" y="81"/>
                </a:lnTo>
                <a:lnTo>
                  <a:pt x="417" y="99"/>
                </a:lnTo>
                <a:lnTo>
                  <a:pt x="417" y="115"/>
                </a:lnTo>
                <a:lnTo>
                  <a:pt x="417" y="131"/>
                </a:lnTo>
                <a:lnTo>
                  <a:pt x="417" y="145"/>
                </a:lnTo>
                <a:lnTo>
                  <a:pt x="417" y="145"/>
                </a:lnTo>
                <a:lnTo>
                  <a:pt x="405" y="147"/>
                </a:lnTo>
                <a:lnTo>
                  <a:pt x="393" y="147"/>
                </a:lnTo>
                <a:lnTo>
                  <a:pt x="393" y="147"/>
                </a:lnTo>
                <a:lnTo>
                  <a:pt x="389" y="155"/>
                </a:lnTo>
                <a:lnTo>
                  <a:pt x="383" y="163"/>
                </a:lnTo>
                <a:lnTo>
                  <a:pt x="377" y="171"/>
                </a:lnTo>
                <a:lnTo>
                  <a:pt x="369" y="177"/>
                </a:lnTo>
                <a:lnTo>
                  <a:pt x="369" y="177"/>
                </a:lnTo>
                <a:lnTo>
                  <a:pt x="373" y="189"/>
                </a:lnTo>
                <a:lnTo>
                  <a:pt x="377" y="199"/>
                </a:lnTo>
                <a:lnTo>
                  <a:pt x="377" y="199"/>
                </a:lnTo>
                <a:lnTo>
                  <a:pt x="407" y="201"/>
                </a:lnTo>
                <a:lnTo>
                  <a:pt x="425" y="205"/>
                </a:lnTo>
                <a:lnTo>
                  <a:pt x="431" y="206"/>
                </a:lnTo>
                <a:lnTo>
                  <a:pt x="433" y="208"/>
                </a:lnTo>
                <a:lnTo>
                  <a:pt x="433" y="208"/>
                </a:lnTo>
                <a:lnTo>
                  <a:pt x="437" y="214"/>
                </a:lnTo>
                <a:lnTo>
                  <a:pt x="437" y="214"/>
                </a:lnTo>
                <a:lnTo>
                  <a:pt x="441" y="197"/>
                </a:lnTo>
                <a:lnTo>
                  <a:pt x="444" y="179"/>
                </a:lnTo>
                <a:lnTo>
                  <a:pt x="450" y="167"/>
                </a:lnTo>
                <a:lnTo>
                  <a:pt x="458" y="157"/>
                </a:lnTo>
                <a:lnTo>
                  <a:pt x="458" y="157"/>
                </a:lnTo>
                <a:lnTo>
                  <a:pt x="484" y="157"/>
                </a:lnTo>
                <a:lnTo>
                  <a:pt x="484" y="157"/>
                </a:lnTo>
                <a:lnTo>
                  <a:pt x="494" y="157"/>
                </a:lnTo>
                <a:lnTo>
                  <a:pt x="498" y="155"/>
                </a:lnTo>
                <a:lnTo>
                  <a:pt x="502" y="151"/>
                </a:lnTo>
                <a:lnTo>
                  <a:pt x="502" y="151"/>
                </a:lnTo>
                <a:lnTo>
                  <a:pt x="506" y="143"/>
                </a:lnTo>
                <a:lnTo>
                  <a:pt x="510" y="131"/>
                </a:lnTo>
                <a:lnTo>
                  <a:pt x="510" y="131"/>
                </a:lnTo>
                <a:lnTo>
                  <a:pt x="500" y="119"/>
                </a:lnTo>
                <a:lnTo>
                  <a:pt x="494" y="105"/>
                </a:lnTo>
                <a:lnTo>
                  <a:pt x="494" y="105"/>
                </a:lnTo>
                <a:lnTo>
                  <a:pt x="490" y="101"/>
                </a:lnTo>
                <a:lnTo>
                  <a:pt x="486" y="95"/>
                </a:lnTo>
                <a:lnTo>
                  <a:pt x="486" y="95"/>
                </a:lnTo>
                <a:lnTo>
                  <a:pt x="484" y="87"/>
                </a:lnTo>
                <a:lnTo>
                  <a:pt x="482" y="77"/>
                </a:lnTo>
                <a:lnTo>
                  <a:pt x="482" y="76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6" y="74"/>
                </a:lnTo>
                <a:lnTo>
                  <a:pt x="484" y="52"/>
                </a:lnTo>
                <a:lnTo>
                  <a:pt x="486" y="36"/>
                </a:lnTo>
                <a:lnTo>
                  <a:pt x="490" y="24"/>
                </a:lnTo>
                <a:lnTo>
                  <a:pt x="500" y="14"/>
                </a:lnTo>
                <a:lnTo>
                  <a:pt x="500" y="14"/>
                </a:lnTo>
                <a:lnTo>
                  <a:pt x="508" y="8"/>
                </a:lnTo>
                <a:lnTo>
                  <a:pt x="520" y="4"/>
                </a:lnTo>
                <a:lnTo>
                  <a:pt x="530" y="0"/>
                </a:lnTo>
                <a:lnTo>
                  <a:pt x="542" y="0"/>
                </a:lnTo>
                <a:lnTo>
                  <a:pt x="554" y="0"/>
                </a:lnTo>
                <a:lnTo>
                  <a:pt x="566" y="2"/>
                </a:lnTo>
                <a:lnTo>
                  <a:pt x="575" y="6"/>
                </a:lnTo>
                <a:lnTo>
                  <a:pt x="585" y="12"/>
                </a:lnTo>
                <a:lnTo>
                  <a:pt x="585" y="12"/>
                </a:lnTo>
                <a:lnTo>
                  <a:pt x="591" y="16"/>
                </a:lnTo>
                <a:lnTo>
                  <a:pt x="595" y="22"/>
                </a:lnTo>
                <a:lnTo>
                  <a:pt x="601" y="36"/>
                </a:lnTo>
                <a:lnTo>
                  <a:pt x="603" y="52"/>
                </a:lnTo>
                <a:lnTo>
                  <a:pt x="601" y="72"/>
                </a:lnTo>
                <a:lnTo>
                  <a:pt x="601" y="72"/>
                </a:lnTo>
                <a:lnTo>
                  <a:pt x="603" y="74"/>
                </a:lnTo>
                <a:lnTo>
                  <a:pt x="605" y="76"/>
                </a:lnTo>
                <a:lnTo>
                  <a:pt x="607" y="77"/>
                </a:lnTo>
                <a:lnTo>
                  <a:pt x="607" y="77"/>
                </a:lnTo>
                <a:lnTo>
                  <a:pt x="605" y="87"/>
                </a:lnTo>
                <a:lnTo>
                  <a:pt x="603" y="95"/>
                </a:lnTo>
                <a:lnTo>
                  <a:pt x="603" y="95"/>
                </a:lnTo>
                <a:lnTo>
                  <a:pt x="599" y="101"/>
                </a:lnTo>
                <a:lnTo>
                  <a:pt x="595" y="105"/>
                </a:lnTo>
                <a:lnTo>
                  <a:pt x="595" y="105"/>
                </a:lnTo>
                <a:lnTo>
                  <a:pt x="589" y="119"/>
                </a:lnTo>
                <a:lnTo>
                  <a:pt x="581" y="131"/>
                </a:lnTo>
                <a:lnTo>
                  <a:pt x="581" y="131"/>
                </a:lnTo>
                <a:lnTo>
                  <a:pt x="585" y="145"/>
                </a:lnTo>
                <a:lnTo>
                  <a:pt x="591" y="153"/>
                </a:lnTo>
                <a:lnTo>
                  <a:pt x="591" y="153"/>
                </a:lnTo>
                <a:lnTo>
                  <a:pt x="599" y="155"/>
                </a:lnTo>
                <a:lnTo>
                  <a:pt x="607" y="157"/>
                </a:lnTo>
                <a:lnTo>
                  <a:pt x="607" y="157"/>
                </a:lnTo>
                <a:lnTo>
                  <a:pt x="631" y="157"/>
                </a:lnTo>
                <a:lnTo>
                  <a:pt x="631" y="157"/>
                </a:lnTo>
                <a:lnTo>
                  <a:pt x="639" y="165"/>
                </a:lnTo>
                <a:lnTo>
                  <a:pt x="645" y="179"/>
                </a:lnTo>
                <a:lnTo>
                  <a:pt x="437" y="365"/>
                </a:lnTo>
                <a:lnTo>
                  <a:pt x="256" y="260"/>
                </a:lnTo>
                <a:lnTo>
                  <a:pt x="0" y="401"/>
                </a:lnTo>
                <a:lnTo>
                  <a:pt x="0" y="401"/>
                </a:lnTo>
                <a:lnTo>
                  <a:pt x="4" y="361"/>
                </a:lnTo>
                <a:lnTo>
                  <a:pt x="10" y="314"/>
                </a:lnTo>
                <a:lnTo>
                  <a:pt x="14" y="290"/>
                </a:lnTo>
                <a:lnTo>
                  <a:pt x="20" y="268"/>
                </a:lnTo>
                <a:lnTo>
                  <a:pt x="30" y="248"/>
                </a:lnTo>
                <a:lnTo>
                  <a:pt x="34" y="242"/>
                </a:lnTo>
                <a:lnTo>
                  <a:pt x="40" y="236"/>
                </a:lnTo>
                <a:lnTo>
                  <a:pt x="40" y="236"/>
                </a:lnTo>
                <a:close/>
                <a:moveTo>
                  <a:pt x="16" y="441"/>
                </a:moveTo>
                <a:lnTo>
                  <a:pt x="71" y="542"/>
                </a:lnTo>
                <a:lnTo>
                  <a:pt x="254" y="443"/>
                </a:lnTo>
                <a:lnTo>
                  <a:pt x="419" y="538"/>
                </a:lnTo>
                <a:lnTo>
                  <a:pt x="456" y="560"/>
                </a:lnTo>
                <a:lnTo>
                  <a:pt x="488" y="530"/>
                </a:lnTo>
                <a:lnTo>
                  <a:pt x="782" y="266"/>
                </a:lnTo>
                <a:lnTo>
                  <a:pt x="828" y="312"/>
                </a:lnTo>
                <a:lnTo>
                  <a:pt x="895" y="77"/>
                </a:lnTo>
                <a:lnTo>
                  <a:pt x="655" y="143"/>
                </a:lnTo>
                <a:lnTo>
                  <a:pt x="699" y="185"/>
                </a:lnTo>
                <a:lnTo>
                  <a:pt x="441" y="415"/>
                </a:lnTo>
                <a:lnTo>
                  <a:pt x="284" y="326"/>
                </a:lnTo>
                <a:lnTo>
                  <a:pt x="256" y="310"/>
                </a:lnTo>
                <a:lnTo>
                  <a:pt x="228" y="324"/>
                </a:lnTo>
                <a:lnTo>
                  <a:pt x="16" y="441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8" name="PA_任意多边形 7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2039112" y="2990089"/>
            <a:ext cx="466344" cy="539496"/>
          </a:xfrm>
          <a:custGeom>
            <a:avLst/>
            <a:gdLst>
              <a:gd name="T0" fmla="*/ 887 w 913"/>
              <a:gd name="T1" fmla="*/ 712 h 900"/>
              <a:gd name="T2" fmla="*/ 911 w 913"/>
              <a:gd name="T3" fmla="*/ 772 h 900"/>
              <a:gd name="T4" fmla="*/ 809 w 913"/>
              <a:gd name="T5" fmla="*/ 848 h 900"/>
              <a:gd name="T6" fmla="*/ 591 w 913"/>
              <a:gd name="T7" fmla="*/ 893 h 900"/>
              <a:gd name="T8" fmla="*/ 363 w 913"/>
              <a:gd name="T9" fmla="*/ 896 h 900"/>
              <a:gd name="T10" fmla="*/ 132 w 913"/>
              <a:gd name="T11" fmla="*/ 859 h 900"/>
              <a:gd name="T12" fmla="*/ 9 w 913"/>
              <a:gd name="T13" fmla="*/ 787 h 900"/>
              <a:gd name="T14" fmla="*/ 13 w 913"/>
              <a:gd name="T15" fmla="*/ 723 h 900"/>
              <a:gd name="T16" fmla="*/ 95 w 913"/>
              <a:gd name="T17" fmla="*/ 673 h 900"/>
              <a:gd name="T18" fmla="*/ 76 w 913"/>
              <a:gd name="T19" fmla="*/ 714 h 900"/>
              <a:gd name="T20" fmla="*/ 160 w 913"/>
              <a:gd name="T21" fmla="*/ 766 h 900"/>
              <a:gd name="T22" fmla="*/ 456 w 913"/>
              <a:gd name="T23" fmla="*/ 800 h 900"/>
              <a:gd name="T24" fmla="*/ 772 w 913"/>
              <a:gd name="T25" fmla="*/ 757 h 900"/>
              <a:gd name="T26" fmla="*/ 837 w 913"/>
              <a:gd name="T27" fmla="*/ 705 h 900"/>
              <a:gd name="T28" fmla="*/ 816 w 913"/>
              <a:gd name="T29" fmla="*/ 673 h 900"/>
              <a:gd name="T30" fmla="*/ 290 w 913"/>
              <a:gd name="T31" fmla="*/ 56 h 900"/>
              <a:gd name="T32" fmla="*/ 314 w 913"/>
              <a:gd name="T33" fmla="*/ 132 h 900"/>
              <a:gd name="T34" fmla="*/ 249 w 913"/>
              <a:gd name="T35" fmla="*/ 197 h 900"/>
              <a:gd name="T36" fmla="*/ 173 w 913"/>
              <a:gd name="T37" fmla="*/ 173 h 900"/>
              <a:gd name="T38" fmla="*/ 149 w 913"/>
              <a:gd name="T39" fmla="*/ 97 h 900"/>
              <a:gd name="T40" fmla="*/ 214 w 913"/>
              <a:gd name="T41" fmla="*/ 32 h 900"/>
              <a:gd name="T42" fmla="*/ 647 w 913"/>
              <a:gd name="T43" fmla="*/ 39 h 900"/>
              <a:gd name="T44" fmla="*/ 595 w 913"/>
              <a:gd name="T45" fmla="*/ 115 h 900"/>
              <a:gd name="T46" fmla="*/ 632 w 913"/>
              <a:gd name="T47" fmla="*/ 184 h 900"/>
              <a:gd name="T48" fmla="*/ 712 w 913"/>
              <a:gd name="T49" fmla="*/ 190 h 900"/>
              <a:gd name="T50" fmla="*/ 762 w 913"/>
              <a:gd name="T51" fmla="*/ 115 h 900"/>
              <a:gd name="T52" fmla="*/ 725 w 913"/>
              <a:gd name="T53" fmla="*/ 45 h 900"/>
              <a:gd name="T54" fmla="*/ 597 w 913"/>
              <a:gd name="T55" fmla="*/ 729 h 900"/>
              <a:gd name="T56" fmla="*/ 766 w 913"/>
              <a:gd name="T57" fmla="*/ 487 h 900"/>
              <a:gd name="T58" fmla="*/ 805 w 913"/>
              <a:gd name="T59" fmla="*/ 437 h 900"/>
              <a:gd name="T60" fmla="*/ 803 w 913"/>
              <a:gd name="T61" fmla="*/ 262 h 900"/>
              <a:gd name="T62" fmla="*/ 729 w 913"/>
              <a:gd name="T63" fmla="*/ 212 h 900"/>
              <a:gd name="T64" fmla="*/ 630 w 913"/>
              <a:gd name="T65" fmla="*/ 247 h 900"/>
              <a:gd name="T66" fmla="*/ 632 w 913"/>
              <a:gd name="T67" fmla="*/ 443 h 900"/>
              <a:gd name="T68" fmla="*/ 456 w 913"/>
              <a:gd name="T69" fmla="*/ 0 h 900"/>
              <a:gd name="T70" fmla="*/ 541 w 913"/>
              <a:gd name="T71" fmla="*/ 56 h 900"/>
              <a:gd name="T72" fmla="*/ 532 w 913"/>
              <a:gd name="T73" fmla="*/ 143 h 900"/>
              <a:gd name="T74" fmla="*/ 456 w 913"/>
              <a:gd name="T75" fmla="*/ 182 h 900"/>
              <a:gd name="T76" fmla="*/ 374 w 913"/>
              <a:gd name="T77" fmla="*/ 128 h 900"/>
              <a:gd name="T78" fmla="*/ 383 w 913"/>
              <a:gd name="T79" fmla="*/ 41 h 900"/>
              <a:gd name="T80" fmla="*/ 456 w 913"/>
              <a:gd name="T81" fmla="*/ 0 h 900"/>
              <a:gd name="T82" fmla="*/ 580 w 913"/>
              <a:gd name="T83" fmla="*/ 465 h 900"/>
              <a:gd name="T84" fmla="*/ 593 w 913"/>
              <a:gd name="T85" fmla="*/ 283 h 900"/>
              <a:gd name="T86" fmla="*/ 541 w 913"/>
              <a:gd name="T87" fmla="*/ 206 h 900"/>
              <a:gd name="T88" fmla="*/ 368 w 913"/>
              <a:gd name="T89" fmla="*/ 206 h 900"/>
              <a:gd name="T90" fmla="*/ 316 w 913"/>
              <a:gd name="T91" fmla="*/ 283 h 900"/>
              <a:gd name="T92" fmla="*/ 329 w 913"/>
              <a:gd name="T93" fmla="*/ 465 h 900"/>
              <a:gd name="T94" fmla="*/ 433 w 913"/>
              <a:gd name="T95" fmla="*/ 759 h 900"/>
              <a:gd name="T96" fmla="*/ 314 w 913"/>
              <a:gd name="T97" fmla="*/ 508 h 900"/>
              <a:gd name="T98" fmla="*/ 275 w 913"/>
              <a:gd name="T99" fmla="*/ 420 h 900"/>
              <a:gd name="T100" fmla="*/ 296 w 913"/>
              <a:gd name="T101" fmla="*/ 214 h 900"/>
              <a:gd name="T102" fmla="*/ 149 w 913"/>
              <a:gd name="T103" fmla="*/ 218 h 900"/>
              <a:gd name="T104" fmla="*/ 102 w 913"/>
              <a:gd name="T105" fmla="*/ 292 h 900"/>
              <a:gd name="T106" fmla="*/ 115 w 913"/>
              <a:gd name="T107" fmla="*/ 456 h 900"/>
              <a:gd name="T108" fmla="*/ 208 w 913"/>
              <a:gd name="T109" fmla="*/ 729 h 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3" h="900">
                <a:moveTo>
                  <a:pt x="816" y="673"/>
                </a:moveTo>
                <a:lnTo>
                  <a:pt x="816" y="673"/>
                </a:lnTo>
                <a:lnTo>
                  <a:pt x="837" y="681"/>
                </a:lnTo>
                <a:lnTo>
                  <a:pt x="857" y="690"/>
                </a:lnTo>
                <a:lnTo>
                  <a:pt x="874" y="701"/>
                </a:lnTo>
                <a:lnTo>
                  <a:pt x="887" y="712"/>
                </a:lnTo>
                <a:lnTo>
                  <a:pt x="898" y="723"/>
                </a:lnTo>
                <a:lnTo>
                  <a:pt x="906" y="736"/>
                </a:lnTo>
                <a:lnTo>
                  <a:pt x="911" y="746"/>
                </a:lnTo>
                <a:lnTo>
                  <a:pt x="913" y="759"/>
                </a:lnTo>
                <a:lnTo>
                  <a:pt x="913" y="759"/>
                </a:lnTo>
                <a:lnTo>
                  <a:pt x="911" y="772"/>
                </a:lnTo>
                <a:lnTo>
                  <a:pt x="904" y="787"/>
                </a:lnTo>
                <a:lnTo>
                  <a:pt x="891" y="800"/>
                </a:lnTo>
                <a:lnTo>
                  <a:pt x="876" y="813"/>
                </a:lnTo>
                <a:lnTo>
                  <a:pt x="857" y="826"/>
                </a:lnTo>
                <a:lnTo>
                  <a:pt x="835" y="837"/>
                </a:lnTo>
                <a:lnTo>
                  <a:pt x="809" y="848"/>
                </a:lnTo>
                <a:lnTo>
                  <a:pt x="779" y="859"/>
                </a:lnTo>
                <a:lnTo>
                  <a:pt x="746" y="867"/>
                </a:lnTo>
                <a:lnTo>
                  <a:pt x="712" y="876"/>
                </a:lnTo>
                <a:lnTo>
                  <a:pt x="673" y="883"/>
                </a:lnTo>
                <a:lnTo>
                  <a:pt x="634" y="889"/>
                </a:lnTo>
                <a:lnTo>
                  <a:pt x="591" y="893"/>
                </a:lnTo>
                <a:lnTo>
                  <a:pt x="547" y="896"/>
                </a:lnTo>
                <a:lnTo>
                  <a:pt x="502" y="898"/>
                </a:lnTo>
                <a:lnTo>
                  <a:pt x="456" y="900"/>
                </a:lnTo>
                <a:lnTo>
                  <a:pt x="456" y="900"/>
                </a:lnTo>
                <a:lnTo>
                  <a:pt x="409" y="898"/>
                </a:lnTo>
                <a:lnTo>
                  <a:pt x="363" y="896"/>
                </a:lnTo>
                <a:lnTo>
                  <a:pt x="320" y="893"/>
                </a:lnTo>
                <a:lnTo>
                  <a:pt x="277" y="889"/>
                </a:lnTo>
                <a:lnTo>
                  <a:pt x="238" y="883"/>
                </a:lnTo>
                <a:lnTo>
                  <a:pt x="201" y="876"/>
                </a:lnTo>
                <a:lnTo>
                  <a:pt x="164" y="867"/>
                </a:lnTo>
                <a:lnTo>
                  <a:pt x="132" y="859"/>
                </a:lnTo>
                <a:lnTo>
                  <a:pt x="104" y="848"/>
                </a:lnTo>
                <a:lnTo>
                  <a:pt x="78" y="837"/>
                </a:lnTo>
                <a:lnTo>
                  <a:pt x="54" y="826"/>
                </a:lnTo>
                <a:lnTo>
                  <a:pt x="35" y="813"/>
                </a:lnTo>
                <a:lnTo>
                  <a:pt x="19" y="800"/>
                </a:lnTo>
                <a:lnTo>
                  <a:pt x="9" y="787"/>
                </a:lnTo>
                <a:lnTo>
                  <a:pt x="2" y="772"/>
                </a:lnTo>
                <a:lnTo>
                  <a:pt x="0" y="759"/>
                </a:lnTo>
                <a:lnTo>
                  <a:pt x="0" y="759"/>
                </a:lnTo>
                <a:lnTo>
                  <a:pt x="0" y="746"/>
                </a:lnTo>
                <a:lnTo>
                  <a:pt x="6" y="736"/>
                </a:lnTo>
                <a:lnTo>
                  <a:pt x="13" y="723"/>
                </a:lnTo>
                <a:lnTo>
                  <a:pt x="24" y="712"/>
                </a:lnTo>
                <a:lnTo>
                  <a:pt x="39" y="701"/>
                </a:lnTo>
                <a:lnTo>
                  <a:pt x="54" y="690"/>
                </a:lnTo>
                <a:lnTo>
                  <a:pt x="74" y="681"/>
                </a:lnTo>
                <a:lnTo>
                  <a:pt x="95" y="673"/>
                </a:lnTo>
                <a:lnTo>
                  <a:pt x="95" y="673"/>
                </a:lnTo>
                <a:lnTo>
                  <a:pt x="87" y="679"/>
                </a:lnTo>
                <a:lnTo>
                  <a:pt x="80" y="688"/>
                </a:lnTo>
                <a:lnTo>
                  <a:pt x="76" y="697"/>
                </a:lnTo>
                <a:lnTo>
                  <a:pt x="74" y="705"/>
                </a:lnTo>
                <a:lnTo>
                  <a:pt x="74" y="705"/>
                </a:lnTo>
                <a:lnTo>
                  <a:pt x="76" y="714"/>
                </a:lnTo>
                <a:lnTo>
                  <a:pt x="80" y="723"/>
                </a:lnTo>
                <a:lnTo>
                  <a:pt x="91" y="733"/>
                </a:lnTo>
                <a:lnTo>
                  <a:pt x="104" y="742"/>
                </a:lnTo>
                <a:lnTo>
                  <a:pt x="119" y="751"/>
                </a:lnTo>
                <a:lnTo>
                  <a:pt x="138" y="757"/>
                </a:lnTo>
                <a:lnTo>
                  <a:pt x="160" y="766"/>
                </a:lnTo>
                <a:lnTo>
                  <a:pt x="186" y="772"/>
                </a:lnTo>
                <a:lnTo>
                  <a:pt x="242" y="783"/>
                </a:lnTo>
                <a:lnTo>
                  <a:pt x="307" y="792"/>
                </a:lnTo>
                <a:lnTo>
                  <a:pt x="379" y="798"/>
                </a:lnTo>
                <a:lnTo>
                  <a:pt x="456" y="800"/>
                </a:lnTo>
                <a:lnTo>
                  <a:pt x="456" y="800"/>
                </a:lnTo>
                <a:lnTo>
                  <a:pt x="532" y="798"/>
                </a:lnTo>
                <a:lnTo>
                  <a:pt x="604" y="792"/>
                </a:lnTo>
                <a:lnTo>
                  <a:pt x="668" y="783"/>
                </a:lnTo>
                <a:lnTo>
                  <a:pt x="727" y="772"/>
                </a:lnTo>
                <a:lnTo>
                  <a:pt x="751" y="766"/>
                </a:lnTo>
                <a:lnTo>
                  <a:pt x="772" y="757"/>
                </a:lnTo>
                <a:lnTo>
                  <a:pt x="792" y="751"/>
                </a:lnTo>
                <a:lnTo>
                  <a:pt x="809" y="742"/>
                </a:lnTo>
                <a:lnTo>
                  <a:pt x="820" y="733"/>
                </a:lnTo>
                <a:lnTo>
                  <a:pt x="831" y="723"/>
                </a:lnTo>
                <a:lnTo>
                  <a:pt x="835" y="714"/>
                </a:lnTo>
                <a:lnTo>
                  <a:pt x="837" y="705"/>
                </a:lnTo>
                <a:lnTo>
                  <a:pt x="837" y="705"/>
                </a:lnTo>
                <a:lnTo>
                  <a:pt x="837" y="697"/>
                </a:lnTo>
                <a:lnTo>
                  <a:pt x="833" y="688"/>
                </a:lnTo>
                <a:lnTo>
                  <a:pt x="824" y="679"/>
                </a:lnTo>
                <a:lnTo>
                  <a:pt x="816" y="673"/>
                </a:lnTo>
                <a:lnTo>
                  <a:pt x="816" y="673"/>
                </a:lnTo>
                <a:close/>
                <a:moveTo>
                  <a:pt x="231" y="32"/>
                </a:moveTo>
                <a:lnTo>
                  <a:pt x="231" y="32"/>
                </a:lnTo>
                <a:lnTo>
                  <a:pt x="249" y="32"/>
                </a:lnTo>
                <a:lnTo>
                  <a:pt x="264" y="39"/>
                </a:lnTo>
                <a:lnTo>
                  <a:pt x="277" y="45"/>
                </a:lnTo>
                <a:lnTo>
                  <a:pt x="290" y="56"/>
                </a:lnTo>
                <a:lnTo>
                  <a:pt x="301" y="69"/>
                </a:lnTo>
                <a:lnTo>
                  <a:pt x="307" y="82"/>
                </a:lnTo>
                <a:lnTo>
                  <a:pt x="314" y="97"/>
                </a:lnTo>
                <a:lnTo>
                  <a:pt x="314" y="115"/>
                </a:lnTo>
                <a:lnTo>
                  <a:pt x="314" y="115"/>
                </a:lnTo>
                <a:lnTo>
                  <a:pt x="314" y="132"/>
                </a:lnTo>
                <a:lnTo>
                  <a:pt x="307" y="147"/>
                </a:lnTo>
                <a:lnTo>
                  <a:pt x="301" y="162"/>
                </a:lnTo>
                <a:lnTo>
                  <a:pt x="290" y="173"/>
                </a:lnTo>
                <a:lnTo>
                  <a:pt x="277" y="184"/>
                </a:lnTo>
                <a:lnTo>
                  <a:pt x="264" y="190"/>
                </a:lnTo>
                <a:lnTo>
                  <a:pt x="249" y="197"/>
                </a:lnTo>
                <a:lnTo>
                  <a:pt x="231" y="197"/>
                </a:lnTo>
                <a:lnTo>
                  <a:pt x="231" y="197"/>
                </a:lnTo>
                <a:lnTo>
                  <a:pt x="214" y="197"/>
                </a:lnTo>
                <a:lnTo>
                  <a:pt x="199" y="190"/>
                </a:lnTo>
                <a:lnTo>
                  <a:pt x="186" y="184"/>
                </a:lnTo>
                <a:lnTo>
                  <a:pt x="173" y="173"/>
                </a:lnTo>
                <a:lnTo>
                  <a:pt x="162" y="162"/>
                </a:lnTo>
                <a:lnTo>
                  <a:pt x="156" y="147"/>
                </a:lnTo>
                <a:lnTo>
                  <a:pt x="149" y="132"/>
                </a:lnTo>
                <a:lnTo>
                  <a:pt x="149" y="115"/>
                </a:lnTo>
                <a:lnTo>
                  <a:pt x="149" y="115"/>
                </a:lnTo>
                <a:lnTo>
                  <a:pt x="149" y="97"/>
                </a:lnTo>
                <a:lnTo>
                  <a:pt x="156" y="82"/>
                </a:lnTo>
                <a:lnTo>
                  <a:pt x="162" y="69"/>
                </a:lnTo>
                <a:lnTo>
                  <a:pt x="173" y="56"/>
                </a:lnTo>
                <a:lnTo>
                  <a:pt x="186" y="45"/>
                </a:lnTo>
                <a:lnTo>
                  <a:pt x="199" y="39"/>
                </a:lnTo>
                <a:lnTo>
                  <a:pt x="214" y="32"/>
                </a:lnTo>
                <a:lnTo>
                  <a:pt x="231" y="32"/>
                </a:lnTo>
                <a:lnTo>
                  <a:pt x="231" y="32"/>
                </a:lnTo>
                <a:close/>
                <a:moveTo>
                  <a:pt x="679" y="32"/>
                </a:moveTo>
                <a:lnTo>
                  <a:pt x="679" y="32"/>
                </a:lnTo>
                <a:lnTo>
                  <a:pt x="662" y="32"/>
                </a:lnTo>
                <a:lnTo>
                  <a:pt x="647" y="39"/>
                </a:lnTo>
                <a:lnTo>
                  <a:pt x="632" y="45"/>
                </a:lnTo>
                <a:lnTo>
                  <a:pt x="621" y="56"/>
                </a:lnTo>
                <a:lnTo>
                  <a:pt x="610" y="69"/>
                </a:lnTo>
                <a:lnTo>
                  <a:pt x="601" y="82"/>
                </a:lnTo>
                <a:lnTo>
                  <a:pt x="597" y="97"/>
                </a:lnTo>
                <a:lnTo>
                  <a:pt x="595" y="115"/>
                </a:lnTo>
                <a:lnTo>
                  <a:pt x="595" y="115"/>
                </a:lnTo>
                <a:lnTo>
                  <a:pt x="597" y="132"/>
                </a:lnTo>
                <a:lnTo>
                  <a:pt x="601" y="147"/>
                </a:lnTo>
                <a:lnTo>
                  <a:pt x="610" y="162"/>
                </a:lnTo>
                <a:lnTo>
                  <a:pt x="621" y="173"/>
                </a:lnTo>
                <a:lnTo>
                  <a:pt x="632" y="184"/>
                </a:lnTo>
                <a:lnTo>
                  <a:pt x="647" y="190"/>
                </a:lnTo>
                <a:lnTo>
                  <a:pt x="662" y="197"/>
                </a:lnTo>
                <a:lnTo>
                  <a:pt x="679" y="197"/>
                </a:lnTo>
                <a:lnTo>
                  <a:pt x="679" y="197"/>
                </a:lnTo>
                <a:lnTo>
                  <a:pt x="694" y="197"/>
                </a:lnTo>
                <a:lnTo>
                  <a:pt x="712" y="190"/>
                </a:lnTo>
                <a:lnTo>
                  <a:pt x="725" y="184"/>
                </a:lnTo>
                <a:lnTo>
                  <a:pt x="738" y="173"/>
                </a:lnTo>
                <a:lnTo>
                  <a:pt x="749" y="162"/>
                </a:lnTo>
                <a:lnTo>
                  <a:pt x="755" y="147"/>
                </a:lnTo>
                <a:lnTo>
                  <a:pt x="759" y="132"/>
                </a:lnTo>
                <a:lnTo>
                  <a:pt x="762" y="115"/>
                </a:lnTo>
                <a:lnTo>
                  <a:pt x="762" y="115"/>
                </a:lnTo>
                <a:lnTo>
                  <a:pt x="759" y="97"/>
                </a:lnTo>
                <a:lnTo>
                  <a:pt x="755" y="82"/>
                </a:lnTo>
                <a:lnTo>
                  <a:pt x="749" y="69"/>
                </a:lnTo>
                <a:lnTo>
                  <a:pt x="738" y="56"/>
                </a:lnTo>
                <a:lnTo>
                  <a:pt x="725" y="45"/>
                </a:lnTo>
                <a:lnTo>
                  <a:pt x="712" y="39"/>
                </a:lnTo>
                <a:lnTo>
                  <a:pt x="694" y="32"/>
                </a:lnTo>
                <a:lnTo>
                  <a:pt x="679" y="32"/>
                </a:lnTo>
                <a:lnTo>
                  <a:pt x="679" y="32"/>
                </a:lnTo>
                <a:close/>
                <a:moveTo>
                  <a:pt x="597" y="508"/>
                </a:moveTo>
                <a:lnTo>
                  <a:pt x="597" y="729"/>
                </a:lnTo>
                <a:lnTo>
                  <a:pt x="656" y="729"/>
                </a:lnTo>
                <a:lnTo>
                  <a:pt x="679" y="575"/>
                </a:lnTo>
                <a:lnTo>
                  <a:pt x="701" y="729"/>
                </a:lnTo>
                <a:lnTo>
                  <a:pt x="766" y="729"/>
                </a:lnTo>
                <a:lnTo>
                  <a:pt x="766" y="487"/>
                </a:lnTo>
                <a:lnTo>
                  <a:pt x="766" y="487"/>
                </a:lnTo>
                <a:lnTo>
                  <a:pt x="774" y="480"/>
                </a:lnTo>
                <a:lnTo>
                  <a:pt x="783" y="474"/>
                </a:lnTo>
                <a:lnTo>
                  <a:pt x="790" y="465"/>
                </a:lnTo>
                <a:lnTo>
                  <a:pt x="796" y="456"/>
                </a:lnTo>
                <a:lnTo>
                  <a:pt x="803" y="448"/>
                </a:lnTo>
                <a:lnTo>
                  <a:pt x="805" y="437"/>
                </a:lnTo>
                <a:lnTo>
                  <a:pt x="807" y="426"/>
                </a:lnTo>
                <a:lnTo>
                  <a:pt x="809" y="415"/>
                </a:lnTo>
                <a:lnTo>
                  <a:pt x="809" y="292"/>
                </a:lnTo>
                <a:lnTo>
                  <a:pt x="809" y="292"/>
                </a:lnTo>
                <a:lnTo>
                  <a:pt x="807" y="277"/>
                </a:lnTo>
                <a:lnTo>
                  <a:pt x="803" y="262"/>
                </a:lnTo>
                <a:lnTo>
                  <a:pt x="794" y="249"/>
                </a:lnTo>
                <a:lnTo>
                  <a:pt x="785" y="236"/>
                </a:lnTo>
                <a:lnTo>
                  <a:pt x="774" y="227"/>
                </a:lnTo>
                <a:lnTo>
                  <a:pt x="759" y="218"/>
                </a:lnTo>
                <a:lnTo>
                  <a:pt x="746" y="214"/>
                </a:lnTo>
                <a:lnTo>
                  <a:pt x="729" y="212"/>
                </a:lnTo>
                <a:lnTo>
                  <a:pt x="632" y="212"/>
                </a:lnTo>
                <a:lnTo>
                  <a:pt x="632" y="212"/>
                </a:lnTo>
                <a:lnTo>
                  <a:pt x="614" y="214"/>
                </a:lnTo>
                <a:lnTo>
                  <a:pt x="614" y="214"/>
                </a:lnTo>
                <a:lnTo>
                  <a:pt x="623" y="231"/>
                </a:lnTo>
                <a:lnTo>
                  <a:pt x="630" y="247"/>
                </a:lnTo>
                <a:lnTo>
                  <a:pt x="634" y="266"/>
                </a:lnTo>
                <a:lnTo>
                  <a:pt x="634" y="283"/>
                </a:lnTo>
                <a:lnTo>
                  <a:pt x="634" y="420"/>
                </a:lnTo>
                <a:lnTo>
                  <a:pt x="634" y="420"/>
                </a:lnTo>
                <a:lnTo>
                  <a:pt x="634" y="433"/>
                </a:lnTo>
                <a:lnTo>
                  <a:pt x="632" y="443"/>
                </a:lnTo>
                <a:lnTo>
                  <a:pt x="625" y="467"/>
                </a:lnTo>
                <a:lnTo>
                  <a:pt x="612" y="491"/>
                </a:lnTo>
                <a:lnTo>
                  <a:pt x="597" y="508"/>
                </a:lnTo>
                <a:lnTo>
                  <a:pt x="597" y="508"/>
                </a:lnTo>
                <a:close/>
                <a:moveTo>
                  <a:pt x="456" y="0"/>
                </a:moveTo>
                <a:lnTo>
                  <a:pt x="456" y="0"/>
                </a:lnTo>
                <a:lnTo>
                  <a:pt x="476" y="2"/>
                </a:lnTo>
                <a:lnTo>
                  <a:pt x="493" y="9"/>
                </a:lnTo>
                <a:lnTo>
                  <a:pt x="508" y="17"/>
                </a:lnTo>
                <a:lnTo>
                  <a:pt x="521" y="28"/>
                </a:lnTo>
                <a:lnTo>
                  <a:pt x="532" y="41"/>
                </a:lnTo>
                <a:lnTo>
                  <a:pt x="541" y="56"/>
                </a:lnTo>
                <a:lnTo>
                  <a:pt x="545" y="74"/>
                </a:lnTo>
                <a:lnTo>
                  <a:pt x="547" y="91"/>
                </a:lnTo>
                <a:lnTo>
                  <a:pt x="547" y="91"/>
                </a:lnTo>
                <a:lnTo>
                  <a:pt x="545" y="110"/>
                </a:lnTo>
                <a:lnTo>
                  <a:pt x="541" y="128"/>
                </a:lnTo>
                <a:lnTo>
                  <a:pt x="532" y="143"/>
                </a:lnTo>
                <a:lnTo>
                  <a:pt x="521" y="156"/>
                </a:lnTo>
                <a:lnTo>
                  <a:pt x="508" y="167"/>
                </a:lnTo>
                <a:lnTo>
                  <a:pt x="493" y="175"/>
                </a:lnTo>
                <a:lnTo>
                  <a:pt x="476" y="180"/>
                </a:lnTo>
                <a:lnTo>
                  <a:pt x="456" y="182"/>
                </a:lnTo>
                <a:lnTo>
                  <a:pt x="456" y="182"/>
                </a:lnTo>
                <a:lnTo>
                  <a:pt x="439" y="180"/>
                </a:lnTo>
                <a:lnTo>
                  <a:pt x="422" y="175"/>
                </a:lnTo>
                <a:lnTo>
                  <a:pt x="407" y="167"/>
                </a:lnTo>
                <a:lnTo>
                  <a:pt x="394" y="156"/>
                </a:lnTo>
                <a:lnTo>
                  <a:pt x="383" y="143"/>
                </a:lnTo>
                <a:lnTo>
                  <a:pt x="374" y="128"/>
                </a:lnTo>
                <a:lnTo>
                  <a:pt x="368" y="110"/>
                </a:lnTo>
                <a:lnTo>
                  <a:pt x="368" y="91"/>
                </a:lnTo>
                <a:lnTo>
                  <a:pt x="368" y="91"/>
                </a:lnTo>
                <a:lnTo>
                  <a:pt x="368" y="74"/>
                </a:lnTo>
                <a:lnTo>
                  <a:pt x="374" y="56"/>
                </a:lnTo>
                <a:lnTo>
                  <a:pt x="383" y="41"/>
                </a:lnTo>
                <a:lnTo>
                  <a:pt x="394" y="28"/>
                </a:lnTo>
                <a:lnTo>
                  <a:pt x="407" y="17"/>
                </a:lnTo>
                <a:lnTo>
                  <a:pt x="422" y="9"/>
                </a:lnTo>
                <a:lnTo>
                  <a:pt x="439" y="2"/>
                </a:lnTo>
                <a:lnTo>
                  <a:pt x="456" y="0"/>
                </a:lnTo>
                <a:lnTo>
                  <a:pt x="456" y="0"/>
                </a:lnTo>
                <a:close/>
                <a:moveTo>
                  <a:pt x="547" y="495"/>
                </a:moveTo>
                <a:lnTo>
                  <a:pt x="547" y="495"/>
                </a:lnTo>
                <a:lnTo>
                  <a:pt x="556" y="489"/>
                </a:lnTo>
                <a:lnTo>
                  <a:pt x="565" y="482"/>
                </a:lnTo>
                <a:lnTo>
                  <a:pt x="573" y="474"/>
                </a:lnTo>
                <a:lnTo>
                  <a:pt x="580" y="465"/>
                </a:lnTo>
                <a:lnTo>
                  <a:pt x="586" y="454"/>
                </a:lnTo>
                <a:lnTo>
                  <a:pt x="591" y="443"/>
                </a:lnTo>
                <a:lnTo>
                  <a:pt x="593" y="430"/>
                </a:lnTo>
                <a:lnTo>
                  <a:pt x="593" y="420"/>
                </a:lnTo>
                <a:lnTo>
                  <a:pt x="593" y="283"/>
                </a:lnTo>
                <a:lnTo>
                  <a:pt x="593" y="283"/>
                </a:lnTo>
                <a:lnTo>
                  <a:pt x="591" y="266"/>
                </a:lnTo>
                <a:lnTo>
                  <a:pt x="586" y="251"/>
                </a:lnTo>
                <a:lnTo>
                  <a:pt x="578" y="236"/>
                </a:lnTo>
                <a:lnTo>
                  <a:pt x="569" y="223"/>
                </a:lnTo>
                <a:lnTo>
                  <a:pt x="556" y="212"/>
                </a:lnTo>
                <a:lnTo>
                  <a:pt x="541" y="206"/>
                </a:lnTo>
                <a:lnTo>
                  <a:pt x="524" y="199"/>
                </a:lnTo>
                <a:lnTo>
                  <a:pt x="508" y="199"/>
                </a:lnTo>
                <a:lnTo>
                  <a:pt x="402" y="199"/>
                </a:lnTo>
                <a:lnTo>
                  <a:pt x="402" y="199"/>
                </a:lnTo>
                <a:lnTo>
                  <a:pt x="385" y="199"/>
                </a:lnTo>
                <a:lnTo>
                  <a:pt x="368" y="206"/>
                </a:lnTo>
                <a:lnTo>
                  <a:pt x="355" y="212"/>
                </a:lnTo>
                <a:lnTo>
                  <a:pt x="342" y="223"/>
                </a:lnTo>
                <a:lnTo>
                  <a:pt x="331" y="236"/>
                </a:lnTo>
                <a:lnTo>
                  <a:pt x="322" y="251"/>
                </a:lnTo>
                <a:lnTo>
                  <a:pt x="318" y="266"/>
                </a:lnTo>
                <a:lnTo>
                  <a:pt x="316" y="283"/>
                </a:lnTo>
                <a:lnTo>
                  <a:pt x="316" y="420"/>
                </a:lnTo>
                <a:lnTo>
                  <a:pt x="316" y="420"/>
                </a:lnTo>
                <a:lnTo>
                  <a:pt x="316" y="430"/>
                </a:lnTo>
                <a:lnTo>
                  <a:pt x="320" y="443"/>
                </a:lnTo>
                <a:lnTo>
                  <a:pt x="325" y="454"/>
                </a:lnTo>
                <a:lnTo>
                  <a:pt x="329" y="465"/>
                </a:lnTo>
                <a:lnTo>
                  <a:pt x="335" y="474"/>
                </a:lnTo>
                <a:lnTo>
                  <a:pt x="344" y="482"/>
                </a:lnTo>
                <a:lnTo>
                  <a:pt x="353" y="489"/>
                </a:lnTo>
                <a:lnTo>
                  <a:pt x="363" y="495"/>
                </a:lnTo>
                <a:lnTo>
                  <a:pt x="363" y="759"/>
                </a:lnTo>
                <a:lnTo>
                  <a:pt x="433" y="759"/>
                </a:lnTo>
                <a:lnTo>
                  <a:pt x="456" y="593"/>
                </a:lnTo>
                <a:lnTo>
                  <a:pt x="482" y="759"/>
                </a:lnTo>
                <a:lnTo>
                  <a:pt x="547" y="759"/>
                </a:lnTo>
                <a:lnTo>
                  <a:pt x="547" y="495"/>
                </a:lnTo>
                <a:lnTo>
                  <a:pt x="547" y="495"/>
                </a:lnTo>
                <a:close/>
                <a:moveTo>
                  <a:pt x="314" y="508"/>
                </a:moveTo>
                <a:lnTo>
                  <a:pt x="314" y="508"/>
                </a:lnTo>
                <a:lnTo>
                  <a:pt x="296" y="491"/>
                </a:lnTo>
                <a:lnTo>
                  <a:pt x="286" y="467"/>
                </a:lnTo>
                <a:lnTo>
                  <a:pt x="277" y="443"/>
                </a:lnTo>
                <a:lnTo>
                  <a:pt x="277" y="433"/>
                </a:lnTo>
                <a:lnTo>
                  <a:pt x="275" y="420"/>
                </a:lnTo>
                <a:lnTo>
                  <a:pt x="275" y="283"/>
                </a:lnTo>
                <a:lnTo>
                  <a:pt x="275" y="283"/>
                </a:lnTo>
                <a:lnTo>
                  <a:pt x="277" y="266"/>
                </a:lnTo>
                <a:lnTo>
                  <a:pt x="281" y="247"/>
                </a:lnTo>
                <a:lnTo>
                  <a:pt x="288" y="231"/>
                </a:lnTo>
                <a:lnTo>
                  <a:pt x="296" y="214"/>
                </a:lnTo>
                <a:lnTo>
                  <a:pt x="296" y="214"/>
                </a:lnTo>
                <a:lnTo>
                  <a:pt x="277" y="212"/>
                </a:lnTo>
                <a:lnTo>
                  <a:pt x="182" y="212"/>
                </a:lnTo>
                <a:lnTo>
                  <a:pt x="182" y="212"/>
                </a:lnTo>
                <a:lnTo>
                  <a:pt x="164" y="214"/>
                </a:lnTo>
                <a:lnTo>
                  <a:pt x="149" y="218"/>
                </a:lnTo>
                <a:lnTo>
                  <a:pt x="136" y="227"/>
                </a:lnTo>
                <a:lnTo>
                  <a:pt x="125" y="236"/>
                </a:lnTo>
                <a:lnTo>
                  <a:pt x="115" y="249"/>
                </a:lnTo>
                <a:lnTo>
                  <a:pt x="108" y="262"/>
                </a:lnTo>
                <a:lnTo>
                  <a:pt x="104" y="277"/>
                </a:lnTo>
                <a:lnTo>
                  <a:pt x="102" y="292"/>
                </a:lnTo>
                <a:lnTo>
                  <a:pt x="102" y="415"/>
                </a:lnTo>
                <a:lnTo>
                  <a:pt x="102" y="415"/>
                </a:lnTo>
                <a:lnTo>
                  <a:pt x="102" y="426"/>
                </a:lnTo>
                <a:lnTo>
                  <a:pt x="106" y="437"/>
                </a:lnTo>
                <a:lnTo>
                  <a:pt x="108" y="448"/>
                </a:lnTo>
                <a:lnTo>
                  <a:pt x="115" y="456"/>
                </a:lnTo>
                <a:lnTo>
                  <a:pt x="119" y="465"/>
                </a:lnTo>
                <a:lnTo>
                  <a:pt x="128" y="474"/>
                </a:lnTo>
                <a:lnTo>
                  <a:pt x="136" y="480"/>
                </a:lnTo>
                <a:lnTo>
                  <a:pt x="145" y="487"/>
                </a:lnTo>
                <a:lnTo>
                  <a:pt x="145" y="729"/>
                </a:lnTo>
                <a:lnTo>
                  <a:pt x="208" y="729"/>
                </a:lnTo>
                <a:lnTo>
                  <a:pt x="231" y="575"/>
                </a:lnTo>
                <a:lnTo>
                  <a:pt x="255" y="729"/>
                </a:lnTo>
                <a:lnTo>
                  <a:pt x="314" y="729"/>
                </a:lnTo>
                <a:lnTo>
                  <a:pt x="314" y="508"/>
                </a:lnTo>
                <a:close/>
              </a:path>
            </a:pathLst>
          </a:custGeom>
          <a:solidFill>
            <a:srgbClr val="0A4776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494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2055</TotalTime>
  <Words>900</Words>
  <Application>Microsoft Office PowerPoint</Application>
  <PresentationFormat>Экран (4:3)</PresentationFormat>
  <Paragraphs>88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373</cp:revision>
  <dcterms:created xsi:type="dcterms:W3CDTF">2019-11-13T12:28:12Z</dcterms:created>
  <dcterms:modified xsi:type="dcterms:W3CDTF">2024-10-27T16:42:30Z</dcterms:modified>
</cp:coreProperties>
</file>