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30" r:id="rId3"/>
    <p:sldId id="324" r:id="rId4"/>
    <p:sldId id="328" r:id="rId5"/>
    <p:sldId id="327" r:id="rId6"/>
    <p:sldId id="317" r:id="rId7"/>
    <p:sldId id="331" r:id="rId8"/>
    <p:sldId id="333" r:id="rId9"/>
    <p:sldId id="32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1B4E9D"/>
    <a:srgbClr val="0D4594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97" y="2406031"/>
            <a:ext cx="8439912" cy="17435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Специфика использования общепедагогических и специфических форм воспитания в деятельности специалиста в сфере физической культуры и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8" y="3108960"/>
            <a:ext cx="7827265" cy="3749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7848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Понятие спортивного педагога и его формы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36" y="1027176"/>
            <a:ext cx="6300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специалист, работающий в сфере физической культуры и спорта. Выполняет функции педагога по физической культуре в образовательных учреждениях, тренера по избранному виду спорта, инструктора по фитнесу, инструктора по избранному виду спорта, преподавателя физического воспитания, преподавателя спортивных и теоретических дисциплин в высших учебных заведениях.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488" y="3309878"/>
            <a:ext cx="56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бразование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сфере физической культуры и спорта;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Google Shape;968;p48"/>
          <p:cNvSpPr/>
          <p:nvPr/>
        </p:nvSpPr>
        <p:spPr>
          <a:xfrm>
            <a:off x="402988" y="33484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68;p48"/>
          <p:cNvSpPr/>
          <p:nvPr/>
        </p:nvSpPr>
        <p:spPr>
          <a:xfrm>
            <a:off x="399940" y="393977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8;p48"/>
          <p:cNvSpPr/>
          <p:nvPr/>
        </p:nvSpPr>
        <p:spPr>
          <a:xfrm>
            <a:off x="390796" y="51010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8;p48"/>
          <p:cNvSpPr/>
          <p:nvPr/>
        </p:nvSpPr>
        <p:spPr>
          <a:xfrm>
            <a:off x="390796" y="562227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68;p48"/>
          <p:cNvSpPr/>
          <p:nvPr/>
        </p:nvSpPr>
        <p:spPr>
          <a:xfrm>
            <a:off x="399940" y="454327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8;p48"/>
          <p:cNvSpPr/>
          <p:nvPr/>
        </p:nvSpPr>
        <p:spPr>
          <a:xfrm>
            <a:off x="390796" y="62074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80872" y="3901190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вигательная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рекреация и реабилитация;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544" y="4483358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ропаганда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256" y="5050286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еятельность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сфере услуг, туризма;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256" y="5635502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аучно-изыскательские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6193286"/>
            <a:ext cx="599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сполнительское мастерство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736571" y="3927963"/>
            <a:ext cx="7273573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3" name="PA_直接连接符 23"/>
          <p:cNvCxnSpPr/>
          <p:nvPr>
            <p:custDataLst>
              <p:tags r:id="rId2"/>
            </p:custDataLst>
          </p:nvPr>
        </p:nvCxnSpPr>
        <p:spPr>
          <a:xfrm flipH="1">
            <a:off x="2088445" y="3400301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23"/>
          <p:cNvCxnSpPr/>
          <p:nvPr>
            <p:custDataLst>
              <p:tags r:id="rId3"/>
            </p:custDataLst>
          </p:nvPr>
        </p:nvCxnSpPr>
        <p:spPr>
          <a:xfrm rot="16200000" flipH="1">
            <a:off x="2794690" y="4145611"/>
            <a:ext cx="358006" cy="3780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23"/>
          <p:cNvCxnSpPr/>
          <p:nvPr>
            <p:custDataLst>
              <p:tags r:id="rId4"/>
            </p:custDataLst>
          </p:nvPr>
        </p:nvCxnSpPr>
        <p:spPr>
          <a:xfrm flipH="1">
            <a:off x="5311274" y="3391157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6"/>
          <p:cNvSpPr/>
          <p:nvPr>
            <p:custDataLst>
              <p:tags r:id="rId5"/>
            </p:custDataLst>
          </p:nvPr>
        </p:nvSpPr>
        <p:spPr>
          <a:xfrm>
            <a:off x="2724911" y="4197096"/>
            <a:ext cx="470371" cy="4435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_椭圆 26"/>
          <p:cNvSpPr/>
          <p:nvPr>
            <p:custDataLst>
              <p:tags r:id="rId6"/>
            </p:custDataLst>
          </p:nvPr>
        </p:nvSpPr>
        <p:spPr>
          <a:xfrm>
            <a:off x="5096917" y="3121612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_椭圆 26"/>
          <p:cNvSpPr/>
          <p:nvPr>
            <p:custDataLst>
              <p:tags r:id="rId7"/>
            </p:custDataLst>
          </p:nvPr>
        </p:nvSpPr>
        <p:spPr>
          <a:xfrm>
            <a:off x="1878229" y="2920444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_文本框 59"/>
          <p:cNvSpPr txBox="1"/>
          <p:nvPr>
            <p:custDataLst>
              <p:tags r:id="rId8"/>
            </p:custDataLst>
          </p:nvPr>
        </p:nvSpPr>
        <p:spPr>
          <a:xfrm>
            <a:off x="219456" y="4773168"/>
            <a:ext cx="4270248" cy="145424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Несколько классов, школа, район, вся страна проводят праздники, конференции, слёты, шествия и другие 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PA_文本框 59"/>
          <p:cNvSpPr txBox="1"/>
          <p:nvPr>
            <p:custDataLst>
              <p:tags r:id="rId9"/>
            </p:custDataLst>
          </p:nvPr>
        </p:nvSpPr>
        <p:spPr>
          <a:xfrm>
            <a:off x="146304" y="1986224"/>
            <a:ext cx="4160520" cy="86946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4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Беседы, занятия с одним воспитанником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PA_文本框 59"/>
          <p:cNvSpPr txBox="1"/>
          <p:nvPr>
            <p:custDataLst>
              <p:tags r:id="rId10"/>
            </p:custDataLst>
          </p:nvPr>
        </p:nvSpPr>
        <p:spPr>
          <a:xfrm>
            <a:off x="4498848" y="1940504"/>
            <a:ext cx="4507992" cy="111568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Несколько участников (кружок, временная группа, класс) находятся в непосредственном контакте.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6647688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786384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воспитания в деятельности специалиста в сфере физической культуры и спорта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A_任意多边形 14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2013050" y="3035843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20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5191259" y="3264408"/>
            <a:ext cx="240641" cy="22790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Блок-схема: задержка 1"/>
          <p:cNvSpPr/>
          <p:nvPr/>
        </p:nvSpPr>
        <p:spPr>
          <a:xfrm rot="10800000">
            <a:off x="0" y="6336792"/>
            <a:ext cx="9144004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1"/>
          <p:cNvSpPr/>
          <p:nvPr/>
        </p:nvSpPr>
        <p:spPr>
          <a:xfrm rot="10800000">
            <a:off x="-4" y="1505712"/>
            <a:ext cx="9144004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0" y="1112520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4" name="PA_文本框 59"/>
          <p:cNvSpPr txBox="1"/>
          <p:nvPr>
            <p:custDataLst>
              <p:tags r:id="rId13"/>
            </p:custDataLst>
          </p:nvPr>
        </p:nvSpPr>
        <p:spPr>
          <a:xfrm>
            <a:off x="4416552" y="4762952"/>
            <a:ext cx="4599432" cy="166968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Внеурочные.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соревнования, дни здоровья, спортивно-массовые мероприятия, походы, классные часы спортивной и оздоровительной тематики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27" name="PA_直接连接符 23"/>
          <p:cNvCxnSpPr/>
          <p:nvPr>
            <p:custDataLst>
              <p:tags r:id="rId14"/>
            </p:custDataLst>
          </p:nvPr>
        </p:nvCxnSpPr>
        <p:spPr>
          <a:xfrm rot="16200000" flipH="1">
            <a:off x="7253914" y="4142563"/>
            <a:ext cx="358006" cy="3780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椭圆 26"/>
          <p:cNvSpPr/>
          <p:nvPr>
            <p:custDataLst>
              <p:tags r:id="rId15"/>
            </p:custDataLst>
          </p:nvPr>
        </p:nvSpPr>
        <p:spPr>
          <a:xfrm>
            <a:off x="7211567" y="4248912"/>
            <a:ext cx="470371" cy="4435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A_任意多边形 7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2798824" y="4267111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PA_任意多边形 13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7260336" y="4288536"/>
            <a:ext cx="384048" cy="384048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9032"/>
            <a:ext cx="9144000" cy="5111496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20216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воспитания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деятельности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специалиста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сфере физической культуры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4321" y="1598168"/>
          <a:ext cx="8604503" cy="479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326"/>
                <a:gridCol w="1714841"/>
                <a:gridCol w="611733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</a:t>
                      </a:r>
                      <a:r>
                        <a:rPr lang="ru-RU" sz="1800" b="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Убеждение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Разъяснение установленных норм поведения, сложившихся традиций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совершении занимающимися какого-либо проступка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Наглядный пример 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Достойный пример самого педагога, тренера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Практические приучения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Постоянное и настойчивое упражнение занимающихся в дисциплинированном, культурном поведении, в точном соблюдении спортивных правил, спортивного режима, традиций. 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Поощрение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Одобрение</a:t>
                      </a: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похвала, объявление благодарности, награждение грамотой и </a:t>
                      </a:r>
                      <a:r>
                        <a:rPr lang="ru-RU" sz="18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др.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Наказание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Замечание</a:t>
                      </a:r>
                      <a:r>
                        <a:rPr lang="ru-RU" sz="1800" b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выговор, осуждение на собрании коллектива (спортивной команды), временное исключение из состава команды и др.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303295"/>
              <a:ext cx="7756713" cy="4418100"/>
              <a:chOff x="0" y="-59910"/>
              <a:chExt cx="1532190" cy="872710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1906524" y="3918204"/>
            <a:ext cx="53858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48186" y="1338072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67181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Специфика использования общепедагогических и специфических форм воспитания в деятельности специалиста в сфере физической культуры и спорта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0432" y="1389638"/>
            <a:ext cx="7580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Общепедагогические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включают словесные методы (рассказ, объяснение, беседа, анализ, обсуждение) и методы наглядного воздействия (показ упражнений, демонстрация учебных фильмов, видеозаписей).  Степень и характер применения наглядности различны в зависимости от этапа обучения, возраста, пола, подготовленности и типологических особенностей нервной системы занимающегося. 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5994" y="251460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6850" y="379476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5138" y="521208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1792" y="1569240"/>
            <a:ext cx="400754" cy="259560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13408" y="3947071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21792" y="2676432"/>
            <a:ext cx="393192" cy="295368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PA_任意多边形 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66928" y="5312664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7864" y="3242822"/>
            <a:ext cx="748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включают методы строго регламентированного упражнения, игровой и соревновательный методы.  С их помощью решаются конкретные задачи, связанные с воспитанием физических качеств и обучением технике выполнения физических упражнений.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1768" y="4675382"/>
            <a:ext cx="747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строго регламентированного упражнения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позволяют осуществлять двигательную деятельность занимающихся по твёрдо предписанной программе, строго регламентировать нагрузку по объёму и интенсивности, а также управлять её динамикой в зависимости от психофизического состояния занимающихся и решаемых задач.  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09" y="2468880"/>
            <a:ext cx="4491494" cy="4389120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0" y="1737360"/>
            <a:ext cx="5202936" cy="5120640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1981764" y="280651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351084" y="102953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1131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общепедагогических форм воспитания спортивного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606348" y="437623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2459736"/>
            <a:ext cx="4507992" cy="4398264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618488" y="929640"/>
            <a:ext cx="706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Словесные методы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 С их помощью преподаватель ставит перед занимающимися задачи, управляет их учебно-практической деятельностью на занятиях, сообщает знания, оценивает результаты освоения учебного материала, оказывает воспитательное влияние на учеников. Например, дидактический рассказ, который обеспечивает общее представление о каком-либо двигательном действии или целостной двигательной деятельности.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2968" y="2462784"/>
            <a:ext cx="5650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обеспечения наглядности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Способствуют зрительному, слуховому и двигательному восприятию занимающимися выполняемых заданий. К ним относятся метод непосредственной наглядности (показ упражнений преподавателем или по его заданию одним из занимающихся), методы опосредованной наглядности (демонстрация учебных видеофильмов,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кинограмм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двигательных действий, рисунков, схем и др.)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5464" y="4565904"/>
            <a:ext cx="410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нравственного просвещения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Например, индивидуальные и коллективные беседы, организация встреч с известными спортсменами, на которых обсуждаются ситуации проявления настойчивости, честности, целеустремлённости в период соревнований.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специфических форм воспитания спортивного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任意多边形 9"/>
          <p:cNvSpPr/>
          <p:nvPr/>
        </p:nvSpPr>
        <p:spPr>
          <a:xfrm>
            <a:off x="0" y="1197864"/>
            <a:ext cx="3127248" cy="1097280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813048" y="1072897"/>
            <a:ext cx="5330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учебно-воспитательной работы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 ней относят беседы, доклады и лекции, встречи с ветеранами, вечера и читательские конференции, просмотр фильмов, деловые игры, дискотеки, выставки, передачи местного телевидения и радио, фотогазеты.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131716" y="403731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256" y="1316736"/>
            <a:ext cx="861096" cy="84972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1408" y="1316737"/>
            <a:ext cx="854618" cy="86868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Google Shape;968;p48"/>
          <p:cNvSpPr/>
          <p:nvPr/>
        </p:nvSpPr>
        <p:spPr>
          <a:xfrm>
            <a:off x="128668" y="511325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68;p48"/>
          <p:cNvSpPr/>
          <p:nvPr/>
        </p:nvSpPr>
        <p:spPr>
          <a:xfrm>
            <a:off x="3329068" y="116304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Блок-схема: задержка 1"/>
          <p:cNvSpPr/>
          <p:nvPr/>
        </p:nvSpPr>
        <p:spPr>
          <a:xfrm rot="10800000" flipH="1">
            <a:off x="0" y="6556248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1"/>
          <p:cNvSpPr/>
          <p:nvPr/>
        </p:nvSpPr>
        <p:spPr>
          <a:xfrm rot="10800000">
            <a:off x="0" y="6153912"/>
            <a:ext cx="9144000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Блок-схема: задержка 1"/>
          <p:cNvSpPr/>
          <p:nvPr/>
        </p:nvSpPr>
        <p:spPr>
          <a:xfrm rot="10800000" flipH="1">
            <a:off x="0" y="3435096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3504" y="3749040"/>
            <a:ext cx="8293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проведение спортивных праздников, эстафет, олимпиад, показательных выступлений спортсменов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Также к формам воспитания относят спортивные тематические вечера, туристические походы и экскурсии, встречи с выдающимися спортсменами.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504" y="4764453"/>
            <a:ext cx="83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спортивных традициях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образовательных учреждениях оборудуют комнаты спортивной славы, где на стендах размещаются спортивные реликвии, экспонаты, грамоты, альбомы, дипломы и предметы спортивного инвентаря. Здесь проводят встречи с выдающимися спортсменами и тренерами, происходит награждение спортивными грамотами, дипломами, знаками и медалями.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Google Shape;968;p48"/>
          <p:cNvSpPr/>
          <p:nvPr/>
        </p:nvSpPr>
        <p:spPr>
          <a:xfrm>
            <a:off x="125620" y="257731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85216" y="2386585"/>
            <a:ext cx="83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Шефская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 учащимися других образовательных учреждений, с коллективами различных предприятий можно проводить товарищеские встречи по разным видам спорта, оказывать друг другу посильную помощь в строительстве и обслуживании спортивных сооружений, в обеспечении спортивным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czNmcy1wcml2YXRlL3Jhd3BpeGVsX2ltYWdlcy93ZWJzaXRlX2NvbnRlbnQvbHIvay04NC10ZWRkeS02NzQ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592" y="1088136"/>
            <a:ext cx="5550409" cy="5769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Блок-схема: задержка 1"/>
          <p:cNvSpPr/>
          <p:nvPr/>
        </p:nvSpPr>
        <p:spPr>
          <a:xfrm rot="10800000">
            <a:off x="-8" y="1042416"/>
            <a:ext cx="3602744" cy="58155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任意多边形: 形状 31"/>
          <p:cNvSpPr/>
          <p:nvPr/>
        </p:nvSpPr>
        <p:spPr>
          <a:xfrm rot="10800000" flipH="1" flipV="1">
            <a:off x="3575304" y="1033272"/>
            <a:ext cx="5568696" cy="582472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0896" y="1158240"/>
            <a:ext cx="3108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спортивный педагог (понятие) и его формы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28" y="2380488"/>
            <a:ext cx="3017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общепедагогические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воспитания спортивного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педагога существуют?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" y="4365010"/>
            <a:ext cx="3029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специфические формы воспитания спортивного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педагога Вы знаете?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224" y="0"/>
            <a:ext cx="755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0" y="3493008"/>
            <a:ext cx="1901952" cy="3345942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任意多边形 9"/>
          <p:cNvSpPr/>
          <p:nvPr/>
        </p:nvSpPr>
        <p:spPr>
          <a:xfrm rot="16200000">
            <a:off x="7196328" y="4910328"/>
            <a:ext cx="2112264" cy="178308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5" y="2066544"/>
            <a:ext cx="3923571" cy="4681728"/>
          </a:xfrm>
          <a:prstGeom prst="rtTriangl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任意多边形: 形状 31"/>
          <p:cNvSpPr/>
          <p:nvPr/>
        </p:nvSpPr>
        <p:spPr>
          <a:xfrm rot="10800000" flipH="1" flipV="1">
            <a:off x="0" y="1728216"/>
            <a:ext cx="4306824" cy="5129784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88136" y="1359408"/>
            <a:ext cx="755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Лозовская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Л.Б. Педагогика физической культуры и спорта. Методические рекомендации для семинарских занятий: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пособие. – Нижний Новгород: Нижегородский госуниверситет, 2013. – 30 с.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27" name="矩形 18"/>
          <p:cNvSpPr/>
          <p:nvPr/>
        </p:nvSpPr>
        <p:spPr>
          <a:xfrm>
            <a:off x="220579" y="0"/>
            <a:ext cx="658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zh-CN" altLang="en-US" sz="4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759" y="0"/>
            <a:ext cx="1021175" cy="10211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642950" y="173486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968" y="2462784"/>
            <a:ext cx="6592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Общепедагогические принципы физкультурного образования и спорта[Электронная версия][Ресурс: https://www.prodlenka.org/metodicheskie-razrabotki/408492-obschepedagogicheskie-principy-fizkulturnogo-]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952" y="3834384"/>
            <a:ext cx="561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принципы деятельности специалиста в области физической культуры и спорта : учеб. пособие / Э.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Зюрин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[и др.]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центр физ. культуры и спорта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ун-т им. А. Г. и Н. Г. Столетовых. – Владимир : Изд-во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– 155 с.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1824</TotalTime>
  <Words>766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310</cp:revision>
  <dcterms:created xsi:type="dcterms:W3CDTF">2019-11-13T12:28:12Z</dcterms:created>
  <dcterms:modified xsi:type="dcterms:W3CDTF">2024-10-28T18:58:51Z</dcterms:modified>
</cp:coreProperties>
</file>