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18" r:id="rId3"/>
    <p:sldId id="317" r:id="rId4"/>
    <p:sldId id="321" r:id="rId5"/>
    <p:sldId id="322" r:id="rId6"/>
    <p:sldId id="319" r:id="rId7"/>
    <p:sldId id="320" r:id="rId8"/>
    <p:sldId id="299" r:id="rId9"/>
    <p:sldId id="316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1A3"/>
    <a:srgbClr val="1B4E9D"/>
    <a:srgbClr val="0D4594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2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</a:p>
          <a:p>
            <a:pPr algn="ctr"/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«ГЦОЛИФК»</a:t>
            </a:r>
            <a:endParaRPr lang="ru-RU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161" y="1750711"/>
            <a:ext cx="8046919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Дисциплина: Педагогика физической культуры</a:t>
            </a:r>
          </a:p>
          <a:p>
            <a:pPr algn="ctr">
              <a:lnSpc>
                <a:spcPct val="80000"/>
              </a:lnSpc>
            </a:pPr>
            <a:endParaRPr lang="ru-RU" sz="36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12" y="548639"/>
            <a:ext cx="1438295" cy="1438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049" y="2598055"/>
            <a:ext cx="8439912" cy="12511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Коммуникативная, контрольно-оценочная, конструктивная, гностическая деятельность учителя физической </a:t>
            </a:r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культуры»</a:t>
            </a:r>
            <a:endParaRPr lang="ru-RU" sz="24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2917" y="3938542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658" y="0"/>
            <a:ext cx="764789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педагогической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 в сфере физической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159" y="1756162"/>
            <a:ext cx="812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dirty="0">
              <a:solidFill>
                <a:srgbClr val="1C51A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2" name="任意多边形 9"/>
          <p:cNvSpPr/>
          <p:nvPr/>
        </p:nvSpPr>
        <p:spPr>
          <a:xfrm>
            <a:off x="0" y="1426464"/>
            <a:ext cx="5166360" cy="1911096"/>
          </a:xfrm>
          <a:custGeom>
            <a:avLst/>
            <a:gdLst>
              <a:gd name="connsiteX0" fmla="*/ 2501705 w 6288258"/>
              <a:gd name="connsiteY0" fmla="*/ 0 h 2356338"/>
              <a:gd name="connsiteX1" fmla="*/ 3577566 w 6288258"/>
              <a:gd name="connsiteY1" fmla="*/ 713128 h 2356338"/>
              <a:gd name="connsiteX2" fmla="*/ 3642227 w 6288258"/>
              <a:gd name="connsiteY2" fmla="*/ 921433 h 2356338"/>
              <a:gd name="connsiteX3" fmla="*/ 3986668 w 6288258"/>
              <a:gd name="connsiteY3" fmla="*/ 921433 h 2356338"/>
              <a:gd name="connsiteX4" fmla="*/ 4044779 w 6288258"/>
              <a:gd name="connsiteY4" fmla="*/ 734230 h 2356338"/>
              <a:gd name="connsiteX5" fmla="*/ 5120640 w 6288258"/>
              <a:gd name="connsiteY5" fmla="*/ 21102 h 2356338"/>
              <a:gd name="connsiteX6" fmla="*/ 6288258 w 6288258"/>
              <a:gd name="connsiteY6" fmla="*/ 1188720 h 2356338"/>
              <a:gd name="connsiteX7" fmla="*/ 5120640 w 6288258"/>
              <a:gd name="connsiteY7" fmla="*/ 2356338 h 2356338"/>
              <a:gd name="connsiteX8" fmla="*/ 3976744 w 6288258"/>
              <a:gd name="connsiteY8" fmla="*/ 1424036 h 2356338"/>
              <a:gd name="connsiteX9" fmla="*/ 3975712 w 6288258"/>
              <a:gd name="connsiteY9" fmla="*/ 1413802 h 2356338"/>
              <a:gd name="connsiteX10" fmla="*/ 3642228 w 6288258"/>
              <a:gd name="connsiteY10" fmla="*/ 1413802 h 2356338"/>
              <a:gd name="connsiteX11" fmla="*/ 3577566 w 6288258"/>
              <a:gd name="connsiteY11" fmla="*/ 1622108 h 2356338"/>
              <a:gd name="connsiteX12" fmla="*/ 2501705 w 6288258"/>
              <a:gd name="connsiteY12" fmla="*/ 2335236 h 2356338"/>
              <a:gd name="connsiteX13" fmla="*/ 1425844 w 6288258"/>
              <a:gd name="connsiteY13" fmla="*/ 1622108 h 2356338"/>
              <a:gd name="connsiteX14" fmla="*/ 1361183 w 6288258"/>
              <a:gd name="connsiteY14" fmla="*/ 1413802 h 2356338"/>
              <a:gd name="connsiteX15" fmla="*/ 0 w 6288258"/>
              <a:gd name="connsiteY15" fmla="*/ 1413802 h 2356338"/>
              <a:gd name="connsiteX16" fmla="*/ 0 w 6288258"/>
              <a:gd name="connsiteY16" fmla="*/ 921433 h 2356338"/>
              <a:gd name="connsiteX17" fmla="*/ 1361183 w 6288258"/>
              <a:gd name="connsiteY17" fmla="*/ 921433 h 2356338"/>
              <a:gd name="connsiteX18" fmla="*/ 1425844 w 6288258"/>
              <a:gd name="connsiteY18" fmla="*/ 713128 h 2356338"/>
              <a:gd name="connsiteX19" fmla="*/ 2501705 w 6288258"/>
              <a:gd name="connsiteY19" fmla="*/ 0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88258" h="2356338">
                <a:moveTo>
                  <a:pt x="2501705" y="0"/>
                </a:moveTo>
                <a:cubicBezTo>
                  <a:pt x="2985349" y="0"/>
                  <a:pt x="3400312" y="294053"/>
                  <a:pt x="3577566" y="713128"/>
                </a:cubicBezTo>
                <a:lnTo>
                  <a:pt x="3642227" y="921433"/>
                </a:lnTo>
                <a:lnTo>
                  <a:pt x="3986668" y="921433"/>
                </a:lnTo>
                <a:lnTo>
                  <a:pt x="4044779" y="734230"/>
                </a:lnTo>
                <a:cubicBezTo>
                  <a:pt x="4222033" y="315155"/>
                  <a:pt x="4636997" y="21102"/>
                  <a:pt x="5120640" y="21102"/>
                </a:cubicBezTo>
                <a:cubicBezTo>
                  <a:pt x="5765498" y="21102"/>
                  <a:pt x="6288258" y="543862"/>
                  <a:pt x="6288258" y="1188720"/>
                </a:cubicBezTo>
                <a:cubicBezTo>
                  <a:pt x="6288258" y="1833578"/>
                  <a:pt x="5765498" y="2356338"/>
                  <a:pt x="5120640" y="2356338"/>
                </a:cubicBezTo>
                <a:cubicBezTo>
                  <a:pt x="4556389" y="2356338"/>
                  <a:pt x="4085620" y="1956100"/>
                  <a:pt x="3976744" y="1424036"/>
                </a:cubicBezTo>
                <a:lnTo>
                  <a:pt x="3975712" y="1413802"/>
                </a:lnTo>
                <a:lnTo>
                  <a:pt x="3642228" y="1413802"/>
                </a:lnTo>
                <a:lnTo>
                  <a:pt x="3577566" y="1622108"/>
                </a:lnTo>
                <a:cubicBezTo>
                  <a:pt x="3400312" y="2041184"/>
                  <a:pt x="2985349" y="2335236"/>
                  <a:pt x="2501705" y="2335236"/>
                </a:cubicBezTo>
                <a:cubicBezTo>
                  <a:pt x="2018062" y="2335236"/>
                  <a:pt x="1603098" y="2041184"/>
                  <a:pt x="1425844" y="1622108"/>
                </a:cubicBezTo>
                <a:lnTo>
                  <a:pt x="1361183" y="1413802"/>
                </a:lnTo>
                <a:lnTo>
                  <a:pt x="0" y="1413802"/>
                </a:lnTo>
                <a:lnTo>
                  <a:pt x="0" y="921433"/>
                </a:lnTo>
                <a:lnTo>
                  <a:pt x="1361183" y="921433"/>
                </a:lnTo>
                <a:lnTo>
                  <a:pt x="1425844" y="713128"/>
                </a:lnTo>
                <a:cubicBezTo>
                  <a:pt x="1603098" y="294053"/>
                  <a:pt x="2018062" y="0"/>
                  <a:pt x="250170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38"/>
          <p:cNvSpPr txBox="1"/>
          <p:nvPr/>
        </p:nvSpPr>
        <p:spPr>
          <a:xfrm>
            <a:off x="262986" y="3830227"/>
            <a:ext cx="41549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lang="ru-RU" altLang="zh-CN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文本框 38"/>
          <p:cNvSpPr txBox="1"/>
          <p:nvPr/>
        </p:nvSpPr>
        <p:spPr>
          <a:xfrm>
            <a:off x="5261706" y="1307592"/>
            <a:ext cx="415498" cy="3834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lang="ru-RU" altLang="zh-CN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文本框 38"/>
          <p:cNvSpPr txBox="1"/>
          <p:nvPr/>
        </p:nvSpPr>
        <p:spPr>
          <a:xfrm>
            <a:off x="5334858" y="3324259"/>
            <a:ext cx="41549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lang="ru-RU" altLang="zh-CN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7552" y="3904488"/>
            <a:ext cx="4233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специалистов в области физической культуры является педагогической.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 в сфере ФК - деятельность, содержанием которой является оздоровление, обучение, физическое воспитание и развитие обучающихся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43016" y="1176528"/>
            <a:ext cx="33009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Важной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особенностью педагогической деятельности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является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педагогическое сотрудничество,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предполагающее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совместную деятельность педагога и обучающихся.</a:t>
            </a:r>
          </a:p>
          <a:p>
            <a:r>
              <a:rPr lang="ru-RU" dirty="0" smtClean="0"/>
              <a:t> 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0448" y="3069336"/>
            <a:ext cx="2941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сновные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виды педагогической деятельности в сфере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конструктивная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гностическая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обучающая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воспитательная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коммуникативная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контрольно-оценочная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собственную спортивную,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коррекционно-оздоровительная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деятельность по самосовершенствованию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C:\Users\Ольга\Desktop\urok_fizkultury-800x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7560" y="1527048"/>
            <a:ext cx="1746504" cy="17465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Ольга\Desktop\754598865945280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0432" y="1517904"/>
            <a:ext cx="1764792" cy="17007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5222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886968"/>
            <a:ext cx="6087664" cy="5971032"/>
          </a:xfrm>
          <a:prstGeom prst="rtTriangle">
            <a:avLst/>
          </a:prstGeom>
          <a:noFill/>
        </p:spPr>
      </p:pic>
      <p:sp>
        <p:nvSpPr>
          <p:cNvPr id="4" name="等腰三角形 4"/>
          <p:cNvSpPr/>
          <p:nvPr/>
        </p:nvSpPr>
        <p:spPr>
          <a:xfrm flipV="1">
            <a:off x="1016875" y="-2"/>
            <a:ext cx="3683142" cy="70408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8"/>
          <p:cNvSpPr/>
          <p:nvPr/>
        </p:nvSpPr>
        <p:spPr>
          <a:xfrm>
            <a:off x="-12095" y="-1"/>
            <a:ext cx="6889531" cy="6889531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4112316" y="3163134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2079300" y="1056966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2993700" y="2007942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5127300" y="4251270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6530" y="0"/>
            <a:ext cx="764789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Главные направления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педагога по физическому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воспитанию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804672"/>
            <a:ext cx="5129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Физкультурное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это формирование физически развитой, интеллектуальной и духовной личности на основе использования различных упражнений физической направленности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4216" y="1880616"/>
            <a:ext cx="5129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формирует ценностное отношения к своему здоровью и к здоровью других людей, оказывает пути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самооздоровления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здорового образа жизни.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4648" y="3066288"/>
            <a:ext cx="349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Олимпийское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– освоение ценностей олимпийского движения.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9904" y="3898392"/>
            <a:ext cx="2907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Спортивное воспитание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– формирование ориентации учащихся на осуществление спортивной деятельности и переосмысление опыта жизни и деятельности спортсменов высокого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класса.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18563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" y="0"/>
            <a:ext cx="7744967" cy="685800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grpSp>
        <p:nvGrpSpPr>
          <p:cNvPr id="6" name="Group 10"/>
          <p:cNvGrpSpPr/>
          <p:nvPr/>
        </p:nvGrpSpPr>
        <p:grpSpPr>
          <a:xfrm>
            <a:off x="119382" y="723505"/>
            <a:ext cx="7589010" cy="5883447"/>
            <a:chOff x="0" y="-241102"/>
            <a:chExt cx="10411694" cy="7844592"/>
          </a:xfrm>
        </p:grpSpPr>
        <p:grpSp>
          <p:nvGrpSpPr>
            <p:cNvPr id="7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16858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8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0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</p:sp>
          <p:sp>
            <p:nvSpPr>
              <p:cNvPr id="11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9" name="TextBox 17"/>
            <p:cNvSpPr txBox="1"/>
            <p:nvPr/>
          </p:nvSpPr>
          <p:spPr>
            <a:xfrm>
              <a:off x="285752" y="381003"/>
              <a:ext cx="10125942" cy="72224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Коммуникативная деятельность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 направлена на установление педагогически целесообразных отношений специалиста по ФК с воспитанниками, другими педагогами, представителями общественности, родителями учащихся, спортивными коллективами и организациями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Она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реализуется педагогом: в тоне обращения, в интонациях, в мимике и жестах по отношению к собеседнику (все это вместе называется педагогической техникой общения); в интенсивности общения (количестве контактов в единицу времени); в личных мотивах общения, во взаимных интересах с собеседником. Все это формирует индивидуальный стиль общения педагога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97658" y="1"/>
            <a:ext cx="764789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Коммуникативная деятельность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физическому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воспитанию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59" y="0"/>
            <a:ext cx="1021175" cy="10211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618563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 flipV="1">
            <a:off x="0" y="862639"/>
            <a:ext cx="9144000" cy="5995357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3" name="Freeform 7"/>
          <p:cNvSpPr/>
          <p:nvPr/>
        </p:nvSpPr>
        <p:spPr>
          <a:xfrm>
            <a:off x="6437376" y="4133088"/>
            <a:ext cx="2706624" cy="2724912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bg1"/>
          </a:solidFill>
        </p:spPr>
      </p:sp>
      <p:cxnSp>
        <p:nvCxnSpPr>
          <p:cNvPr id="4" name="Прямая соединительная линия 3"/>
          <p:cNvCxnSpPr/>
          <p:nvPr/>
        </p:nvCxnSpPr>
        <p:spPr>
          <a:xfrm rot="16200000" flipV="1">
            <a:off x="-2322576" y="3858768"/>
            <a:ext cx="5989320" cy="9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667512" y="4480560"/>
            <a:ext cx="6428232" cy="9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5528" y="0"/>
            <a:ext cx="720547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Типы педагогического общения учителя физкультуры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0335" y="997210"/>
            <a:ext cx="8120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«Совместное творчество»: педагог обсуждает с воспитанником задачи спортивного мероприятия, в общении с коллективом находит решения спорных вопросов и т.д.;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87" y="4624330"/>
            <a:ext cx="5793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«Дистанция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подразумевает подчёркивание различий между учителем и учащимися, тренером и воспитанниками;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485" y="1789690"/>
            <a:ext cx="8120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«Дружеское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расположение», в основе которого лежит искренний интерес к личности, открытость контактам, неформальный подход в общении;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007" y="2429770"/>
            <a:ext cx="8120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«Заигрывание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основанный на стремлении любым способом завоевать авторитет у учащихся, понравиться им;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575" y="3060706"/>
            <a:ext cx="8120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«Устрашение» является следствием неуверенности педагога, неумения организовать общение на основе совместной продуктивной деятельности; такое общение жестко регламентировано, загнано в официально-формальные рамки;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095" y="5288340"/>
            <a:ext cx="5793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Менторский стиль», является разновидностью предыдущего стиля, когда учитель играет роль «бывалого», принимает на себя роль наставника и беседует с учащимися назидательно-покровительственным тоном.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18563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C:\Users\Ольга\Desktop\1648644441_43_sportishka_com_p_zanyatiya_fizicheskoi_kulturoi_i_sportom_s_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392" y="4261104"/>
            <a:ext cx="2450592" cy="24505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" y="0"/>
            <a:ext cx="7781543" cy="685800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83" y="0"/>
            <a:ext cx="1021175" cy="1021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658" y="0"/>
            <a:ext cx="764789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Контрольно-оценочная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 спортивного педагога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136" y="920496"/>
            <a:ext cx="7281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Контрольно-оценочная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направлена на выявление эффективности педагогического процесса. Контроль и оценка в физкультурно-педагогическом образовании осуществляются в большей степени для получения сравнительных результатов, выработки своеобразных общественно значимых нормативов.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944" y="2654808"/>
            <a:ext cx="7284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влияет на управление процессом обучения. Результаты контроля, количественные и качественные оценки педагога по ФК позволяют учителю своевременно получать информацию о соответствии полученных результатов планировавшимся задачам и ставить новые цели и задачи обучения.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512" y="4355592"/>
            <a:ext cx="7266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деятельности подразделяется условно на три этапа: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контроль хода и результатов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оценка этого процесса и результатов по выбранным критериям;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сопоставление полученных результатов с целью деятельности, определение сущности и причин своих педагогических удач и ошибок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18563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/>
          <p:nvPr/>
        </p:nvSpPr>
        <p:spPr>
          <a:xfrm>
            <a:off x="-1" y="0"/>
            <a:ext cx="4977353" cy="6838950"/>
          </a:xfrm>
          <a:prstGeom prst="rtTriangle">
            <a:avLst/>
          </a:prstGeom>
          <a:solidFill>
            <a:srgbClr val="1B4E9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" name="矩形 18"/>
          <p:cNvSpPr/>
          <p:nvPr/>
        </p:nvSpPr>
        <p:spPr>
          <a:xfrm>
            <a:off x="632059" y="0"/>
            <a:ext cx="6584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Конструктивная деятельность учителя физической культуры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zh-CN" altLang="en-US" sz="28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任意多边形 9"/>
          <p:cNvSpPr/>
          <p:nvPr/>
        </p:nvSpPr>
        <p:spPr>
          <a:xfrm rot="16200000">
            <a:off x="6638544" y="4352544"/>
            <a:ext cx="2670048" cy="2340864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9656" y="1033272"/>
            <a:ext cx="6016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создание оптимальной методики урока физической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808" y="1716024"/>
            <a:ext cx="5727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 учащихся, характера и объёма их теоретических знаний, двигательных умений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864" y="2703576"/>
            <a:ext cx="525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последовательное расположение учебного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7120" y="3462528"/>
            <a:ext cx="423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деятельности учащихся на уроке физической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1544" y="4428744"/>
            <a:ext cx="4678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Программирование учителем своей роли по управлению учебно-практической и познавательной деятельностью учащихся.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18563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5448" y="1143000"/>
            <a:ext cx="8860536" cy="5715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562088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Гностическая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 спортивного педагога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024" y="1109986"/>
            <a:ext cx="8787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Гностическая деятельность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заключается в сборе разнообразной информации об особенностях процесса и результатах педагогического труда в сфере ФК с целью построения эффективной профессиональной деятельности.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1" name="直接连接符 5"/>
          <p:cNvCxnSpPr/>
          <p:nvPr/>
        </p:nvCxnSpPr>
        <p:spPr>
          <a:xfrm flipV="1">
            <a:off x="3776472" y="1992351"/>
            <a:ext cx="1768794" cy="1041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6"/>
          <p:cNvCxnSpPr/>
          <p:nvPr/>
        </p:nvCxnSpPr>
        <p:spPr>
          <a:xfrm rot="5400000">
            <a:off x="3481675" y="4981680"/>
            <a:ext cx="2190750" cy="209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4632" y="3385721"/>
            <a:ext cx="8275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Гностическая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 бывает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диагностической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научно-методической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752" y="3833110"/>
            <a:ext cx="3831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Диагностическая (исследовательская) деятельность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требует от специалиста по ФК контролировать и анализировать физическое и эмоциональное состояние учащихся, их успехи и неудачи, уметь выявлять причины положительных и отрицательных результатов своей деятельности и деятельности обучающихся.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直接连接符 5"/>
          <p:cNvCxnSpPr/>
          <p:nvPr/>
        </p:nvCxnSpPr>
        <p:spPr>
          <a:xfrm flipV="1">
            <a:off x="3672840" y="3287751"/>
            <a:ext cx="1768794" cy="1041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2001262"/>
            <a:ext cx="88513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Этапы гностической деятельности: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 анализ содержания и способов осуществления педагогического процесса; б) изучение его участников (их возможностей и способностей) в)рефлексия результатов собственной деятельности (её достоинств и недостатков); г) анализ эффективности существующих педагогических систем организации занятия, методов обучения и воспитания и т.д.</a:t>
            </a:r>
          </a:p>
          <a:p>
            <a:endParaRPr lang="ru-RU" sz="14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3312" y="3848350"/>
            <a:ext cx="3447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Научно-методическая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состоит в применении результатов диагностики в своей работе, в формировании собственной методической копилки – своеобразного «банка» эффективных методов обучения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3685032"/>
            <a:ext cx="9144000" cy="2651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456" y="0"/>
            <a:ext cx="71414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теме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" y="4306824"/>
            <a:ext cx="8156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педагогической деятельности в сфере физической культуры [Электронная версия][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Ресурс:https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bguor.ru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subjects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ae-umk-history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html_pages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/h6/h6_3.html]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1584" y="5282184"/>
            <a:ext cx="8156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Профессионально-педагогическая деятельность спортивного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[Электронная версия][Ресурс: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https://uor-kaliningrad.ru/attachments/article/510/Лекции%204,%205,%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208.pdf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960" y="1240536"/>
            <a:ext cx="80802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понимается под педагогической деятельностью в сфере ФК и какие ее основные виды?</a:t>
            </a:r>
          </a:p>
          <a:p>
            <a:endParaRPr lang="ru-RU" sz="1600" dirty="0" smtClean="0"/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304" y="3700272"/>
            <a:ext cx="8156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104" y="1905000"/>
            <a:ext cx="81564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такое коммуникативная и контрольно-оценочная деятельность спортивного педагога?</a:t>
            </a:r>
          </a:p>
          <a:p>
            <a:endParaRPr lang="ru-RU" sz="1600" dirty="0" smtClean="0"/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4672" y="2609088"/>
            <a:ext cx="815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конструктивной и гностической деятельности учителя физической культуры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0312" y="1234440"/>
            <a:ext cx="512064" cy="5212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8600" y="1908048"/>
            <a:ext cx="490728" cy="46939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01168" y="2612136"/>
            <a:ext cx="518160" cy="47853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Google Shape;968;p48"/>
          <p:cNvSpPr/>
          <p:nvPr/>
        </p:nvSpPr>
        <p:spPr>
          <a:xfrm>
            <a:off x="189122" y="1221290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8;p48"/>
          <p:cNvSpPr/>
          <p:nvPr/>
        </p:nvSpPr>
        <p:spPr>
          <a:xfrm>
            <a:off x="189122" y="1852226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68;p48"/>
          <p:cNvSpPr/>
          <p:nvPr/>
        </p:nvSpPr>
        <p:spPr>
          <a:xfrm>
            <a:off x="179978" y="2565458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1542</TotalTime>
  <Words>539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224</cp:revision>
  <dcterms:created xsi:type="dcterms:W3CDTF">2019-11-13T12:28:12Z</dcterms:created>
  <dcterms:modified xsi:type="dcterms:W3CDTF">2024-10-28T13:03:30Z</dcterms:modified>
</cp:coreProperties>
</file>