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24" r:id="rId3"/>
    <p:sldId id="311" r:id="rId4"/>
    <p:sldId id="328" r:id="rId5"/>
    <p:sldId id="329" r:id="rId6"/>
    <p:sldId id="302" r:id="rId7"/>
    <p:sldId id="320" r:id="rId8"/>
    <p:sldId id="315" r:id="rId9"/>
    <p:sldId id="327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EEA413BC-9A94-4D75-94DE-B908EF0F9663}">
          <p14:sldIdLst>
            <p14:sldId id="256"/>
            <p14:sldId id="258"/>
          </p14:sldIdLst>
        </p14:section>
        <p14:section name="Раздел без заголовка" id="{D3A0FC2F-E6FE-4594-B8FE-615B978187A5}">
          <p14:sldIdLst>
            <p14:sldId id="28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51A3"/>
    <a:srgbClr val="0D4594"/>
    <a:srgbClr val="1B4E9D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5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282" y="-77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55A14-F809-4454-9CF4-701D8DAEE7A3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A7B21-9502-4E1B-A349-68BC294950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534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948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96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95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00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13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726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0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201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735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26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0D48B-0A65-41A2-B6CF-8176A40A1013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996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46304" y="118265"/>
            <a:ext cx="8878824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«Российский университет </a:t>
            </a:r>
            <a:r>
              <a:rPr lang="ru-RU" sz="24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спорта «ГЦОЛИФК»</a:t>
            </a:r>
            <a:endParaRPr lang="ru-RU" sz="24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3345" y="1613551"/>
            <a:ext cx="7605839" cy="75866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Дисциплина: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тоды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педагогической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диагностики </a:t>
            </a:r>
            <a:endParaRPr lang="ru-RU" sz="28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664" y="304439"/>
            <a:ext cx="1261872" cy="125004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03499" y="4417711"/>
            <a:ext cx="4640501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Выполнил:___________________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96922" y="5091319"/>
            <a:ext cx="4547078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Проверил:___________________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8368" y="2497471"/>
            <a:ext cx="8110727" cy="154657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Особенности педагогической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диагностики(в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контексте деятельности специалиста в сфере физической культуры и спорта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5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602917" y="3938542"/>
            <a:ext cx="5595891" cy="463204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968" y="890080"/>
            <a:ext cx="2748064" cy="27480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05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7306056" cy="148502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педагогической диагностике на уроках физической культуры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4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平行四边形 3"/>
          <p:cNvSpPr/>
          <p:nvPr/>
        </p:nvSpPr>
        <p:spPr>
          <a:xfrm>
            <a:off x="0" y="1005840"/>
            <a:ext cx="9144000" cy="5852160"/>
          </a:xfrm>
          <a:prstGeom prst="rect">
            <a:avLst/>
          </a:prstGeom>
          <a:solidFill>
            <a:schemeClr val="accent1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4326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98" kern="0">
              <a:solidFill>
                <a:sysClr val="windowText" lastClr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9456" y="1119130"/>
            <a:ext cx="83850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Педагогическая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диагностика на уроках физической культуры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 оценка достижений учащихся, включая физическую подготовленность, практические умения и навыки, теоретические знания и навыки организации физкультурно-оздоровительной деятельности. </a:t>
            </a:r>
            <a:endParaRPr lang="ru-RU" sz="24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4297680"/>
            <a:ext cx="9144000" cy="1700784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30" name="TextBox 33"/>
          <p:cNvSpPr txBox="1"/>
          <p:nvPr/>
        </p:nvSpPr>
        <p:spPr>
          <a:xfrm>
            <a:off x="271790" y="4313474"/>
            <a:ext cx="8698474" cy="15388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Оценки являются не только инструментом рейтинга одноклассников, но и позволяют школьникам выделиться, проявить себя перед сверстниками и родителями. Поэтому необходимо очень ответственно относиться к диагностике уровня знаний и умений учеников, максимально гибко работая с отметками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33"/>
          <p:cNvSpPr txBox="1"/>
          <p:nvPr/>
        </p:nvSpPr>
        <p:spPr>
          <a:xfrm>
            <a:off x="268742" y="2600498"/>
            <a:ext cx="8698474" cy="153888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Достижения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обучении физической культуре,  во многом зависят от заинтересованности учеников, физических способностей и  их активности. А залогом этого, в свою очередь, служат конкретные и посильные цели, достижение которых поощряется тем или иным образом, как правило, – оценками. 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577584"/>
            <a:ext cx="9144000" cy="280416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8872" y="1161288"/>
            <a:ext cx="8897112" cy="5413248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34818" y="0"/>
            <a:ext cx="7053534" cy="9925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Особенности педагогической диагностики в контексте деятельности специалиста в сфере физической культуры и спорта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58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3" name="椭圆 9"/>
          <p:cNvSpPr/>
          <p:nvPr/>
        </p:nvSpPr>
        <p:spPr bwMode="auto">
          <a:xfrm>
            <a:off x="256032" y="2624328"/>
            <a:ext cx="2432304" cy="2350008"/>
          </a:xfrm>
          <a:prstGeom prst="ellipse">
            <a:avLst/>
          </a:prstGeom>
          <a:solidFill>
            <a:srgbClr val="467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空心弧 1"/>
          <p:cNvSpPr/>
          <p:nvPr/>
        </p:nvSpPr>
        <p:spPr>
          <a:xfrm rot="5400000">
            <a:off x="-990761" y="1669637"/>
            <a:ext cx="4419570" cy="4112653"/>
          </a:xfrm>
          <a:prstGeom prst="blockArc">
            <a:avLst>
              <a:gd name="adj1" fmla="val 10897210"/>
              <a:gd name="adj2" fmla="val 6953"/>
              <a:gd name="adj3" fmla="val 1246"/>
            </a:avLst>
          </a:prstGeom>
          <a:solidFill>
            <a:srgbClr val="0D4594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68" tIns="64285" rIns="128568" bIns="64285"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500">
              <a:solidFill>
                <a:prstClr val="black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椭圆 11"/>
          <p:cNvSpPr/>
          <p:nvPr/>
        </p:nvSpPr>
        <p:spPr>
          <a:xfrm>
            <a:off x="2752878" y="239914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椭圆 11"/>
          <p:cNvSpPr/>
          <p:nvPr/>
        </p:nvSpPr>
        <p:spPr>
          <a:xfrm>
            <a:off x="2368830" y="4986896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50592" y="1179327"/>
            <a:ext cx="6537960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Многогранность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оценки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На уроках физической культуры оцениваются практические умения и навыки, навыки организации физкультурно-оздоровительной деятельности, физическая подготовленность, теоретические знания, прирост или динамика оцениваемых параметров.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Google Shape;968;p48"/>
          <p:cNvSpPr/>
          <p:nvPr/>
        </p:nvSpPr>
        <p:spPr>
          <a:xfrm>
            <a:off x="2752490" y="238562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椭圆 11"/>
          <p:cNvSpPr/>
          <p:nvPr/>
        </p:nvSpPr>
        <p:spPr>
          <a:xfrm>
            <a:off x="1872006" y="1509128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" name="Google Shape;968;p48"/>
          <p:cNvSpPr/>
          <p:nvPr/>
        </p:nvSpPr>
        <p:spPr>
          <a:xfrm>
            <a:off x="1853330" y="1486466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968;p48"/>
          <p:cNvSpPr/>
          <p:nvPr/>
        </p:nvSpPr>
        <p:spPr>
          <a:xfrm>
            <a:off x="2350154" y="4982522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456" y="2368296"/>
            <a:ext cx="2670048" cy="2642616"/>
          </a:xfrm>
          <a:prstGeom prst="ellipse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6" name="椭圆 11"/>
          <p:cNvSpPr/>
          <p:nvPr/>
        </p:nvSpPr>
        <p:spPr>
          <a:xfrm>
            <a:off x="2978430" y="3813416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Google Shape;968;p48"/>
          <p:cNvSpPr/>
          <p:nvPr/>
        </p:nvSpPr>
        <p:spPr>
          <a:xfrm>
            <a:off x="2984138" y="3796850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Прямоугольник 22"/>
          <p:cNvSpPr/>
          <p:nvPr/>
        </p:nvSpPr>
        <p:spPr>
          <a:xfrm>
            <a:off x="3099816" y="2264415"/>
            <a:ext cx="5830824" cy="108491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600" b="1" dirty="0" smtClean="0"/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Гибкая методика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оценки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Она должна отражать достижения учеников по каждому направлению их деятельности и учитывать индивидуальные особенности психического и физического развития.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264408" y="3297687"/>
            <a:ext cx="5650992" cy="154657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различных систем оценивания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  Например, рейтинговой, когда ученик получает баллы за правильное выполнение двигательных упражнений и тестовых заданий. Также может применяться мониторинг физической подготовленности и физического развития для оценивания учащихся по приросту показателей с учётом их способностей.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776728" y="4885695"/>
            <a:ext cx="6071616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Тестирование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С его помощью определяется уровень развития основных физических качеств,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двигательных умений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навыков.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106168" y="5714751"/>
            <a:ext cx="5355336" cy="56169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Анкетный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опрос, тест профессиональной грамотности специалиста и интервьюирование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椭圆 11"/>
          <p:cNvSpPr/>
          <p:nvPr/>
        </p:nvSpPr>
        <p:spPr>
          <a:xfrm>
            <a:off x="1542822" y="556906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8" name="Google Shape;968;p48"/>
          <p:cNvSpPr/>
          <p:nvPr/>
        </p:nvSpPr>
        <p:spPr>
          <a:xfrm>
            <a:off x="1521098" y="5515922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448" y="1143000"/>
            <a:ext cx="8860536" cy="5715000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cxnSp>
        <p:nvCxnSpPr>
          <p:cNvPr id="4" name="直接连接符 5"/>
          <p:cNvCxnSpPr/>
          <p:nvPr/>
        </p:nvCxnSpPr>
        <p:spPr>
          <a:xfrm flipV="1">
            <a:off x="3767328" y="2248383"/>
            <a:ext cx="1768794" cy="1041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5"/>
          <p:cNvCxnSpPr/>
          <p:nvPr/>
        </p:nvCxnSpPr>
        <p:spPr>
          <a:xfrm flipV="1">
            <a:off x="3846576" y="4183863"/>
            <a:ext cx="1768794" cy="1041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3864864" y="5902935"/>
            <a:ext cx="1768794" cy="1041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1020618" y="0"/>
            <a:ext cx="6943806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Многогранность оценки на уроках физической культуры</a:t>
            </a:r>
            <a:r>
              <a:rPr lang="ru-RU" sz="3600" dirty="0" smtClean="0"/>
              <a:t>  </a:t>
            </a:r>
            <a:endParaRPr lang="ru-RU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33"/>
          <p:cNvSpPr txBox="1"/>
          <p:nvPr/>
        </p:nvSpPr>
        <p:spPr>
          <a:xfrm>
            <a:off x="429768" y="1277666"/>
            <a:ext cx="8366760" cy="8309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Многогранность оценки на уроках физической культуры заключается в том, что она характеризуется комплексностью.  Оценивание только по отдельным составляющим недопустимо.  </a:t>
            </a:r>
          </a:p>
        </p:txBody>
      </p:sp>
      <p:sp>
        <p:nvSpPr>
          <p:cNvPr id="9" name="TextBox 33"/>
          <p:cNvSpPr txBox="1"/>
          <p:nvPr/>
        </p:nvSpPr>
        <p:spPr>
          <a:xfrm>
            <a:off x="603504" y="2374946"/>
            <a:ext cx="8220456" cy="190821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уроках физической культуры оцениваются: физическая подготовленность; практические умения и навыки; теоретические знания;  навыки организации физкультурно-оздоровительной деятельности; динамика (прирост) оцениваемых параметров по сравнению с исходными или предшествующими промежуточными значениями (учитывается базовый уровень здоровья, физической подготовленности). </a:t>
            </a:r>
          </a:p>
          <a:p>
            <a:r>
              <a:rPr lang="ru-RU" sz="1600" dirty="0" smtClean="0"/>
              <a:t> </a:t>
            </a:r>
          </a:p>
        </p:txBody>
      </p:sp>
      <p:sp>
        <p:nvSpPr>
          <p:cNvPr id="10" name="TextBox 33"/>
          <p:cNvSpPr txBox="1"/>
          <p:nvPr/>
        </p:nvSpPr>
        <p:spPr>
          <a:xfrm>
            <a:off x="886968" y="4334256"/>
            <a:ext cx="7607808" cy="13849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оценке уровня физической подготовленности следует принимать во внимание реальную динамику показателей за определённый период времени, а также особенности развития двигательных способностей учеников, динамику их изменения у детей определённого возраста, исходный уровень достижений конкретных учащихся.  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618559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52728"/>
            <a:ext cx="9144000" cy="4553712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21792" y="0"/>
            <a:ext cx="6885432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Гибкая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методика оценки на уроках физической культуры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024" y="5742432"/>
            <a:ext cx="8951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Гибкая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методика оценки на уроках физической культуры предполагает учёт индивидуальных особенностей учеников и отражение их достижений по каждому направлению деятельности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74904" y="1406144"/>
          <a:ext cx="8540497" cy="4208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370"/>
                <a:gridCol w="2566816"/>
                <a:gridCol w="5348311"/>
              </a:tblGrid>
              <a:tr h="3832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п/</a:t>
                      </a:r>
                      <a:r>
                        <a:rPr lang="ru-RU" sz="1200" b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Элементы методики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Описание</a:t>
                      </a:r>
                    </a:p>
                  </a:txBody>
                  <a:tcPr marL="68580" marR="68580" marT="0" marB="0"/>
                </a:tc>
              </a:tr>
              <a:tr h="1069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Комплексность оценки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Оцениваются физическая подготовленность, практические умения и навыки, теоретические знания, навыки организации физкультурно-оздоровительной деятельности, а также динамика (прирост) оцениваемых параметров по сравнению с исходными или предшествующими промежуточными значениями.  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34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Использование методов наблюдения, опроса, практического выполнения упражнений 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Индивидуально или фронтально в любое время урока.  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34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Учёт реальной динамики показателей 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определённый период времени, а также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особенностей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развития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двигательных способностей учеников, динамики их изменения у детей определённого возраста, исходного уровня достижений конкретных учащихся.  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345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Рейтинговая система оценивания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Это индивидуальный числовой показатель оценки учебных достижений, который характеризует каждого ученика. Для составления рейтинга используются баллы, что делает отметку более объективной.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51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Формирующее оценивание 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Процесс определения индивидуальных достижений каждого учащегося на основе сбора и анализа данных, используемых для корректировки деятельности каждого ученика с целью достижения запланированного результата.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618559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42416"/>
            <a:ext cx="9144000" cy="5815584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92024" y="0"/>
            <a:ext cx="7488936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Использование различных систем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оценивания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3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9" name="Овал 18"/>
          <p:cNvSpPr/>
          <p:nvPr/>
        </p:nvSpPr>
        <p:spPr>
          <a:xfrm>
            <a:off x="161674" y="1362456"/>
            <a:ext cx="697862" cy="696080"/>
          </a:xfrm>
          <a:prstGeom prst="ellipse">
            <a:avLst/>
          </a:prstGeom>
          <a:solidFill>
            <a:srgbClr val="1B4E9D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31194" y="3389376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97"/>
          <p:cNvSpPr txBox="1"/>
          <p:nvPr/>
        </p:nvSpPr>
        <p:spPr>
          <a:xfrm>
            <a:off x="131927" y="1392427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01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8" name="TextBox 33"/>
          <p:cNvSpPr txBox="1"/>
          <p:nvPr/>
        </p:nvSpPr>
        <p:spPr>
          <a:xfrm>
            <a:off x="996696" y="4347002"/>
            <a:ext cx="7232904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Мониторинг физической подготовленности и физического развития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Позволяет оценивать учащихся по приросту показателей с учётом их способностей.  </a:t>
            </a:r>
          </a:p>
        </p:txBody>
      </p:sp>
      <p:sp>
        <p:nvSpPr>
          <p:cNvPr id="39" name="Овал 38"/>
          <p:cNvSpPr/>
          <p:nvPr/>
        </p:nvSpPr>
        <p:spPr>
          <a:xfrm>
            <a:off x="146434" y="4410456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137290" y="5599176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155578" y="2343912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97"/>
          <p:cNvSpPr txBox="1"/>
          <p:nvPr/>
        </p:nvSpPr>
        <p:spPr>
          <a:xfrm>
            <a:off x="110591" y="3428491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6" name="TextBox 97"/>
          <p:cNvSpPr txBox="1"/>
          <p:nvPr/>
        </p:nvSpPr>
        <p:spPr>
          <a:xfrm>
            <a:off x="119735" y="4443475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04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7" name="TextBox 97"/>
          <p:cNvSpPr txBox="1"/>
          <p:nvPr/>
        </p:nvSpPr>
        <p:spPr>
          <a:xfrm>
            <a:off x="128016" y="5632195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05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8" name="TextBox 97"/>
          <p:cNvSpPr txBox="1"/>
          <p:nvPr/>
        </p:nvSpPr>
        <p:spPr>
          <a:xfrm>
            <a:off x="147167" y="2367787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1" name="TextBox 97"/>
          <p:cNvSpPr txBox="1"/>
          <p:nvPr/>
        </p:nvSpPr>
        <p:spPr>
          <a:xfrm>
            <a:off x="4655159" y="5943091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08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TextBox 33"/>
          <p:cNvSpPr txBox="1"/>
          <p:nvPr/>
        </p:nvSpPr>
        <p:spPr>
          <a:xfrm>
            <a:off x="957072" y="1225850"/>
            <a:ext cx="7464552" cy="984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Пятибалльная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система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  Позволяет отметить высший уровень владения знаниями оценкой «5», средний — оценкой «3», низший уровень — «1», два промежуточных уровня оцениваются баллами «4» и «2».  </a:t>
            </a:r>
          </a:p>
          <a:p>
            <a:pPr lvl="0" algn="ctr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33"/>
          <p:cNvSpPr txBox="1"/>
          <p:nvPr/>
        </p:nvSpPr>
        <p:spPr>
          <a:xfrm>
            <a:off x="1002792" y="5267498"/>
            <a:ext cx="7748016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Мотивирующее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оценивание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Акцентирует внимание на успехах и достижениях ученика, а не на неудачах. Вариантом письменной формы обратной связи может быть векторная диаграмма, на которой учитель отмечает динамику, индивидуальный рост обучающегося по каждому из критериев (векторов).  </a:t>
            </a:r>
          </a:p>
          <a:p>
            <a:pPr lvl="0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3"/>
          <p:cNvSpPr txBox="1"/>
          <p:nvPr/>
        </p:nvSpPr>
        <p:spPr>
          <a:xfrm>
            <a:off x="975360" y="2185970"/>
            <a:ext cx="7876032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Рейтинговая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система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В её основе лежит получение баллов за правильное выполнение двигательных действий и тестовых заданий. Соответствующим числом баллов методически точно оценивается каждое упражнение и устанавливается рейтинг, соответствующий тому или иному уровню выполнения упражнения. При подведении итогов учитывается сумма всех баллов. 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3"/>
          <p:cNvSpPr txBox="1"/>
          <p:nvPr/>
        </p:nvSpPr>
        <p:spPr>
          <a:xfrm>
            <a:off x="966216" y="3511850"/>
            <a:ext cx="7290816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Самооценка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Обучающимся даётся возможность самостоятельно оценить свои умения, рассказать, в какой позиции больше всего понравилось работать на уроке.  </a:t>
            </a:r>
          </a:p>
          <a:p>
            <a:pPr lvl="0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16530" y="0"/>
            <a:ext cx="7053534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Тестирование на уроках физической культуры</a:t>
            </a:r>
            <a:r>
              <a:rPr lang="ru-RU" sz="2800" dirty="0" smtClean="0">
                <a:solidFill>
                  <a:schemeClr val="bg1"/>
                </a:solidFill>
              </a:rPr>
              <a:t> 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0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3" name="Group 10"/>
          <p:cNvGrpSpPr/>
          <p:nvPr/>
        </p:nvGrpSpPr>
        <p:grpSpPr>
          <a:xfrm>
            <a:off x="0" y="1106425"/>
            <a:ext cx="8997695" cy="5614415"/>
            <a:chOff x="0" y="-303295"/>
            <a:chExt cx="10411694" cy="6284641"/>
          </a:xfrm>
        </p:grpSpPr>
        <p:grpSp>
          <p:nvGrpSpPr>
            <p:cNvPr id="26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27" name="Group 14"/>
            <p:cNvGrpSpPr/>
            <p:nvPr/>
          </p:nvGrpSpPr>
          <p:grpSpPr>
            <a:xfrm>
              <a:off x="254000" y="-190707"/>
              <a:ext cx="10157694" cy="6172053"/>
              <a:chOff x="0" y="-90352"/>
              <a:chExt cx="2006458" cy="1219171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90352"/>
                <a:ext cx="2006458" cy="1219171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2592324" y="5088636"/>
            <a:ext cx="2624328" cy="182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175"/>
          <p:cNvSpPr txBox="1"/>
          <p:nvPr/>
        </p:nvSpPr>
        <p:spPr>
          <a:xfrm>
            <a:off x="466344" y="3859982"/>
            <a:ext cx="3172967" cy="2038036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Сроки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тестирования согласуются со школьной программой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Первое целесообразно проводить во вторую-третью неделю сентября, а второе — за две недели до окончания учебного года.  </a:t>
            </a:r>
          </a:p>
          <a:p>
            <a:r>
              <a:rPr lang="ru-RU" sz="1400" b="1" dirty="0" smtClean="0"/>
              <a:t> </a:t>
            </a:r>
            <a:endParaRPr lang="ru-RU" sz="1400" dirty="0" smtClean="0"/>
          </a:p>
          <a:p>
            <a:pPr lvl="0" algn="ctr"/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51" name="TextBox 175"/>
          <p:cNvSpPr txBox="1"/>
          <p:nvPr/>
        </p:nvSpPr>
        <p:spPr>
          <a:xfrm>
            <a:off x="384048" y="1250894"/>
            <a:ext cx="8485632" cy="2068814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Тестирование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уроках физической культуры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позволяет определить уровень физической подготовленности, степень развития отдельных физических качеств и </a:t>
            </a:r>
            <a:r>
              <a:rPr lang="ru-RU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сформированности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двигательных навыков. 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Для достоверности результатов необходимо соблюдать следующие правила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  </a:t>
            </a:r>
          </a:p>
          <a:p>
            <a:pPr lvl="0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тестирование проводить, когда ученик находится в хорошей физической форме и его организм не утомлён;  </a:t>
            </a:r>
          </a:p>
          <a:p>
            <a:pPr lvl="0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тесты выполнять после лёгкой разминки, когда организм разогрет, тонус мышц повышен, а системы дыхания и кровообращения активно работают;  </a:t>
            </a:r>
          </a:p>
          <a:p>
            <a:pPr lvl="0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физические упражнения, используемые в качестве теста, должны быть хорошо освоены;  </a:t>
            </a:r>
          </a:p>
          <a:p>
            <a:pPr lvl="0"/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способы выполнения тестов должны быть стандартизированы.  </a:t>
            </a:r>
          </a:p>
        </p:txBody>
      </p:sp>
      <p:sp>
        <p:nvSpPr>
          <p:cNvPr id="52" name="Овал 51"/>
          <p:cNvSpPr/>
          <p:nvPr/>
        </p:nvSpPr>
        <p:spPr>
          <a:xfrm>
            <a:off x="1591186" y="5513832"/>
            <a:ext cx="1060574" cy="101498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PA_任意多边形 13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1691640" y="5605272"/>
            <a:ext cx="877824" cy="822960"/>
          </a:xfrm>
          <a:custGeom>
            <a:avLst/>
            <a:gdLst>
              <a:gd name="T0" fmla="*/ 349 w 674"/>
              <a:gd name="T1" fmla="*/ 0 h 673"/>
              <a:gd name="T2" fmla="*/ 365 w 674"/>
              <a:gd name="T3" fmla="*/ 185 h 673"/>
              <a:gd name="T4" fmla="*/ 344 w 674"/>
              <a:gd name="T5" fmla="*/ 217 h 673"/>
              <a:gd name="T6" fmla="*/ 342 w 674"/>
              <a:gd name="T7" fmla="*/ 235 h 673"/>
              <a:gd name="T8" fmla="*/ 211 w 674"/>
              <a:gd name="T9" fmla="*/ 298 h 673"/>
              <a:gd name="T10" fmla="*/ 144 w 674"/>
              <a:gd name="T11" fmla="*/ 306 h 673"/>
              <a:gd name="T12" fmla="*/ 115 w 674"/>
              <a:gd name="T13" fmla="*/ 302 h 673"/>
              <a:gd name="T14" fmla="*/ 88 w 674"/>
              <a:gd name="T15" fmla="*/ 315 h 673"/>
              <a:gd name="T16" fmla="*/ 25 w 674"/>
              <a:gd name="T17" fmla="*/ 208 h 673"/>
              <a:gd name="T18" fmla="*/ 84 w 674"/>
              <a:gd name="T19" fmla="*/ 112 h 673"/>
              <a:gd name="T20" fmla="*/ 171 w 674"/>
              <a:gd name="T21" fmla="*/ 43 h 673"/>
              <a:gd name="T22" fmla="*/ 278 w 674"/>
              <a:gd name="T23" fmla="*/ 4 h 673"/>
              <a:gd name="T24" fmla="*/ 399 w 674"/>
              <a:gd name="T25" fmla="*/ 4 h 673"/>
              <a:gd name="T26" fmla="*/ 465 w 674"/>
              <a:gd name="T27" fmla="*/ 25 h 673"/>
              <a:gd name="T28" fmla="*/ 543 w 674"/>
              <a:gd name="T29" fmla="*/ 68 h 673"/>
              <a:gd name="T30" fmla="*/ 495 w 674"/>
              <a:gd name="T31" fmla="*/ 137 h 673"/>
              <a:gd name="T32" fmla="*/ 415 w 674"/>
              <a:gd name="T33" fmla="*/ 181 h 673"/>
              <a:gd name="T34" fmla="*/ 405 w 674"/>
              <a:gd name="T35" fmla="*/ 48 h 673"/>
              <a:gd name="T36" fmla="*/ 595 w 674"/>
              <a:gd name="T37" fmla="*/ 119 h 673"/>
              <a:gd name="T38" fmla="*/ 449 w 674"/>
              <a:gd name="T39" fmla="*/ 229 h 673"/>
              <a:gd name="T40" fmla="*/ 447 w 674"/>
              <a:gd name="T41" fmla="*/ 246 h 673"/>
              <a:gd name="T42" fmla="*/ 420 w 674"/>
              <a:gd name="T43" fmla="*/ 277 h 673"/>
              <a:gd name="T44" fmla="*/ 411 w 674"/>
              <a:gd name="T45" fmla="*/ 312 h 673"/>
              <a:gd name="T46" fmla="*/ 405 w 674"/>
              <a:gd name="T47" fmla="*/ 442 h 673"/>
              <a:gd name="T48" fmla="*/ 420 w 674"/>
              <a:gd name="T49" fmla="*/ 469 h 673"/>
              <a:gd name="T50" fmla="*/ 622 w 674"/>
              <a:gd name="T51" fmla="*/ 519 h 673"/>
              <a:gd name="T52" fmla="*/ 653 w 674"/>
              <a:gd name="T53" fmla="*/ 454 h 673"/>
              <a:gd name="T54" fmla="*/ 674 w 674"/>
              <a:gd name="T55" fmla="*/ 360 h 673"/>
              <a:gd name="T56" fmla="*/ 668 w 674"/>
              <a:gd name="T57" fmla="*/ 275 h 673"/>
              <a:gd name="T58" fmla="*/ 628 w 674"/>
              <a:gd name="T59" fmla="*/ 166 h 673"/>
              <a:gd name="T60" fmla="*/ 588 w 674"/>
              <a:gd name="T61" fmla="*/ 563 h 673"/>
              <a:gd name="T62" fmla="*/ 509 w 674"/>
              <a:gd name="T63" fmla="*/ 627 h 673"/>
              <a:gd name="T64" fmla="*/ 378 w 674"/>
              <a:gd name="T65" fmla="*/ 671 h 673"/>
              <a:gd name="T66" fmla="*/ 378 w 674"/>
              <a:gd name="T67" fmla="*/ 532 h 673"/>
              <a:gd name="T68" fmla="*/ 405 w 674"/>
              <a:gd name="T69" fmla="*/ 517 h 673"/>
              <a:gd name="T70" fmla="*/ 588 w 674"/>
              <a:gd name="T71" fmla="*/ 563 h 673"/>
              <a:gd name="T72" fmla="*/ 265 w 674"/>
              <a:gd name="T73" fmla="*/ 667 h 673"/>
              <a:gd name="T74" fmla="*/ 171 w 674"/>
              <a:gd name="T75" fmla="*/ 630 h 673"/>
              <a:gd name="T76" fmla="*/ 92 w 674"/>
              <a:gd name="T77" fmla="*/ 569 h 673"/>
              <a:gd name="T78" fmla="*/ 36 w 674"/>
              <a:gd name="T79" fmla="*/ 488 h 673"/>
              <a:gd name="T80" fmla="*/ 9 w 674"/>
              <a:gd name="T81" fmla="*/ 415 h 673"/>
              <a:gd name="T82" fmla="*/ 105 w 674"/>
              <a:gd name="T83" fmla="*/ 404 h 673"/>
              <a:gd name="T84" fmla="*/ 136 w 674"/>
              <a:gd name="T85" fmla="*/ 406 h 673"/>
              <a:gd name="T86" fmla="*/ 230 w 674"/>
              <a:gd name="T87" fmla="*/ 446 h 673"/>
              <a:gd name="T88" fmla="*/ 315 w 674"/>
              <a:gd name="T89" fmla="*/ 492 h 673"/>
              <a:gd name="T90" fmla="*/ 330 w 674"/>
              <a:gd name="T91" fmla="*/ 519 h 673"/>
              <a:gd name="T92" fmla="*/ 0 w 674"/>
              <a:gd name="T93" fmla="*/ 367 h 673"/>
              <a:gd name="T94" fmla="*/ 0 w 674"/>
              <a:gd name="T95" fmla="*/ 315 h 673"/>
              <a:gd name="T96" fmla="*/ 0 w 674"/>
              <a:gd name="T97" fmla="*/ 367 h 673"/>
              <a:gd name="T98" fmla="*/ 321 w 674"/>
              <a:gd name="T99" fmla="*/ 300 h 673"/>
              <a:gd name="T100" fmla="*/ 175 w 674"/>
              <a:gd name="T101" fmla="*/ 363 h 673"/>
              <a:gd name="T102" fmla="*/ 332 w 674"/>
              <a:gd name="T103" fmla="*/ 438 h 673"/>
              <a:gd name="T104" fmla="*/ 349 w 674"/>
              <a:gd name="T105" fmla="*/ 429 h 673"/>
              <a:gd name="T106" fmla="*/ 365 w 674"/>
              <a:gd name="T107" fmla="*/ 279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74" h="673">
                <a:moveTo>
                  <a:pt x="336" y="0"/>
                </a:moveTo>
                <a:lnTo>
                  <a:pt x="336" y="0"/>
                </a:lnTo>
                <a:lnTo>
                  <a:pt x="349" y="0"/>
                </a:lnTo>
                <a:lnTo>
                  <a:pt x="349" y="0"/>
                </a:lnTo>
                <a:lnTo>
                  <a:pt x="357" y="46"/>
                </a:lnTo>
                <a:lnTo>
                  <a:pt x="361" y="91"/>
                </a:lnTo>
                <a:lnTo>
                  <a:pt x="365" y="137"/>
                </a:lnTo>
                <a:lnTo>
                  <a:pt x="365" y="185"/>
                </a:lnTo>
                <a:lnTo>
                  <a:pt x="365" y="185"/>
                </a:lnTo>
                <a:lnTo>
                  <a:pt x="357" y="194"/>
                </a:lnTo>
                <a:lnTo>
                  <a:pt x="349" y="204"/>
                </a:lnTo>
                <a:lnTo>
                  <a:pt x="344" y="217"/>
                </a:lnTo>
                <a:lnTo>
                  <a:pt x="342" y="229"/>
                </a:lnTo>
                <a:lnTo>
                  <a:pt x="342" y="229"/>
                </a:lnTo>
                <a:lnTo>
                  <a:pt x="342" y="235"/>
                </a:lnTo>
                <a:lnTo>
                  <a:pt x="342" y="235"/>
                </a:lnTo>
                <a:lnTo>
                  <a:pt x="301" y="256"/>
                </a:lnTo>
                <a:lnTo>
                  <a:pt x="259" y="277"/>
                </a:lnTo>
                <a:lnTo>
                  <a:pt x="259" y="277"/>
                </a:lnTo>
                <a:lnTo>
                  <a:pt x="211" y="298"/>
                </a:lnTo>
                <a:lnTo>
                  <a:pt x="161" y="317"/>
                </a:lnTo>
                <a:lnTo>
                  <a:pt x="161" y="317"/>
                </a:lnTo>
                <a:lnTo>
                  <a:pt x="152" y="310"/>
                </a:lnTo>
                <a:lnTo>
                  <a:pt x="144" y="306"/>
                </a:lnTo>
                <a:lnTo>
                  <a:pt x="134" y="302"/>
                </a:lnTo>
                <a:lnTo>
                  <a:pt x="123" y="302"/>
                </a:lnTo>
                <a:lnTo>
                  <a:pt x="123" y="302"/>
                </a:lnTo>
                <a:lnTo>
                  <a:pt x="115" y="302"/>
                </a:lnTo>
                <a:lnTo>
                  <a:pt x="105" y="304"/>
                </a:lnTo>
                <a:lnTo>
                  <a:pt x="96" y="308"/>
                </a:lnTo>
                <a:lnTo>
                  <a:pt x="88" y="315"/>
                </a:lnTo>
                <a:lnTo>
                  <a:pt x="88" y="315"/>
                </a:lnTo>
                <a:lnTo>
                  <a:pt x="9" y="262"/>
                </a:lnTo>
                <a:lnTo>
                  <a:pt x="9" y="262"/>
                </a:lnTo>
                <a:lnTo>
                  <a:pt x="15" y="235"/>
                </a:lnTo>
                <a:lnTo>
                  <a:pt x="25" y="208"/>
                </a:lnTo>
                <a:lnTo>
                  <a:pt x="38" y="181"/>
                </a:lnTo>
                <a:lnTo>
                  <a:pt x="50" y="158"/>
                </a:lnTo>
                <a:lnTo>
                  <a:pt x="67" y="135"/>
                </a:lnTo>
                <a:lnTo>
                  <a:pt x="84" y="112"/>
                </a:lnTo>
                <a:lnTo>
                  <a:pt x="105" y="93"/>
                </a:lnTo>
                <a:lnTo>
                  <a:pt x="125" y="75"/>
                </a:lnTo>
                <a:lnTo>
                  <a:pt x="146" y="58"/>
                </a:lnTo>
                <a:lnTo>
                  <a:pt x="171" y="43"/>
                </a:lnTo>
                <a:lnTo>
                  <a:pt x="196" y="29"/>
                </a:lnTo>
                <a:lnTo>
                  <a:pt x="221" y="18"/>
                </a:lnTo>
                <a:lnTo>
                  <a:pt x="251" y="10"/>
                </a:lnTo>
                <a:lnTo>
                  <a:pt x="278" y="4"/>
                </a:lnTo>
                <a:lnTo>
                  <a:pt x="307" y="0"/>
                </a:lnTo>
                <a:lnTo>
                  <a:pt x="336" y="0"/>
                </a:lnTo>
                <a:lnTo>
                  <a:pt x="336" y="0"/>
                </a:lnTo>
                <a:close/>
                <a:moveTo>
                  <a:pt x="399" y="4"/>
                </a:moveTo>
                <a:lnTo>
                  <a:pt x="399" y="4"/>
                </a:lnTo>
                <a:lnTo>
                  <a:pt x="422" y="10"/>
                </a:lnTo>
                <a:lnTo>
                  <a:pt x="445" y="16"/>
                </a:lnTo>
                <a:lnTo>
                  <a:pt x="465" y="25"/>
                </a:lnTo>
                <a:lnTo>
                  <a:pt x="486" y="33"/>
                </a:lnTo>
                <a:lnTo>
                  <a:pt x="505" y="43"/>
                </a:lnTo>
                <a:lnTo>
                  <a:pt x="524" y="56"/>
                </a:lnTo>
                <a:lnTo>
                  <a:pt x="543" y="68"/>
                </a:lnTo>
                <a:lnTo>
                  <a:pt x="559" y="83"/>
                </a:lnTo>
                <a:lnTo>
                  <a:pt x="559" y="83"/>
                </a:lnTo>
                <a:lnTo>
                  <a:pt x="528" y="110"/>
                </a:lnTo>
                <a:lnTo>
                  <a:pt x="495" y="137"/>
                </a:lnTo>
                <a:lnTo>
                  <a:pt x="461" y="162"/>
                </a:lnTo>
                <a:lnTo>
                  <a:pt x="426" y="185"/>
                </a:lnTo>
                <a:lnTo>
                  <a:pt x="426" y="185"/>
                </a:lnTo>
                <a:lnTo>
                  <a:pt x="415" y="181"/>
                </a:lnTo>
                <a:lnTo>
                  <a:pt x="415" y="181"/>
                </a:lnTo>
                <a:lnTo>
                  <a:pt x="413" y="135"/>
                </a:lnTo>
                <a:lnTo>
                  <a:pt x="411" y="91"/>
                </a:lnTo>
                <a:lnTo>
                  <a:pt x="405" y="48"/>
                </a:lnTo>
                <a:lnTo>
                  <a:pt x="399" y="4"/>
                </a:lnTo>
                <a:lnTo>
                  <a:pt x="399" y="4"/>
                </a:lnTo>
                <a:close/>
                <a:moveTo>
                  <a:pt x="595" y="119"/>
                </a:moveTo>
                <a:lnTo>
                  <a:pt x="595" y="119"/>
                </a:lnTo>
                <a:lnTo>
                  <a:pt x="559" y="148"/>
                </a:lnTo>
                <a:lnTo>
                  <a:pt x="524" y="177"/>
                </a:lnTo>
                <a:lnTo>
                  <a:pt x="486" y="204"/>
                </a:lnTo>
                <a:lnTo>
                  <a:pt x="449" y="229"/>
                </a:lnTo>
                <a:lnTo>
                  <a:pt x="449" y="229"/>
                </a:lnTo>
                <a:lnTo>
                  <a:pt x="449" y="229"/>
                </a:lnTo>
                <a:lnTo>
                  <a:pt x="449" y="237"/>
                </a:lnTo>
                <a:lnTo>
                  <a:pt x="447" y="246"/>
                </a:lnTo>
                <a:lnTo>
                  <a:pt x="442" y="254"/>
                </a:lnTo>
                <a:lnTo>
                  <a:pt x="438" y="260"/>
                </a:lnTo>
                <a:lnTo>
                  <a:pt x="428" y="273"/>
                </a:lnTo>
                <a:lnTo>
                  <a:pt x="420" y="277"/>
                </a:lnTo>
                <a:lnTo>
                  <a:pt x="413" y="279"/>
                </a:lnTo>
                <a:lnTo>
                  <a:pt x="413" y="279"/>
                </a:lnTo>
                <a:lnTo>
                  <a:pt x="411" y="312"/>
                </a:lnTo>
                <a:lnTo>
                  <a:pt x="411" y="312"/>
                </a:lnTo>
                <a:lnTo>
                  <a:pt x="405" y="373"/>
                </a:lnTo>
                <a:lnTo>
                  <a:pt x="397" y="436"/>
                </a:lnTo>
                <a:lnTo>
                  <a:pt x="397" y="436"/>
                </a:lnTo>
                <a:lnTo>
                  <a:pt x="405" y="442"/>
                </a:lnTo>
                <a:lnTo>
                  <a:pt x="411" y="450"/>
                </a:lnTo>
                <a:lnTo>
                  <a:pt x="415" y="459"/>
                </a:lnTo>
                <a:lnTo>
                  <a:pt x="420" y="469"/>
                </a:lnTo>
                <a:lnTo>
                  <a:pt x="420" y="469"/>
                </a:lnTo>
                <a:lnTo>
                  <a:pt x="470" y="486"/>
                </a:lnTo>
                <a:lnTo>
                  <a:pt x="520" y="498"/>
                </a:lnTo>
                <a:lnTo>
                  <a:pt x="570" y="509"/>
                </a:lnTo>
                <a:lnTo>
                  <a:pt x="622" y="519"/>
                </a:lnTo>
                <a:lnTo>
                  <a:pt x="622" y="519"/>
                </a:lnTo>
                <a:lnTo>
                  <a:pt x="632" y="498"/>
                </a:lnTo>
                <a:lnTo>
                  <a:pt x="643" y="477"/>
                </a:lnTo>
                <a:lnTo>
                  <a:pt x="653" y="454"/>
                </a:lnTo>
                <a:lnTo>
                  <a:pt x="659" y="433"/>
                </a:lnTo>
                <a:lnTo>
                  <a:pt x="666" y="408"/>
                </a:lnTo>
                <a:lnTo>
                  <a:pt x="670" y="386"/>
                </a:lnTo>
                <a:lnTo>
                  <a:pt x="674" y="360"/>
                </a:lnTo>
                <a:lnTo>
                  <a:pt x="674" y="335"/>
                </a:lnTo>
                <a:lnTo>
                  <a:pt x="674" y="335"/>
                </a:lnTo>
                <a:lnTo>
                  <a:pt x="672" y="306"/>
                </a:lnTo>
                <a:lnTo>
                  <a:pt x="668" y="275"/>
                </a:lnTo>
                <a:lnTo>
                  <a:pt x="661" y="246"/>
                </a:lnTo>
                <a:lnTo>
                  <a:pt x="653" y="219"/>
                </a:lnTo>
                <a:lnTo>
                  <a:pt x="641" y="192"/>
                </a:lnTo>
                <a:lnTo>
                  <a:pt x="628" y="166"/>
                </a:lnTo>
                <a:lnTo>
                  <a:pt x="611" y="141"/>
                </a:lnTo>
                <a:lnTo>
                  <a:pt x="595" y="119"/>
                </a:lnTo>
                <a:lnTo>
                  <a:pt x="595" y="119"/>
                </a:lnTo>
                <a:close/>
                <a:moveTo>
                  <a:pt x="588" y="563"/>
                </a:moveTo>
                <a:lnTo>
                  <a:pt x="588" y="563"/>
                </a:lnTo>
                <a:lnTo>
                  <a:pt x="563" y="586"/>
                </a:lnTo>
                <a:lnTo>
                  <a:pt x="536" y="609"/>
                </a:lnTo>
                <a:lnTo>
                  <a:pt x="509" y="627"/>
                </a:lnTo>
                <a:lnTo>
                  <a:pt x="478" y="642"/>
                </a:lnTo>
                <a:lnTo>
                  <a:pt x="447" y="657"/>
                </a:lnTo>
                <a:lnTo>
                  <a:pt x="411" y="665"/>
                </a:lnTo>
                <a:lnTo>
                  <a:pt x="378" y="671"/>
                </a:lnTo>
                <a:lnTo>
                  <a:pt x="340" y="673"/>
                </a:lnTo>
                <a:lnTo>
                  <a:pt x="340" y="673"/>
                </a:lnTo>
                <a:lnTo>
                  <a:pt x="361" y="602"/>
                </a:lnTo>
                <a:lnTo>
                  <a:pt x="378" y="532"/>
                </a:lnTo>
                <a:lnTo>
                  <a:pt x="378" y="532"/>
                </a:lnTo>
                <a:lnTo>
                  <a:pt x="392" y="525"/>
                </a:lnTo>
                <a:lnTo>
                  <a:pt x="405" y="517"/>
                </a:lnTo>
                <a:lnTo>
                  <a:pt x="405" y="517"/>
                </a:lnTo>
                <a:lnTo>
                  <a:pt x="451" y="529"/>
                </a:lnTo>
                <a:lnTo>
                  <a:pt x="495" y="542"/>
                </a:lnTo>
                <a:lnTo>
                  <a:pt x="543" y="552"/>
                </a:lnTo>
                <a:lnTo>
                  <a:pt x="588" y="563"/>
                </a:lnTo>
                <a:lnTo>
                  <a:pt x="588" y="563"/>
                </a:lnTo>
                <a:close/>
                <a:moveTo>
                  <a:pt x="290" y="671"/>
                </a:moveTo>
                <a:lnTo>
                  <a:pt x="290" y="671"/>
                </a:lnTo>
                <a:lnTo>
                  <a:pt x="265" y="667"/>
                </a:lnTo>
                <a:lnTo>
                  <a:pt x="240" y="659"/>
                </a:lnTo>
                <a:lnTo>
                  <a:pt x="215" y="652"/>
                </a:lnTo>
                <a:lnTo>
                  <a:pt x="192" y="642"/>
                </a:lnTo>
                <a:lnTo>
                  <a:pt x="171" y="630"/>
                </a:lnTo>
                <a:lnTo>
                  <a:pt x="148" y="617"/>
                </a:lnTo>
                <a:lnTo>
                  <a:pt x="130" y="602"/>
                </a:lnTo>
                <a:lnTo>
                  <a:pt x="111" y="586"/>
                </a:lnTo>
                <a:lnTo>
                  <a:pt x="92" y="569"/>
                </a:lnTo>
                <a:lnTo>
                  <a:pt x="75" y="550"/>
                </a:lnTo>
                <a:lnTo>
                  <a:pt x="61" y="529"/>
                </a:lnTo>
                <a:lnTo>
                  <a:pt x="46" y="509"/>
                </a:lnTo>
                <a:lnTo>
                  <a:pt x="36" y="488"/>
                </a:lnTo>
                <a:lnTo>
                  <a:pt x="25" y="463"/>
                </a:lnTo>
                <a:lnTo>
                  <a:pt x="15" y="440"/>
                </a:lnTo>
                <a:lnTo>
                  <a:pt x="9" y="415"/>
                </a:lnTo>
                <a:lnTo>
                  <a:pt x="9" y="415"/>
                </a:lnTo>
                <a:lnTo>
                  <a:pt x="88" y="394"/>
                </a:lnTo>
                <a:lnTo>
                  <a:pt x="88" y="394"/>
                </a:lnTo>
                <a:lnTo>
                  <a:pt x="94" y="398"/>
                </a:lnTo>
                <a:lnTo>
                  <a:pt x="105" y="404"/>
                </a:lnTo>
                <a:lnTo>
                  <a:pt x="113" y="406"/>
                </a:lnTo>
                <a:lnTo>
                  <a:pt x="123" y="408"/>
                </a:lnTo>
                <a:lnTo>
                  <a:pt x="123" y="408"/>
                </a:lnTo>
                <a:lnTo>
                  <a:pt x="136" y="406"/>
                </a:lnTo>
                <a:lnTo>
                  <a:pt x="146" y="402"/>
                </a:lnTo>
                <a:lnTo>
                  <a:pt x="146" y="402"/>
                </a:lnTo>
                <a:lnTo>
                  <a:pt x="188" y="425"/>
                </a:lnTo>
                <a:lnTo>
                  <a:pt x="230" y="446"/>
                </a:lnTo>
                <a:lnTo>
                  <a:pt x="271" y="465"/>
                </a:lnTo>
                <a:lnTo>
                  <a:pt x="313" y="481"/>
                </a:lnTo>
                <a:lnTo>
                  <a:pt x="313" y="481"/>
                </a:lnTo>
                <a:lnTo>
                  <a:pt x="315" y="492"/>
                </a:lnTo>
                <a:lnTo>
                  <a:pt x="319" y="502"/>
                </a:lnTo>
                <a:lnTo>
                  <a:pt x="324" y="511"/>
                </a:lnTo>
                <a:lnTo>
                  <a:pt x="330" y="519"/>
                </a:lnTo>
                <a:lnTo>
                  <a:pt x="330" y="519"/>
                </a:lnTo>
                <a:lnTo>
                  <a:pt x="313" y="594"/>
                </a:lnTo>
                <a:lnTo>
                  <a:pt x="290" y="671"/>
                </a:lnTo>
                <a:lnTo>
                  <a:pt x="290" y="671"/>
                </a:lnTo>
                <a:close/>
                <a:moveTo>
                  <a:pt x="0" y="367"/>
                </a:moveTo>
                <a:lnTo>
                  <a:pt x="0" y="367"/>
                </a:lnTo>
                <a:lnTo>
                  <a:pt x="57" y="352"/>
                </a:lnTo>
                <a:lnTo>
                  <a:pt x="57" y="352"/>
                </a:lnTo>
                <a:lnTo>
                  <a:pt x="0" y="315"/>
                </a:lnTo>
                <a:lnTo>
                  <a:pt x="0" y="315"/>
                </a:lnTo>
                <a:lnTo>
                  <a:pt x="0" y="335"/>
                </a:lnTo>
                <a:lnTo>
                  <a:pt x="0" y="335"/>
                </a:lnTo>
                <a:lnTo>
                  <a:pt x="0" y="367"/>
                </a:lnTo>
                <a:lnTo>
                  <a:pt x="0" y="367"/>
                </a:lnTo>
                <a:close/>
                <a:moveTo>
                  <a:pt x="365" y="279"/>
                </a:moveTo>
                <a:lnTo>
                  <a:pt x="365" y="279"/>
                </a:lnTo>
                <a:lnTo>
                  <a:pt x="321" y="300"/>
                </a:lnTo>
                <a:lnTo>
                  <a:pt x="278" y="321"/>
                </a:lnTo>
                <a:lnTo>
                  <a:pt x="278" y="321"/>
                </a:lnTo>
                <a:lnTo>
                  <a:pt x="228" y="342"/>
                </a:lnTo>
                <a:lnTo>
                  <a:pt x="175" y="363"/>
                </a:lnTo>
                <a:lnTo>
                  <a:pt x="175" y="365"/>
                </a:lnTo>
                <a:lnTo>
                  <a:pt x="175" y="365"/>
                </a:lnTo>
                <a:lnTo>
                  <a:pt x="255" y="404"/>
                </a:lnTo>
                <a:lnTo>
                  <a:pt x="332" y="438"/>
                </a:lnTo>
                <a:lnTo>
                  <a:pt x="332" y="438"/>
                </a:lnTo>
                <a:lnTo>
                  <a:pt x="340" y="433"/>
                </a:lnTo>
                <a:lnTo>
                  <a:pt x="349" y="429"/>
                </a:lnTo>
                <a:lnTo>
                  <a:pt x="349" y="429"/>
                </a:lnTo>
                <a:lnTo>
                  <a:pt x="357" y="369"/>
                </a:lnTo>
                <a:lnTo>
                  <a:pt x="363" y="308"/>
                </a:lnTo>
                <a:lnTo>
                  <a:pt x="363" y="308"/>
                </a:lnTo>
                <a:lnTo>
                  <a:pt x="365" y="279"/>
                </a:lnTo>
                <a:lnTo>
                  <a:pt x="365" y="279"/>
                </a:lnTo>
                <a:close/>
              </a:path>
            </a:pathLst>
          </a:custGeom>
          <a:solidFill>
            <a:srgbClr val="0D459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rot="10800000" flipV="1">
            <a:off x="3602736" y="3401568"/>
            <a:ext cx="2468880" cy="2743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75"/>
          <p:cNvSpPr txBox="1"/>
          <p:nvPr/>
        </p:nvSpPr>
        <p:spPr>
          <a:xfrm>
            <a:off x="4050792" y="3742746"/>
            <a:ext cx="4782311" cy="3115254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Некоторые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примеры тестов для оценки разных физических качеств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Выносливость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— бег на 1 км. 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Ловкость и координация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— челночный бег 3х10 м. 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Быстрота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— бег на дистанции 30 м и 60 м. 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Сила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— количество подтягиваний в висе. 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Силовая выносливость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— количество подъёмов туловища из положения лёжа на спине за 30 сек. 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Динамическая сила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— результат в прыжке в длину с места.  </a:t>
            </a:r>
          </a:p>
          <a:p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Гибкость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— амплитуда наклона вперёд в положении сидя, выраженной в сантиметрах. </a:t>
            </a:r>
          </a:p>
          <a:p>
            <a:pPr lvl="0" algn="ctr"/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33272"/>
            <a:ext cx="4379976" cy="5824728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20618" y="0"/>
            <a:ext cx="6486606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Вопросы по теме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74336" y="1005840"/>
            <a:ext cx="403250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существуют системы оценивания на уроках физкультуры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А) Пятибалльная система, рейтинговая система, мотивирующее оценивание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Б) Самооценка, мониторинг физической подготовленности и физического развития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В)Верны А и Б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Г) Нет верного ответа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ru-RU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1" name="Freeform 7"/>
          <p:cNvSpPr/>
          <p:nvPr/>
        </p:nvSpPr>
        <p:spPr>
          <a:xfrm rot="16200000">
            <a:off x="3250296" y="2438984"/>
            <a:ext cx="2933514" cy="180375"/>
          </a:xfrm>
          <a:custGeom>
            <a:avLst/>
            <a:gdLst/>
            <a:ahLst/>
            <a:cxnLst/>
            <a:rect l="l" t="t" r="r" b="b"/>
            <a:pathLst>
              <a:path w="1247730" h="14187">
                <a:moveTo>
                  <a:pt x="0" y="0"/>
                </a:moveTo>
                <a:lnTo>
                  <a:pt x="1247730" y="0"/>
                </a:lnTo>
                <a:lnTo>
                  <a:pt x="1247730" y="14187"/>
                </a:lnTo>
                <a:lnTo>
                  <a:pt x="0" y="14187"/>
                </a:lnTo>
                <a:close/>
              </a:path>
            </a:pathLst>
          </a:custGeom>
          <a:solidFill>
            <a:srgbClr val="0D4594"/>
          </a:solidFill>
          <a:ln w="38100">
            <a:noFill/>
          </a:ln>
        </p:spPr>
      </p:sp>
      <p:sp>
        <p:nvSpPr>
          <p:cNvPr id="12" name="TextBox 11"/>
          <p:cNvSpPr txBox="1"/>
          <p:nvPr/>
        </p:nvSpPr>
        <p:spPr>
          <a:xfrm>
            <a:off x="0" y="926592"/>
            <a:ext cx="43434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существуют особенности педагогической диагностики в контексте деятельности специалиста в сфере физической культуры и спорта </a:t>
            </a:r>
          </a:p>
          <a:p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Многогранность оценки, гибкая методика оценки, интервьюирование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 Использование различных систем оценивания, тестирование, анкетный опрос, тест профессиональной грамотности специалиста 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В)Верно А и Б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Г)Нет верного ответа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PA_任意多边形 13"/>
          <p:cNvSpPr>
            <a:spLocks noEditPoints="1"/>
          </p:cNvSpPr>
          <p:nvPr>
            <p:custDataLst>
              <p:tags r:id="rId1"/>
            </p:custDataLst>
          </p:nvPr>
        </p:nvSpPr>
        <p:spPr bwMode="auto">
          <a:xfrm>
            <a:off x="6364224" y="5532120"/>
            <a:ext cx="932688" cy="685800"/>
          </a:xfrm>
          <a:custGeom>
            <a:avLst/>
            <a:gdLst>
              <a:gd name="T0" fmla="*/ 67 w 895"/>
              <a:gd name="T1" fmla="*/ 236 h 560"/>
              <a:gd name="T2" fmla="*/ 87 w 895"/>
              <a:gd name="T3" fmla="*/ 230 h 560"/>
              <a:gd name="T4" fmla="*/ 95 w 895"/>
              <a:gd name="T5" fmla="*/ 208 h 560"/>
              <a:gd name="T6" fmla="*/ 73 w 895"/>
              <a:gd name="T7" fmla="*/ 175 h 560"/>
              <a:gd name="T8" fmla="*/ 67 w 895"/>
              <a:gd name="T9" fmla="*/ 147 h 560"/>
              <a:gd name="T10" fmla="*/ 69 w 895"/>
              <a:gd name="T11" fmla="*/ 143 h 560"/>
              <a:gd name="T12" fmla="*/ 71 w 895"/>
              <a:gd name="T13" fmla="*/ 93 h 560"/>
              <a:gd name="T14" fmla="*/ 95 w 895"/>
              <a:gd name="T15" fmla="*/ 70 h 560"/>
              <a:gd name="T16" fmla="*/ 145 w 895"/>
              <a:gd name="T17" fmla="*/ 62 h 560"/>
              <a:gd name="T18" fmla="*/ 181 w 895"/>
              <a:gd name="T19" fmla="*/ 76 h 560"/>
              <a:gd name="T20" fmla="*/ 198 w 895"/>
              <a:gd name="T21" fmla="*/ 99 h 560"/>
              <a:gd name="T22" fmla="*/ 200 w 895"/>
              <a:gd name="T23" fmla="*/ 143 h 560"/>
              <a:gd name="T24" fmla="*/ 202 w 895"/>
              <a:gd name="T25" fmla="*/ 159 h 560"/>
              <a:gd name="T26" fmla="*/ 190 w 895"/>
              <a:gd name="T27" fmla="*/ 179 h 560"/>
              <a:gd name="T28" fmla="*/ 177 w 895"/>
              <a:gd name="T29" fmla="*/ 206 h 560"/>
              <a:gd name="T30" fmla="*/ 186 w 895"/>
              <a:gd name="T31" fmla="*/ 232 h 560"/>
              <a:gd name="T32" fmla="*/ 232 w 895"/>
              <a:gd name="T33" fmla="*/ 234 h 560"/>
              <a:gd name="T34" fmla="*/ 244 w 895"/>
              <a:gd name="T35" fmla="*/ 252 h 560"/>
              <a:gd name="T36" fmla="*/ 254 w 895"/>
              <a:gd name="T37" fmla="*/ 208 h 560"/>
              <a:gd name="T38" fmla="*/ 310 w 895"/>
              <a:gd name="T39" fmla="*/ 199 h 560"/>
              <a:gd name="T40" fmla="*/ 310 w 895"/>
              <a:gd name="T41" fmla="*/ 171 h 560"/>
              <a:gd name="T42" fmla="*/ 294 w 895"/>
              <a:gd name="T43" fmla="*/ 147 h 560"/>
              <a:gd name="T44" fmla="*/ 270 w 895"/>
              <a:gd name="T45" fmla="*/ 115 h 560"/>
              <a:gd name="T46" fmla="*/ 284 w 895"/>
              <a:gd name="T47" fmla="*/ 46 h 560"/>
              <a:gd name="T48" fmla="*/ 312 w 895"/>
              <a:gd name="T49" fmla="*/ 28 h 560"/>
              <a:gd name="T50" fmla="*/ 371 w 895"/>
              <a:gd name="T51" fmla="*/ 26 h 560"/>
              <a:gd name="T52" fmla="*/ 399 w 895"/>
              <a:gd name="T53" fmla="*/ 42 h 560"/>
              <a:gd name="T54" fmla="*/ 417 w 895"/>
              <a:gd name="T55" fmla="*/ 99 h 560"/>
              <a:gd name="T56" fmla="*/ 417 w 895"/>
              <a:gd name="T57" fmla="*/ 145 h 560"/>
              <a:gd name="T58" fmla="*/ 389 w 895"/>
              <a:gd name="T59" fmla="*/ 155 h 560"/>
              <a:gd name="T60" fmla="*/ 369 w 895"/>
              <a:gd name="T61" fmla="*/ 177 h 560"/>
              <a:gd name="T62" fmla="*/ 407 w 895"/>
              <a:gd name="T63" fmla="*/ 201 h 560"/>
              <a:gd name="T64" fmla="*/ 433 w 895"/>
              <a:gd name="T65" fmla="*/ 208 h 560"/>
              <a:gd name="T66" fmla="*/ 444 w 895"/>
              <a:gd name="T67" fmla="*/ 179 h 560"/>
              <a:gd name="T68" fmla="*/ 484 w 895"/>
              <a:gd name="T69" fmla="*/ 157 h 560"/>
              <a:gd name="T70" fmla="*/ 502 w 895"/>
              <a:gd name="T71" fmla="*/ 151 h 560"/>
              <a:gd name="T72" fmla="*/ 510 w 895"/>
              <a:gd name="T73" fmla="*/ 131 h 560"/>
              <a:gd name="T74" fmla="*/ 490 w 895"/>
              <a:gd name="T75" fmla="*/ 101 h 560"/>
              <a:gd name="T76" fmla="*/ 482 w 895"/>
              <a:gd name="T77" fmla="*/ 77 h 560"/>
              <a:gd name="T78" fmla="*/ 486 w 895"/>
              <a:gd name="T79" fmla="*/ 74 h 560"/>
              <a:gd name="T80" fmla="*/ 490 w 895"/>
              <a:gd name="T81" fmla="*/ 24 h 560"/>
              <a:gd name="T82" fmla="*/ 520 w 895"/>
              <a:gd name="T83" fmla="*/ 4 h 560"/>
              <a:gd name="T84" fmla="*/ 566 w 895"/>
              <a:gd name="T85" fmla="*/ 2 h 560"/>
              <a:gd name="T86" fmla="*/ 591 w 895"/>
              <a:gd name="T87" fmla="*/ 16 h 560"/>
              <a:gd name="T88" fmla="*/ 601 w 895"/>
              <a:gd name="T89" fmla="*/ 72 h 560"/>
              <a:gd name="T90" fmla="*/ 607 w 895"/>
              <a:gd name="T91" fmla="*/ 77 h 560"/>
              <a:gd name="T92" fmla="*/ 603 w 895"/>
              <a:gd name="T93" fmla="*/ 95 h 560"/>
              <a:gd name="T94" fmla="*/ 589 w 895"/>
              <a:gd name="T95" fmla="*/ 119 h 560"/>
              <a:gd name="T96" fmla="*/ 591 w 895"/>
              <a:gd name="T97" fmla="*/ 153 h 560"/>
              <a:gd name="T98" fmla="*/ 607 w 895"/>
              <a:gd name="T99" fmla="*/ 157 h 560"/>
              <a:gd name="T100" fmla="*/ 645 w 895"/>
              <a:gd name="T101" fmla="*/ 179 h 560"/>
              <a:gd name="T102" fmla="*/ 0 w 895"/>
              <a:gd name="T103" fmla="*/ 401 h 560"/>
              <a:gd name="T104" fmla="*/ 20 w 895"/>
              <a:gd name="T105" fmla="*/ 268 h 560"/>
              <a:gd name="T106" fmla="*/ 40 w 895"/>
              <a:gd name="T107" fmla="*/ 236 h 560"/>
              <a:gd name="T108" fmla="*/ 419 w 895"/>
              <a:gd name="T109" fmla="*/ 538 h 560"/>
              <a:gd name="T110" fmla="*/ 828 w 895"/>
              <a:gd name="T111" fmla="*/ 312 h 560"/>
              <a:gd name="T112" fmla="*/ 441 w 895"/>
              <a:gd name="T113" fmla="*/ 415 h 560"/>
              <a:gd name="T114" fmla="*/ 16 w 895"/>
              <a:gd name="T115" fmla="*/ 441 h 5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95" h="560">
                <a:moveTo>
                  <a:pt x="40" y="236"/>
                </a:moveTo>
                <a:lnTo>
                  <a:pt x="40" y="236"/>
                </a:lnTo>
                <a:lnTo>
                  <a:pt x="67" y="236"/>
                </a:lnTo>
                <a:lnTo>
                  <a:pt x="67" y="236"/>
                </a:lnTo>
                <a:lnTo>
                  <a:pt x="73" y="236"/>
                </a:lnTo>
                <a:lnTo>
                  <a:pt x="79" y="234"/>
                </a:lnTo>
                <a:lnTo>
                  <a:pt x="83" y="232"/>
                </a:lnTo>
                <a:lnTo>
                  <a:pt x="87" y="230"/>
                </a:lnTo>
                <a:lnTo>
                  <a:pt x="87" y="230"/>
                </a:lnTo>
                <a:lnTo>
                  <a:pt x="93" y="220"/>
                </a:lnTo>
                <a:lnTo>
                  <a:pt x="95" y="208"/>
                </a:lnTo>
                <a:lnTo>
                  <a:pt x="95" y="208"/>
                </a:lnTo>
                <a:lnTo>
                  <a:pt x="85" y="195"/>
                </a:lnTo>
                <a:lnTo>
                  <a:pt x="79" y="179"/>
                </a:lnTo>
                <a:lnTo>
                  <a:pt x="79" y="179"/>
                </a:lnTo>
                <a:lnTo>
                  <a:pt x="73" y="175"/>
                </a:lnTo>
                <a:lnTo>
                  <a:pt x="69" y="169"/>
                </a:lnTo>
                <a:lnTo>
                  <a:pt x="69" y="169"/>
                </a:lnTo>
                <a:lnTo>
                  <a:pt x="67" y="159"/>
                </a:lnTo>
                <a:lnTo>
                  <a:pt x="67" y="147"/>
                </a:lnTo>
                <a:lnTo>
                  <a:pt x="67" y="145"/>
                </a:lnTo>
                <a:lnTo>
                  <a:pt x="69" y="143"/>
                </a:lnTo>
                <a:lnTo>
                  <a:pt x="69" y="143"/>
                </a:lnTo>
                <a:lnTo>
                  <a:pt x="69" y="143"/>
                </a:lnTo>
                <a:lnTo>
                  <a:pt x="69" y="143"/>
                </a:lnTo>
                <a:lnTo>
                  <a:pt x="67" y="119"/>
                </a:lnTo>
                <a:lnTo>
                  <a:pt x="69" y="101"/>
                </a:lnTo>
                <a:lnTo>
                  <a:pt x="71" y="93"/>
                </a:lnTo>
                <a:lnTo>
                  <a:pt x="75" y="87"/>
                </a:lnTo>
                <a:lnTo>
                  <a:pt x="85" y="77"/>
                </a:lnTo>
                <a:lnTo>
                  <a:pt x="85" y="77"/>
                </a:lnTo>
                <a:lnTo>
                  <a:pt x="95" y="70"/>
                </a:lnTo>
                <a:lnTo>
                  <a:pt x="107" y="66"/>
                </a:lnTo>
                <a:lnTo>
                  <a:pt x="119" y="62"/>
                </a:lnTo>
                <a:lnTo>
                  <a:pt x="133" y="62"/>
                </a:lnTo>
                <a:lnTo>
                  <a:pt x="145" y="62"/>
                </a:lnTo>
                <a:lnTo>
                  <a:pt x="159" y="64"/>
                </a:lnTo>
                <a:lnTo>
                  <a:pt x="171" y="70"/>
                </a:lnTo>
                <a:lnTo>
                  <a:pt x="181" y="76"/>
                </a:lnTo>
                <a:lnTo>
                  <a:pt x="181" y="76"/>
                </a:lnTo>
                <a:lnTo>
                  <a:pt x="186" y="79"/>
                </a:lnTo>
                <a:lnTo>
                  <a:pt x="190" y="85"/>
                </a:lnTo>
                <a:lnTo>
                  <a:pt x="194" y="93"/>
                </a:lnTo>
                <a:lnTo>
                  <a:pt x="198" y="99"/>
                </a:lnTo>
                <a:lnTo>
                  <a:pt x="200" y="119"/>
                </a:lnTo>
                <a:lnTo>
                  <a:pt x="198" y="141"/>
                </a:lnTo>
                <a:lnTo>
                  <a:pt x="198" y="141"/>
                </a:lnTo>
                <a:lnTo>
                  <a:pt x="200" y="143"/>
                </a:lnTo>
                <a:lnTo>
                  <a:pt x="204" y="145"/>
                </a:lnTo>
                <a:lnTo>
                  <a:pt x="204" y="147"/>
                </a:lnTo>
                <a:lnTo>
                  <a:pt x="204" y="147"/>
                </a:lnTo>
                <a:lnTo>
                  <a:pt x="202" y="159"/>
                </a:lnTo>
                <a:lnTo>
                  <a:pt x="200" y="169"/>
                </a:lnTo>
                <a:lnTo>
                  <a:pt x="200" y="169"/>
                </a:lnTo>
                <a:lnTo>
                  <a:pt x="196" y="175"/>
                </a:lnTo>
                <a:lnTo>
                  <a:pt x="190" y="179"/>
                </a:lnTo>
                <a:lnTo>
                  <a:pt x="190" y="179"/>
                </a:lnTo>
                <a:lnTo>
                  <a:pt x="184" y="193"/>
                </a:lnTo>
                <a:lnTo>
                  <a:pt x="177" y="206"/>
                </a:lnTo>
                <a:lnTo>
                  <a:pt x="177" y="206"/>
                </a:lnTo>
                <a:lnTo>
                  <a:pt x="181" y="222"/>
                </a:lnTo>
                <a:lnTo>
                  <a:pt x="183" y="228"/>
                </a:lnTo>
                <a:lnTo>
                  <a:pt x="186" y="232"/>
                </a:lnTo>
                <a:lnTo>
                  <a:pt x="186" y="232"/>
                </a:lnTo>
                <a:lnTo>
                  <a:pt x="194" y="234"/>
                </a:lnTo>
                <a:lnTo>
                  <a:pt x="204" y="234"/>
                </a:lnTo>
                <a:lnTo>
                  <a:pt x="204" y="234"/>
                </a:lnTo>
                <a:lnTo>
                  <a:pt x="232" y="234"/>
                </a:lnTo>
                <a:lnTo>
                  <a:pt x="232" y="234"/>
                </a:lnTo>
                <a:lnTo>
                  <a:pt x="238" y="242"/>
                </a:lnTo>
                <a:lnTo>
                  <a:pt x="244" y="252"/>
                </a:lnTo>
                <a:lnTo>
                  <a:pt x="244" y="252"/>
                </a:lnTo>
                <a:lnTo>
                  <a:pt x="248" y="224"/>
                </a:lnTo>
                <a:lnTo>
                  <a:pt x="250" y="214"/>
                </a:lnTo>
                <a:lnTo>
                  <a:pt x="254" y="208"/>
                </a:lnTo>
                <a:lnTo>
                  <a:pt x="254" y="208"/>
                </a:lnTo>
                <a:lnTo>
                  <a:pt x="258" y="206"/>
                </a:lnTo>
                <a:lnTo>
                  <a:pt x="264" y="205"/>
                </a:lnTo>
                <a:lnTo>
                  <a:pt x="282" y="201"/>
                </a:lnTo>
                <a:lnTo>
                  <a:pt x="310" y="199"/>
                </a:lnTo>
                <a:lnTo>
                  <a:pt x="310" y="199"/>
                </a:lnTo>
                <a:lnTo>
                  <a:pt x="315" y="177"/>
                </a:lnTo>
                <a:lnTo>
                  <a:pt x="315" y="177"/>
                </a:lnTo>
                <a:lnTo>
                  <a:pt x="310" y="171"/>
                </a:lnTo>
                <a:lnTo>
                  <a:pt x="302" y="163"/>
                </a:lnTo>
                <a:lnTo>
                  <a:pt x="298" y="155"/>
                </a:lnTo>
                <a:lnTo>
                  <a:pt x="294" y="147"/>
                </a:lnTo>
                <a:lnTo>
                  <a:pt x="294" y="147"/>
                </a:lnTo>
                <a:lnTo>
                  <a:pt x="272" y="147"/>
                </a:lnTo>
                <a:lnTo>
                  <a:pt x="272" y="147"/>
                </a:lnTo>
                <a:lnTo>
                  <a:pt x="270" y="131"/>
                </a:lnTo>
                <a:lnTo>
                  <a:pt x="270" y="115"/>
                </a:lnTo>
                <a:lnTo>
                  <a:pt x="272" y="83"/>
                </a:lnTo>
                <a:lnTo>
                  <a:pt x="276" y="68"/>
                </a:lnTo>
                <a:lnTo>
                  <a:pt x="280" y="56"/>
                </a:lnTo>
                <a:lnTo>
                  <a:pt x="284" y="46"/>
                </a:lnTo>
                <a:lnTo>
                  <a:pt x="290" y="38"/>
                </a:lnTo>
                <a:lnTo>
                  <a:pt x="290" y="38"/>
                </a:lnTo>
                <a:lnTo>
                  <a:pt x="300" y="32"/>
                </a:lnTo>
                <a:lnTo>
                  <a:pt x="312" y="28"/>
                </a:lnTo>
                <a:lnTo>
                  <a:pt x="327" y="24"/>
                </a:lnTo>
                <a:lnTo>
                  <a:pt x="341" y="24"/>
                </a:lnTo>
                <a:lnTo>
                  <a:pt x="357" y="24"/>
                </a:lnTo>
                <a:lnTo>
                  <a:pt x="371" y="26"/>
                </a:lnTo>
                <a:lnTo>
                  <a:pt x="383" y="30"/>
                </a:lnTo>
                <a:lnTo>
                  <a:pt x="393" y="36"/>
                </a:lnTo>
                <a:lnTo>
                  <a:pt x="393" y="36"/>
                </a:lnTo>
                <a:lnTo>
                  <a:pt x="399" y="42"/>
                </a:lnTo>
                <a:lnTo>
                  <a:pt x="405" y="54"/>
                </a:lnTo>
                <a:lnTo>
                  <a:pt x="411" y="68"/>
                </a:lnTo>
                <a:lnTo>
                  <a:pt x="413" y="81"/>
                </a:lnTo>
                <a:lnTo>
                  <a:pt x="417" y="99"/>
                </a:lnTo>
                <a:lnTo>
                  <a:pt x="417" y="115"/>
                </a:lnTo>
                <a:lnTo>
                  <a:pt x="417" y="131"/>
                </a:lnTo>
                <a:lnTo>
                  <a:pt x="417" y="145"/>
                </a:lnTo>
                <a:lnTo>
                  <a:pt x="417" y="145"/>
                </a:lnTo>
                <a:lnTo>
                  <a:pt x="405" y="147"/>
                </a:lnTo>
                <a:lnTo>
                  <a:pt x="393" y="147"/>
                </a:lnTo>
                <a:lnTo>
                  <a:pt x="393" y="147"/>
                </a:lnTo>
                <a:lnTo>
                  <a:pt x="389" y="155"/>
                </a:lnTo>
                <a:lnTo>
                  <a:pt x="383" y="163"/>
                </a:lnTo>
                <a:lnTo>
                  <a:pt x="377" y="171"/>
                </a:lnTo>
                <a:lnTo>
                  <a:pt x="369" y="177"/>
                </a:lnTo>
                <a:lnTo>
                  <a:pt x="369" y="177"/>
                </a:lnTo>
                <a:lnTo>
                  <a:pt x="373" y="189"/>
                </a:lnTo>
                <a:lnTo>
                  <a:pt x="377" y="199"/>
                </a:lnTo>
                <a:lnTo>
                  <a:pt x="377" y="199"/>
                </a:lnTo>
                <a:lnTo>
                  <a:pt x="407" y="201"/>
                </a:lnTo>
                <a:lnTo>
                  <a:pt x="425" y="205"/>
                </a:lnTo>
                <a:lnTo>
                  <a:pt x="431" y="206"/>
                </a:lnTo>
                <a:lnTo>
                  <a:pt x="433" y="208"/>
                </a:lnTo>
                <a:lnTo>
                  <a:pt x="433" y="208"/>
                </a:lnTo>
                <a:lnTo>
                  <a:pt x="437" y="214"/>
                </a:lnTo>
                <a:lnTo>
                  <a:pt x="437" y="214"/>
                </a:lnTo>
                <a:lnTo>
                  <a:pt x="441" y="197"/>
                </a:lnTo>
                <a:lnTo>
                  <a:pt x="444" y="179"/>
                </a:lnTo>
                <a:lnTo>
                  <a:pt x="450" y="167"/>
                </a:lnTo>
                <a:lnTo>
                  <a:pt x="458" y="157"/>
                </a:lnTo>
                <a:lnTo>
                  <a:pt x="458" y="157"/>
                </a:lnTo>
                <a:lnTo>
                  <a:pt x="484" y="157"/>
                </a:lnTo>
                <a:lnTo>
                  <a:pt x="484" y="157"/>
                </a:lnTo>
                <a:lnTo>
                  <a:pt x="494" y="157"/>
                </a:lnTo>
                <a:lnTo>
                  <a:pt x="498" y="155"/>
                </a:lnTo>
                <a:lnTo>
                  <a:pt x="502" y="151"/>
                </a:lnTo>
                <a:lnTo>
                  <a:pt x="502" y="151"/>
                </a:lnTo>
                <a:lnTo>
                  <a:pt x="506" y="143"/>
                </a:lnTo>
                <a:lnTo>
                  <a:pt x="510" y="131"/>
                </a:lnTo>
                <a:lnTo>
                  <a:pt x="510" y="131"/>
                </a:lnTo>
                <a:lnTo>
                  <a:pt x="500" y="119"/>
                </a:lnTo>
                <a:lnTo>
                  <a:pt x="494" y="105"/>
                </a:lnTo>
                <a:lnTo>
                  <a:pt x="494" y="105"/>
                </a:lnTo>
                <a:lnTo>
                  <a:pt x="490" y="101"/>
                </a:lnTo>
                <a:lnTo>
                  <a:pt x="486" y="95"/>
                </a:lnTo>
                <a:lnTo>
                  <a:pt x="486" y="95"/>
                </a:lnTo>
                <a:lnTo>
                  <a:pt x="484" y="87"/>
                </a:lnTo>
                <a:lnTo>
                  <a:pt x="482" y="77"/>
                </a:lnTo>
                <a:lnTo>
                  <a:pt x="482" y="76"/>
                </a:lnTo>
                <a:lnTo>
                  <a:pt x="486" y="74"/>
                </a:lnTo>
                <a:lnTo>
                  <a:pt x="486" y="74"/>
                </a:lnTo>
                <a:lnTo>
                  <a:pt x="486" y="74"/>
                </a:lnTo>
                <a:lnTo>
                  <a:pt x="486" y="74"/>
                </a:lnTo>
                <a:lnTo>
                  <a:pt x="484" y="52"/>
                </a:lnTo>
                <a:lnTo>
                  <a:pt x="486" y="36"/>
                </a:lnTo>
                <a:lnTo>
                  <a:pt x="490" y="24"/>
                </a:lnTo>
                <a:lnTo>
                  <a:pt x="500" y="14"/>
                </a:lnTo>
                <a:lnTo>
                  <a:pt x="500" y="14"/>
                </a:lnTo>
                <a:lnTo>
                  <a:pt x="508" y="8"/>
                </a:lnTo>
                <a:lnTo>
                  <a:pt x="520" y="4"/>
                </a:lnTo>
                <a:lnTo>
                  <a:pt x="530" y="0"/>
                </a:lnTo>
                <a:lnTo>
                  <a:pt x="542" y="0"/>
                </a:lnTo>
                <a:lnTo>
                  <a:pt x="554" y="0"/>
                </a:lnTo>
                <a:lnTo>
                  <a:pt x="566" y="2"/>
                </a:lnTo>
                <a:lnTo>
                  <a:pt x="575" y="6"/>
                </a:lnTo>
                <a:lnTo>
                  <a:pt x="585" y="12"/>
                </a:lnTo>
                <a:lnTo>
                  <a:pt x="585" y="12"/>
                </a:lnTo>
                <a:lnTo>
                  <a:pt x="591" y="16"/>
                </a:lnTo>
                <a:lnTo>
                  <a:pt x="595" y="22"/>
                </a:lnTo>
                <a:lnTo>
                  <a:pt x="601" y="36"/>
                </a:lnTo>
                <a:lnTo>
                  <a:pt x="603" y="52"/>
                </a:lnTo>
                <a:lnTo>
                  <a:pt x="601" y="72"/>
                </a:lnTo>
                <a:lnTo>
                  <a:pt x="601" y="72"/>
                </a:lnTo>
                <a:lnTo>
                  <a:pt x="603" y="74"/>
                </a:lnTo>
                <a:lnTo>
                  <a:pt x="605" y="76"/>
                </a:lnTo>
                <a:lnTo>
                  <a:pt x="607" y="77"/>
                </a:lnTo>
                <a:lnTo>
                  <a:pt x="607" y="77"/>
                </a:lnTo>
                <a:lnTo>
                  <a:pt x="605" y="87"/>
                </a:lnTo>
                <a:lnTo>
                  <a:pt x="603" y="95"/>
                </a:lnTo>
                <a:lnTo>
                  <a:pt x="603" y="95"/>
                </a:lnTo>
                <a:lnTo>
                  <a:pt x="599" y="101"/>
                </a:lnTo>
                <a:lnTo>
                  <a:pt x="595" y="105"/>
                </a:lnTo>
                <a:lnTo>
                  <a:pt x="595" y="105"/>
                </a:lnTo>
                <a:lnTo>
                  <a:pt x="589" y="119"/>
                </a:lnTo>
                <a:lnTo>
                  <a:pt x="581" y="131"/>
                </a:lnTo>
                <a:lnTo>
                  <a:pt x="581" y="131"/>
                </a:lnTo>
                <a:lnTo>
                  <a:pt x="585" y="145"/>
                </a:lnTo>
                <a:lnTo>
                  <a:pt x="591" y="153"/>
                </a:lnTo>
                <a:lnTo>
                  <a:pt x="591" y="153"/>
                </a:lnTo>
                <a:lnTo>
                  <a:pt x="599" y="155"/>
                </a:lnTo>
                <a:lnTo>
                  <a:pt x="607" y="157"/>
                </a:lnTo>
                <a:lnTo>
                  <a:pt x="607" y="157"/>
                </a:lnTo>
                <a:lnTo>
                  <a:pt x="631" y="157"/>
                </a:lnTo>
                <a:lnTo>
                  <a:pt x="631" y="157"/>
                </a:lnTo>
                <a:lnTo>
                  <a:pt x="639" y="165"/>
                </a:lnTo>
                <a:lnTo>
                  <a:pt x="645" y="179"/>
                </a:lnTo>
                <a:lnTo>
                  <a:pt x="437" y="365"/>
                </a:lnTo>
                <a:lnTo>
                  <a:pt x="256" y="260"/>
                </a:lnTo>
                <a:lnTo>
                  <a:pt x="0" y="401"/>
                </a:lnTo>
                <a:lnTo>
                  <a:pt x="0" y="401"/>
                </a:lnTo>
                <a:lnTo>
                  <a:pt x="4" y="361"/>
                </a:lnTo>
                <a:lnTo>
                  <a:pt x="10" y="314"/>
                </a:lnTo>
                <a:lnTo>
                  <a:pt x="14" y="290"/>
                </a:lnTo>
                <a:lnTo>
                  <a:pt x="20" y="268"/>
                </a:lnTo>
                <a:lnTo>
                  <a:pt x="30" y="248"/>
                </a:lnTo>
                <a:lnTo>
                  <a:pt x="34" y="242"/>
                </a:lnTo>
                <a:lnTo>
                  <a:pt x="40" y="236"/>
                </a:lnTo>
                <a:lnTo>
                  <a:pt x="40" y="236"/>
                </a:lnTo>
                <a:close/>
                <a:moveTo>
                  <a:pt x="16" y="441"/>
                </a:moveTo>
                <a:lnTo>
                  <a:pt x="71" y="542"/>
                </a:lnTo>
                <a:lnTo>
                  <a:pt x="254" y="443"/>
                </a:lnTo>
                <a:lnTo>
                  <a:pt x="419" y="538"/>
                </a:lnTo>
                <a:lnTo>
                  <a:pt x="456" y="560"/>
                </a:lnTo>
                <a:lnTo>
                  <a:pt x="488" y="530"/>
                </a:lnTo>
                <a:lnTo>
                  <a:pt x="782" y="266"/>
                </a:lnTo>
                <a:lnTo>
                  <a:pt x="828" y="312"/>
                </a:lnTo>
                <a:lnTo>
                  <a:pt x="895" y="77"/>
                </a:lnTo>
                <a:lnTo>
                  <a:pt x="655" y="143"/>
                </a:lnTo>
                <a:lnTo>
                  <a:pt x="699" y="185"/>
                </a:lnTo>
                <a:lnTo>
                  <a:pt x="441" y="415"/>
                </a:lnTo>
                <a:lnTo>
                  <a:pt x="284" y="326"/>
                </a:lnTo>
                <a:lnTo>
                  <a:pt x="256" y="310"/>
                </a:lnTo>
                <a:lnTo>
                  <a:pt x="228" y="324"/>
                </a:lnTo>
                <a:lnTo>
                  <a:pt x="16" y="441"/>
                </a:lnTo>
                <a:close/>
              </a:path>
            </a:pathLst>
          </a:custGeom>
          <a:solidFill>
            <a:srgbClr val="0A4776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8600" y="0"/>
            <a:ext cx="7031736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solidFill>
                <a:schemeClr val="bg1"/>
              </a:solidFill>
              <a:latin typeface="Gotham Pro Black" panose="02000903040000020004" pitchFamily="50" charset="0"/>
              <a:cs typeface="Gotham Pro Black" panose="02000903040000020004" pitchFamily="50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5" name="Freeform 8"/>
          <p:cNvSpPr/>
          <p:nvPr/>
        </p:nvSpPr>
        <p:spPr>
          <a:xfrm>
            <a:off x="310896" y="1280160"/>
            <a:ext cx="8522208" cy="5221224"/>
          </a:xfrm>
          <a:custGeom>
            <a:avLst/>
            <a:gdLst/>
            <a:ahLst/>
            <a:cxnLst/>
            <a:rect l="l" t="t" r="r" b="b"/>
            <a:pathLst>
              <a:path w="1736622" h="1662840">
                <a:moveTo>
                  <a:pt x="0" y="0"/>
                </a:moveTo>
                <a:lnTo>
                  <a:pt x="1736622" y="0"/>
                </a:lnTo>
                <a:lnTo>
                  <a:pt x="1736622" y="1662840"/>
                </a:lnTo>
                <a:lnTo>
                  <a:pt x="0" y="166284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</p:sp>
      <p:grpSp>
        <p:nvGrpSpPr>
          <p:cNvPr id="2" name="Group 10"/>
          <p:cNvGrpSpPr/>
          <p:nvPr/>
        </p:nvGrpSpPr>
        <p:grpSpPr>
          <a:xfrm>
            <a:off x="697176" y="1380745"/>
            <a:ext cx="7852464" cy="4590287"/>
            <a:chOff x="0" y="-241102"/>
            <a:chExt cx="10411694" cy="4979711"/>
          </a:xfrm>
        </p:grpSpPr>
        <p:grpSp>
          <p:nvGrpSpPr>
            <p:cNvPr id="3" name="Group 11"/>
            <p:cNvGrpSpPr/>
            <p:nvPr/>
          </p:nvGrpSpPr>
          <p:grpSpPr>
            <a:xfrm>
              <a:off x="0" y="-241102"/>
              <a:ext cx="8958682" cy="4355906"/>
              <a:chOff x="0" y="-47625"/>
              <a:chExt cx="1769616" cy="860425"/>
            </a:xfrm>
          </p:grpSpPr>
          <p:sp>
            <p:nvSpPr>
              <p:cNvPr id="25" name="Freeform 12"/>
              <p:cNvSpPr/>
              <p:nvPr/>
            </p:nvSpPr>
            <p:spPr>
              <a:xfrm>
                <a:off x="0" y="0"/>
                <a:ext cx="1769616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2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254000" y="25598"/>
              <a:ext cx="10157694" cy="4713011"/>
              <a:chOff x="0" y="-47625"/>
              <a:chExt cx="2006458" cy="930965"/>
            </a:xfrm>
          </p:grpSpPr>
          <p:sp>
            <p:nvSpPr>
              <p:cNvPr id="23" name="Freeform 15"/>
              <p:cNvSpPr/>
              <p:nvPr/>
            </p:nvSpPr>
            <p:spPr>
              <a:xfrm>
                <a:off x="0" y="0"/>
                <a:ext cx="2006458" cy="883340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</p:sp>
          <p:sp>
            <p:nvSpPr>
              <p:cNvPr id="24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sp>
          <p:nvSpPr>
            <p:cNvPr id="22" name="TextBox 17"/>
            <p:cNvSpPr txBox="1"/>
            <p:nvPr/>
          </p:nvSpPr>
          <p:spPr>
            <a:xfrm>
              <a:off x="300916" y="327834"/>
              <a:ext cx="9965288" cy="4340534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О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педагогической диагностике на уроках физической культуры [Электронная версия][</a:t>
              </a:r>
              <a:r>
                <a:rPr lang="ru-RU" sz="2000" dirty="0" err="1" smtClean="0">
                  <a:latin typeface="Times New Roman" pitchFamily="18" charset="0"/>
                  <a:cs typeface="Times New Roman" pitchFamily="18" charset="0"/>
                </a:rPr>
                <a:t>Ресурс:https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://multiurok.ru/</a:t>
              </a:r>
              <a:r>
                <a:rPr lang="ru-RU" sz="2000" dirty="0" err="1" smtClean="0">
                  <a:latin typeface="Times New Roman" pitchFamily="18" charset="0"/>
                  <a:cs typeface="Times New Roman" pitchFamily="18" charset="0"/>
                </a:rPr>
                <a:t>files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/o-piedaghoghichieskoi-diaghnostikie-na-urokakh-fizichieskoi-kul-tury.html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]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ru-RU" sz="20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ru-RU" sz="20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Педагогическая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диагностика на уроках физической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культуры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[Электронная версия][Ресурс: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https://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socpedagog13.edurm.ru/articles/7144-pedagogicheskaja-diagnostika-na-urokah-fizicheskoi-kultury.html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 ] </a:t>
              </a:r>
              <a:endParaRPr lang="ru-RU" sz="20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ru-RU" sz="20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Педагогическая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диагностика уровня развития физических качеств учащихся [Электронная версия][Ресурс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: https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://razvitum.ru/articles/masters/2017-03-23-06-56-46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]</a:t>
              </a:r>
              <a:r>
                <a:rPr lang="ru-RU" sz="14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1400" u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1782</TotalTime>
  <Words>717</Words>
  <Application>Microsoft Office PowerPoint</Application>
  <PresentationFormat>Экран (4:3)</PresentationFormat>
  <Paragraphs>106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Ольга</cp:lastModifiedBy>
  <cp:revision>285</cp:revision>
  <dcterms:created xsi:type="dcterms:W3CDTF">2019-11-13T12:28:12Z</dcterms:created>
  <dcterms:modified xsi:type="dcterms:W3CDTF">2024-10-29T22:22:40Z</dcterms:modified>
</cp:coreProperties>
</file>