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324" r:id="rId3"/>
    <p:sldId id="302" r:id="rId4"/>
    <p:sldId id="330" r:id="rId5"/>
    <p:sldId id="315" r:id="rId6"/>
    <p:sldId id="311" r:id="rId7"/>
    <p:sldId id="328" r:id="rId8"/>
    <p:sldId id="320" r:id="rId9"/>
    <p:sldId id="327" r:id="rId10"/>
    <p:sldId id="289"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Раздел по умолчанию" id="{EEA413BC-9A94-4D75-94DE-B908EF0F9663}">
          <p14:sldIdLst>
            <p14:sldId id="256"/>
            <p14:sldId id="258"/>
          </p14:sldIdLst>
        </p14:section>
        <p14:section name="Раздел без заголовка" id="{D3A0FC2F-E6FE-4594-B8FE-615B978187A5}">
          <p14:sldIdLst>
            <p14:sldId id="289"/>
          </p14:sldIdLst>
        </p14:section>
      </p14:sectionLst>
    </p:ext>
    <p:ext uri="{EFAFB233-063F-42B5-8137-9DF3F51BA10A}">
      <p15:sldGuideLst xmlns:p15="http://schemas.microsoft.com/office/powerpoint/2012/main" xmlns="">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51A3"/>
    <a:srgbClr val="0D4594"/>
    <a:srgbClr val="1B4E9D"/>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504" autoAdjust="0"/>
    <p:restoredTop sz="94660"/>
  </p:normalViewPr>
  <p:slideViewPr>
    <p:cSldViewPr snapToGrid="0">
      <p:cViewPr varScale="1">
        <p:scale>
          <a:sx n="83" d="100"/>
          <a:sy n="83" d="100"/>
        </p:scale>
        <p:origin x="-1282" y="-77"/>
      </p:cViewPr>
      <p:guideLst>
        <p:guide orient="horz" pos="2137"/>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355A14-F809-4454-9CF4-701D8DAEE7A3}" type="datetimeFigureOut">
              <a:rPr lang="ru-RU" smtClean="0"/>
              <a:pPr/>
              <a:t>07.11.2024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5A7B21-9502-4E1B-A349-68BC294950A0}" type="slidenum">
              <a:rPr lang="ru-RU" smtClean="0"/>
              <a:pPr/>
              <a:t>‹#›</a:t>
            </a:fld>
            <a:endParaRPr lang="ru-RU"/>
          </a:p>
        </p:txBody>
      </p:sp>
    </p:spTree>
    <p:extLst>
      <p:ext uri="{BB962C8B-B14F-4D97-AF65-F5344CB8AC3E}">
        <p14:creationId xmlns:p14="http://schemas.microsoft.com/office/powerpoint/2010/main" xmlns="" val="755348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4249489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69966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844217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241095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279007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42131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09726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224087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1982016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867358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50D48B-0A65-41A2-B6CF-8176A40A1013}" type="datetimeFigureOut">
              <a:rPr lang="ru-RU" smtClean="0"/>
              <a:pPr/>
              <a:t>07.11.2024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07262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0D48B-0A65-41A2-B6CF-8176A40A1013}" type="datetimeFigureOut">
              <a:rPr lang="ru-RU" smtClean="0"/>
              <a:pPr/>
              <a:t>07.11.2024</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666B1-004E-4D6F-B896-4B70F0EC9006}" type="slidenum">
              <a:rPr lang="ru-RU" smtClean="0"/>
              <a:pPr/>
              <a:t>‹#›</a:t>
            </a:fld>
            <a:endParaRPr lang="ru-RU"/>
          </a:p>
        </p:txBody>
      </p:sp>
    </p:spTree>
    <p:extLst>
      <p:ext uri="{BB962C8B-B14F-4D97-AF65-F5344CB8AC3E}">
        <p14:creationId xmlns:p14="http://schemas.microsoft.com/office/powerpoint/2010/main" xmlns="" val="394996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pic>
        <p:nvPicPr>
          <p:cNvPr id="4" name="Рисунок 3"/>
          <p:cNvPicPr>
            <a:picLocks/>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a:effectLst>
            <a:outerShdw blurRad="520700" dist="50800" dir="5400000" algn="ctr" rotWithShape="0">
              <a:srgbClr val="000000">
                <a:alpha val="43137"/>
              </a:srgbClr>
            </a:outerShdw>
          </a:effectLst>
        </p:spPr>
      </p:pic>
      <p:sp>
        <p:nvSpPr>
          <p:cNvPr id="5" name="Прямоугольник 4"/>
          <p:cNvSpPr/>
          <p:nvPr/>
        </p:nvSpPr>
        <p:spPr>
          <a:xfrm>
            <a:off x="146304" y="118265"/>
            <a:ext cx="8878824" cy="438582"/>
          </a:xfrm>
          <a:prstGeom prst="rect">
            <a:avLst/>
          </a:prstGeom>
          <a:noFill/>
        </p:spPr>
        <p:txBody>
          <a:bodyPr wrap="square" lIns="68580" tIns="34290" rIns="68580" bIns="34290">
            <a:spAutoFit/>
          </a:bodyPr>
          <a:lstStyle/>
          <a:p>
            <a:pPr algn="ctr"/>
            <a:r>
              <a:rPr lang="ru-RU" sz="2400" b="1" dirty="0">
                <a:solidFill>
                  <a:srgbClr val="0D4594"/>
                </a:solidFill>
                <a:latin typeface="Times New Roman" pitchFamily="18" charset="0"/>
                <a:cs typeface="Times New Roman" pitchFamily="18" charset="0"/>
              </a:rPr>
              <a:t>«Российский университет </a:t>
            </a:r>
            <a:r>
              <a:rPr lang="ru-RU" sz="2400" b="1" dirty="0" smtClean="0">
                <a:solidFill>
                  <a:srgbClr val="0D4594"/>
                </a:solidFill>
                <a:latin typeface="Times New Roman" pitchFamily="18" charset="0"/>
                <a:cs typeface="Times New Roman" pitchFamily="18" charset="0"/>
              </a:rPr>
              <a:t>спорта «ГЦОЛИФК»</a:t>
            </a:r>
            <a:endParaRPr lang="ru-RU" sz="2400" b="1" dirty="0">
              <a:solidFill>
                <a:srgbClr val="0D4594"/>
              </a:solidFill>
              <a:latin typeface="Times New Roman" pitchFamily="18" charset="0"/>
              <a:cs typeface="Times New Roman" pitchFamily="18" charset="0"/>
            </a:endParaRPr>
          </a:p>
        </p:txBody>
      </p:sp>
      <p:sp>
        <p:nvSpPr>
          <p:cNvPr id="8" name="Прямоугольник 7"/>
          <p:cNvSpPr/>
          <p:nvPr/>
        </p:nvSpPr>
        <p:spPr>
          <a:xfrm>
            <a:off x="923345" y="1613551"/>
            <a:ext cx="7605839" cy="758669"/>
          </a:xfrm>
          <a:prstGeom prst="rect">
            <a:avLst/>
          </a:prstGeom>
          <a:noFill/>
        </p:spPr>
        <p:txBody>
          <a:bodyPr wrap="square" lIns="68580" tIns="34290" rIns="68580" bIns="34290">
            <a:spAutoFit/>
          </a:bodyPr>
          <a:lstStyle/>
          <a:p>
            <a:pPr algn="ctr">
              <a:lnSpc>
                <a:spcPct val="80000"/>
              </a:lnSpc>
            </a:pPr>
            <a:r>
              <a:rPr lang="ru-RU" sz="2800" b="1" dirty="0" smtClean="0">
                <a:latin typeface="Times New Roman" pitchFamily="18" charset="0"/>
                <a:cs typeface="Times New Roman" pitchFamily="18" charset="0"/>
              </a:rPr>
              <a:t>Дисциплина: </a:t>
            </a:r>
            <a:r>
              <a:rPr lang="ru-RU" sz="2800" b="1" dirty="0" smtClean="0">
                <a:latin typeface="Times New Roman" pitchFamily="18" charset="0"/>
                <a:cs typeface="Times New Roman" pitchFamily="18" charset="0"/>
              </a:rPr>
              <a:t>Методы педагогической </a:t>
            </a:r>
            <a:r>
              <a:rPr lang="ru-RU" sz="2800" b="1" dirty="0" smtClean="0">
                <a:latin typeface="Times New Roman" pitchFamily="18" charset="0"/>
                <a:cs typeface="Times New Roman" pitchFamily="18" charset="0"/>
              </a:rPr>
              <a:t>диагностики</a:t>
            </a:r>
            <a:r>
              <a:rPr lang="ru-RU" sz="2800" b="1" dirty="0" smtClean="0">
                <a:latin typeface="Times New Roman" pitchFamily="18" charset="0"/>
                <a:cs typeface="Times New Roman" pitchFamily="18" charset="0"/>
              </a:rPr>
              <a:t> </a:t>
            </a:r>
            <a:endParaRPr lang="ru-RU" sz="2800" b="1" dirty="0">
              <a:solidFill>
                <a:srgbClr val="1B4E9D"/>
              </a:solidFill>
              <a:latin typeface="Times New Roman" pitchFamily="18" charset="0"/>
              <a:cs typeface="Times New Roman" pitchFamily="18" charset="0"/>
            </a:endParaRPr>
          </a:p>
        </p:txBody>
      </p:sp>
      <p:pic>
        <p:nvPicPr>
          <p:cNvPr id="2" name="Рисунок 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169664" y="304439"/>
            <a:ext cx="1261872" cy="1250041"/>
          </a:xfrm>
          <a:prstGeom prst="rect">
            <a:avLst/>
          </a:prstGeom>
        </p:spPr>
      </p:pic>
      <p:sp>
        <p:nvSpPr>
          <p:cNvPr id="6" name="Прямоугольник 5"/>
          <p:cNvSpPr/>
          <p:nvPr/>
        </p:nvSpPr>
        <p:spPr>
          <a:xfrm>
            <a:off x="4503499" y="4417711"/>
            <a:ext cx="4640501" cy="660181"/>
          </a:xfrm>
          <a:prstGeom prst="rect">
            <a:avLst/>
          </a:prstGeom>
          <a:noFill/>
        </p:spPr>
        <p:txBody>
          <a:bodyPr wrap="none" lIns="68580" tIns="34290" rIns="68580" bIns="34290">
            <a:spAutoFit/>
          </a:bodyPr>
          <a:lstStyle/>
          <a:p>
            <a:pPr algn="ctr">
              <a:lnSpc>
                <a:spcPct val="80000"/>
              </a:lnSpc>
            </a:pPr>
            <a:r>
              <a:rPr lang="ru-RU" sz="2400" b="1" dirty="0" err="1" smtClean="0">
                <a:solidFill>
                  <a:srgbClr val="1B4E9D"/>
                </a:solidFill>
                <a:latin typeface="Times New Roman" pitchFamily="18" charset="0"/>
                <a:cs typeface="Times New Roman" pitchFamily="18" charset="0"/>
              </a:rPr>
              <a:t>Выполнил:___________________</a:t>
            </a:r>
            <a:endParaRPr lang="ru-RU" sz="2400" b="1" dirty="0" smtClean="0">
              <a:solidFill>
                <a:srgbClr val="1B4E9D"/>
              </a:solidFill>
              <a:latin typeface="Times New Roman" pitchFamily="18" charset="0"/>
              <a:cs typeface="Times New Roman" pitchFamily="18" charset="0"/>
            </a:endParaRPr>
          </a:p>
          <a:p>
            <a:pPr algn="ctr">
              <a:lnSpc>
                <a:spcPct val="80000"/>
              </a:lnSpc>
            </a:pPr>
            <a:r>
              <a:rPr lang="ru-RU" sz="2400" b="1" dirty="0" smtClean="0">
                <a:solidFill>
                  <a:srgbClr val="1B4E9D"/>
                </a:solidFill>
                <a:latin typeface="Times New Roman" pitchFamily="18" charset="0"/>
                <a:cs typeface="Times New Roman" pitchFamily="18" charset="0"/>
              </a:rPr>
              <a:t>_____________________________</a:t>
            </a:r>
            <a:endParaRPr lang="ru-RU" sz="2400" b="1" dirty="0">
              <a:solidFill>
                <a:srgbClr val="1B4E9D"/>
              </a:solidFill>
              <a:latin typeface="Times New Roman" pitchFamily="18" charset="0"/>
              <a:cs typeface="Times New Roman" pitchFamily="18" charset="0"/>
            </a:endParaRPr>
          </a:p>
        </p:txBody>
      </p:sp>
      <p:sp>
        <p:nvSpPr>
          <p:cNvPr id="7" name="Прямоугольник 6"/>
          <p:cNvSpPr/>
          <p:nvPr/>
        </p:nvSpPr>
        <p:spPr>
          <a:xfrm>
            <a:off x="4596922" y="5091319"/>
            <a:ext cx="4547078" cy="660181"/>
          </a:xfrm>
          <a:prstGeom prst="rect">
            <a:avLst/>
          </a:prstGeom>
          <a:noFill/>
        </p:spPr>
        <p:txBody>
          <a:bodyPr wrap="none" lIns="68580" tIns="34290" rIns="68580" bIns="34290">
            <a:spAutoFit/>
          </a:bodyPr>
          <a:lstStyle/>
          <a:p>
            <a:pPr algn="ctr">
              <a:lnSpc>
                <a:spcPct val="80000"/>
              </a:lnSpc>
            </a:pPr>
            <a:r>
              <a:rPr lang="ru-RU" sz="2400" b="1" dirty="0" err="1" smtClean="0">
                <a:solidFill>
                  <a:srgbClr val="1B4E9D"/>
                </a:solidFill>
                <a:latin typeface="Times New Roman" pitchFamily="18" charset="0"/>
                <a:cs typeface="Times New Roman" pitchFamily="18" charset="0"/>
              </a:rPr>
              <a:t>Проверил:___________________</a:t>
            </a:r>
            <a:endParaRPr lang="ru-RU" sz="2400" b="1" dirty="0" smtClean="0">
              <a:solidFill>
                <a:srgbClr val="1B4E9D"/>
              </a:solidFill>
              <a:latin typeface="Times New Roman" pitchFamily="18" charset="0"/>
              <a:cs typeface="Times New Roman" pitchFamily="18" charset="0"/>
            </a:endParaRPr>
          </a:p>
          <a:p>
            <a:pPr algn="ctr">
              <a:lnSpc>
                <a:spcPct val="80000"/>
              </a:lnSpc>
            </a:pPr>
            <a:r>
              <a:rPr lang="ru-RU" sz="2400" b="1" dirty="0" smtClean="0">
                <a:solidFill>
                  <a:srgbClr val="1B4E9D"/>
                </a:solidFill>
                <a:latin typeface="Times New Roman" pitchFamily="18" charset="0"/>
                <a:cs typeface="Times New Roman" pitchFamily="18" charset="0"/>
              </a:rPr>
              <a:t>____________________________</a:t>
            </a:r>
            <a:endParaRPr lang="ru-RU" sz="2400" b="1" dirty="0">
              <a:solidFill>
                <a:srgbClr val="1B4E9D"/>
              </a:solidFill>
              <a:latin typeface="Times New Roman" pitchFamily="18" charset="0"/>
              <a:cs typeface="Times New Roman" pitchFamily="18" charset="0"/>
            </a:endParaRPr>
          </a:p>
        </p:txBody>
      </p:sp>
      <p:sp>
        <p:nvSpPr>
          <p:cNvPr id="9" name="Прямоугольник 8"/>
          <p:cNvSpPr/>
          <p:nvPr/>
        </p:nvSpPr>
        <p:spPr>
          <a:xfrm>
            <a:off x="658368" y="2497471"/>
            <a:ext cx="8110727" cy="1054135"/>
          </a:xfrm>
          <a:prstGeom prst="rect">
            <a:avLst/>
          </a:prstGeom>
          <a:noFill/>
        </p:spPr>
        <p:txBody>
          <a:bodyPr wrap="square" lIns="68580" tIns="34290" rIns="68580" bIns="34290">
            <a:spAutoFit/>
          </a:bodyPr>
          <a:lstStyle/>
          <a:p>
            <a:pPr algn="ctr"/>
            <a:r>
              <a:rPr lang="ru-RU" sz="3600" b="1"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Тема: </a:t>
            </a:r>
            <a:r>
              <a:rPr lang="ru-RU" sz="2800" b="1"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Педагогический эксперимент и его сущность. Виды педагогического </a:t>
            </a:r>
            <a:r>
              <a:rPr lang="ru-RU" sz="2800" b="1" dirty="0" smtClean="0">
                <a:latin typeface="Times New Roman" pitchFamily="18" charset="0"/>
                <a:cs typeface="Times New Roman" pitchFamily="18" charset="0"/>
              </a:rPr>
              <a:t>эксперимента</a:t>
            </a:r>
            <a:r>
              <a:rPr lang="ru-RU" sz="2800" b="1" dirty="0" smtClean="0">
                <a:latin typeface="Times New Roman" pitchFamily="18" charset="0"/>
                <a:cs typeface="Times New Roman" pitchFamily="18" charset="0"/>
              </a:rPr>
              <a:t>»</a:t>
            </a:r>
            <a:endParaRPr lang="ru-RU" sz="2800" b="1" dirty="0">
              <a:solidFill>
                <a:srgbClr val="1B4E9D"/>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942570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pic>
        <p:nvPicPr>
          <p:cNvPr id="4" name="Рисунок 3"/>
          <p:cNvPicPr>
            <a:picLocks/>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a:effectLst>
            <a:outerShdw blurRad="520700" dist="50800" dir="5400000" algn="ctr" rotWithShape="0">
              <a:srgbClr val="000000">
                <a:alpha val="43137"/>
              </a:srgbClr>
            </a:outerShdw>
          </a:effectLst>
        </p:spPr>
      </p:pic>
      <p:sp>
        <p:nvSpPr>
          <p:cNvPr id="5" name="Прямоугольник 4"/>
          <p:cNvSpPr/>
          <p:nvPr/>
        </p:nvSpPr>
        <p:spPr>
          <a:xfrm>
            <a:off x="1602917" y="3938542"/>
            <a:ext cx="5595891" cy="463204"/>
          </a:xfrm>
          <a:prstGeom prst="rect">
            <a:avLst/>
          </a:prstGeom>
          <a:noFill/>
        </p:spPr>
        <p:txBody>
          <a:bodyPr wrap="none" lIns="68580" tIns="34290" rIns="68580" bIns="34290">
            <a:spAutoFit/>
          </a:bodyPr>
          <a:lstStyle/>
          <a:p>
            <a:pPr algn="ctr">
              <a:lnSpc>
                <a:spcPct val="80000"/>
              </a:lnSpc>
            </a:pPr>
            <a:r>
              <a:rPr lang="ru-RU" sz="3200" b="1" dirty="0">
                <a:solidFill>
                  <a:srgbClr val="1B4E9D"/>
                </a:solidFill>
                <a:latin typeface="Times New Roman" pitchFamily="18" charset="0"/>
                <a:cs typeface="Times New Roman" pitchFamily="18" charset="0"/>
              </a:rPr>
              <a:t>СПАСИБО ЗА ВНИМАНИЕ!</a:t>
            </a:r>
          </a:p>
        </p:txBody>
      </p:sp>
      <p:pic>
        <p:nvPicPr>
          <p:cNvPr id="2" name="Рисунок 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197968" y="890080"/>
            <a:ext cx="2748064" cy="2748064"/>
          </a:xfrm>
          <a:prstGeom prst="rect">
            <a:avLst/>
          </a:prstGeom>
        </p:spPr>
      </p:pic>
    </p:spTree>
    <p:extLst>
      <p:ext uri="{BB962C8B-B14F-4D97-AF65-F5344CB8AC3E}">
        <p14:creationId xmlns:p14="http://schemas.microsoft.com/office/powerpoint/2010/main" xmlns="" val="2770528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0" y="1"/>
            <a:ext cx="7306056" cy="1177245"/>
          </a:xfrm>
          <a:prstGeom prst="rect">
            <a:avLst/>
          </a:prstGeom>
          <a:noFill/>
        </p:spPr>
        <p:txBody>
          <a:bodyPr wrap="square" lIns="68580" tIns="34290" rIns="68580" bIns="34290">
            <a:spAutoFit/>
          </a:bodyPr>
          <a:lstStyle/>
          <a:p>
            <a:pPr algn="ctr"/>
            <a:r>
              <a:rPr lang="ru-RU" sz="3600" b="1" dirty="0" smtClean="0">
                <a:solidFill>
                  <a:schemeClr val="bg1"/>
                </a:solidFill>
                <a:latin typeface="Times New Roman" pitchFamily="18" charset="0"/>
                <a:cs typeface="Times New Roman" pitchFamily="18" charset="0"/>
              </a:rPr>
              <a:t>Сущность педагогического эксперимента</a:t>
            </a:r>
            <a:r>
              <a:rPr lang="ru-RU" sz="2800" dirty="0" smtClean="0"/>
              <a:t> </a:t>
            </a:r>
            <a:endParaRPr lang="ru-RU" sz="3600" b="1" dirty="0">
              <a:solidFill>
                <a:schemeClr val="bg1"/>
              </a:solidFill>
              <a:latin typeface="Times New Roman" pitchFamily="18" charset="0"/>
              <a:cs typeface="Times New Roman" pitchFamily="18" charset="0"/>
            </a:endParaRPr>
          </a:p>
        </p:txBody>
      </p:sp>
      <p:sp>
        <p:nvSpPr>
          <p:cNvPr id="18" name="Прямоугольник 17"/>
          <p:cNvSpPr/>
          <p:nvPr/>
        </p:nvSpPr>
        <p:spPr>
          <a:xfrm>
            <a:off x="8618564" y="313694"/>
            <a:ext cx="253916" cy="346249"/>
          </a:xfrm>
          <a:prstGeom prst="rect">
            <a:avLst/>
          </a:prstGeom>
          <a:noFill/>
        </p:spPr>
        <p:txBody>
          <a:bodyPr wrap="none" lIns="68580" tIns="34290" rIns="68580" bIns="34290">
            <a:spAutoFit/>
          </a:bodyPr>
          <a:lstStyle/>
          <a:p>
            <a:pPr algn="r"/>
            <a:r>
              <a:rPr lang="ru-RU" dirty="0" smtClean="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2</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21" name="平行四边形 3"/>
          <p:cNvSpPr/>
          <p:nvPr/>
        </p:nvSpPr>
        <p:spPr>
          <a:xfrm>
            <a:off x="0" y="1005840"/>
            <a:ext cx="9144000" cy="5852160"/>
          </a:xfrm>
          <a:prstGeom prst="rect">
            <a:avLst/>
          </a:prstGeom>
          <a:solidFill>
            <a:schemeClr val="accent1">
              <a:lumMod val="60000"/>
              <a:lumOff val="40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64326" fontAlgn="auto">
              <a:spcBef>
                <a:spcPts val="0"/>
              </a:spcBef>
              <a:spcAft>
                <a:spcPts val="0"/>
              </a:spcAft>
              <a:defRPr/>
            </a:pPr>
            <a:endParaRPr lang="zh-CN" altLang="en-US" sz="1898" kern="0">
              <a:solidFill>
                <a:sysClr val="windowText" lastClr="000000"/>
              </a:solidFill>
            </a:endParaRPr>
          </a:p>
        </p:txBody>
      </p:sp>
      <p:sp>
        <p:nvSpPr>
          <p:cNvPr id="23" name="TextBox 22"/>
          <p:cNvSpPr txBox="1"/>
          <p:nvPr/>
        </p:nvSpPr>
        <p:spPr>
          <a:xfrm>
            <a:off x="192024" y="1100842"/>
            <a:ext cx="8385048" cy="1938992"/>
          </a:xfrm>
          <a:prstGeom prst="rect">
            <a:avLst/>
          </a:prstGeom>
          <a:noFill/>
        </p:spPr>
        <p:txBody>
          <a:bodyPr wrap="square" rtlCol="0">
            <a:spAutoFit/>
          </a:bodyPr>
          <a:lstStyle/>
          <a:p>
            <a:r>
              <a:rPr lang="ru-RU" sz="2000" b="1" dirty="0" smtClean="0">
                <a:latin typeface="Times New Roman" pitchFamily="18" charset="0"/>
                <a:cs typeface="Times New Roman" pitchFamily="18" charset="0"/>
              </a:rPr>
              <a:t>Научная </a:t>
            </a:r>
            <a:r>
              <a:rPr lang="ru-RU" sz="2000" b="1" dirty="0" smtClean="0">
                <a:latin typeface="Times New Roman" pitchFamily="18" charset="0"/>
                <a:cs typeface="Times New Roman" pitchFamily="18" charset="0"/>
              </a:rPr>
              <a:t>деятельность в педагогике </a:t>
            </a:r>
            <a:r>
              <a:rPr lang="ru-RU" sz="2000" dirty="0" smtClean="0">
                <a:latin typeface="Times New Roman" pitchFamily="18" charset="0"/>
                <a:cs typeface="Times New Roman" pitchFamily="18" charset="0"/>
              </a:rPr>
              <a:t>– процедура не просто интересная, но и полезная. Она способствует совершенствованию методов преподавания, образовательных программ, выявлению реальных актуальных проблем и созданию современных способов их решения. Притом в этой сфере она просто немыслима без проведения эксперимента.</a:t>
            </a:r>
            <a:br>
              <a:rPr lang="ru-RU" sz="2000" dirty="0" smtClean="0">
                <a:latin typeface="Times New Roman" pitchFamily="18" charset="0"/>
                <a:cs typeface="Times New Roman" pitchFamily="18" charset="0"/>
              </a:rPr>
            </a:br>
            <a:endParaRPr lang="ru-RU" sz="2000" dirty="0">
              <a:solidFill>
                <a:srgbClr val="1C51A3"/>
              </a:solidFill>
              <a:latin typeface="Times New Roman" pitchFamily="18" charset="0"/>
              <a:cs typeface="Times New Roman" pitchFamily="18" charset="0"/>
            </a:endParaRPr>
          </a:p>
        </p:txBody>
      </p:sp>
      <p:sp>
        <p:nvSpPr>
          <p:cNvPr id="27" name="Прямоугольник 26"/>
          <p:cNvSpPr/>
          <p:nvPr/>
        </p:nvSpPr>
        <p:spPr>
          <a:xfrm>
            <a:off x="0" y="4297680"/>
            <a:ext cx="9144000" cy="1700784"/>
          </a:xfrm>
          <a:prstGeom prst="rect">
            <a:avLst/>
          </a:prstGeom>
          <a:solidFill>
            <a:srgbClr val="1C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solidFill>
                <a:srgbClr val="CCECFF"/>
              </a:solidFill>
            </a:endParaRPr>
          </a:p>
        </p:txBody>
      </p:sp>
      <p:sp>
        <p:nvSpPr>
          <p:cNvPr id="30" name="TextBox 33"/>
          <p:cNvSpPr txBox="1"/>
          <p:nvPr/>
        </p:nvSpPr>
        <p:spPr>
          <a:xfrm>
            <a:off x="271790" y="4313474"/>
            <a:ext cx="8698474" cy="1815882"/>
          </a:xfrm>
          <a:prstGeom prst="rect">
            <a:avLst/>
          </a:prstGeom>
        </p:spPr>
        <p:txBody>
          <a:bodyPr wrap="square" lIns="0" tIns="0" rIns="0" bIns="0" rtlCol="0" anchor="t">
            <a:spAutoFit/>
          </a:bodyPr>
          <a:lstStyle/>
          <a:p>
            <a:pPr>
              <a:spcBef>
                <a:spcPct val="0"/>
              </a:spcBef>
            </a:pPr>
            <a:r>
              <a:rPr lang="ru-RU" sz="2000" dirty="0" smtClean="0">
                <a:latin typeface="Times New Roman" pitchFamily="18" charset="0"/>
                <a:cs typeface="Times New Roman" pitchFamily="18" charset="0"/>
              </a:rPr>
              <a:t> </a:t>
            </a:r>
            <a:r>
              <a:rPr lang="ru-RU" sz="2000" b="1" dirty="0" smtClean="0">
                <a:solidFill>
                  <a:schemeClr val="bg1"/>
                </a:solidFill>
                <a:latin typeface="Times New Roman" pitchFamily="18" charset="0"/>
                <a:cs typeface="Times New Roman" pitchFamily="18" charset="0"/>
              </a:rPr>
              <a:t>Сущность </a:t>
            </a:r>
            <a:r>
              <a:rPr lang="ru-RU" sz="2000" b="1" dirty="0" smtClean="0">
                <a:solidFill>
                  <a:schemeClr val="bg1"/>
                </a:solidFill>
                <a:latin typeface="Times New Roman" pitchFamily="18" charset="0"/>
                <a:cs typeface="Times New Roman" pitchFamily="18" charset="0"/>
              </a:rPr>
              <a:t>педагогического эксперимента</a:t>
            </a:r>
            <a:r>
              <a:rPr lang="ru-RU" sz="2000" dirty="0" smtClean="0">
                <a:solidFill>
                  <a:schemeClr val="bg1"/>
                </a:solidFill>
                <a:latin typeface="Times New Roman" pitchFamily="18" charset="0"/>
                <a:cs typeface="Times New Roman" pitchFamily="18" charset="0"/>
              </a:rPr>
              <a:t> состоит в активном вмешательстве исследователя в естественное течение воспитательно-образовательного процесса</a:t>
            </a:r>
            <a:r>
              <a:rPr lang="ru-RU" sz="2000" dirty="0" smtClean="0">
                <a:solidFill>
                  <a:schemeClr val="bg1"/>
                </a:solidFill>
                <a:latin typeface="Times New Roman" pitchFamily="18" charset="0"/>
                <a:cs typeface="Times New Roman" pitchFamily="18" charset="0"/>
              </a:rPr>
              <a:t>.</a:t>
            </a:r>
            <a:r>
              <a:rPr lang="ru-RU" sz="2000" dirty="0" smtClean="0">
                <a:solidFill>
                  <a:schemeClr val="bg1"/>
                </a:solidFill>
                <a:latin typeface="Times New Roman" pitchFamily="18" charset="0"/>
                <a:cs typeface="Times New Roman" pitchFamily="18" charset="0"/>
              </a:rPr>
              <a:t> Педагогический эксперимент классифицируется: по форме проведения, по целям, по продолжительности проведения.</a:t>
            </a:r>
          </a:p>
          <a:p>
            <a:pPr>
              <a:spcBef>
                <a:spcPct val="0"/>
              </a:spcBef>
            </a:pPr>
            <a:r>
              <a:rPr lang="ru-RU" sz="2000" dirty="0" smtClean="0">
                <a:solidFill>
                  <a:schemeClr val="bg1"/>
                </a:solidFill>
                <a:latin typeface="Times New Roman" pitchFamily="18" charset="0"/>
                <a:cs typeface="Times New Roman" pitchFamily="18" charset="0"/>
              </a:rPr>
              <a:t>  </a:t>
            </a:r>
          </a:p>
          <a:p>
            <a:pPr>
              <a:spcBef>
                <a:spcPct val="0"/>
              </a:spcBef>
            </a:pPr>
            <a:endParaRPr lang="en-US" b="1" dirty="0">
              <a:solidFill>
                <a:schemeClr val="bg1"/>
              </a:solidFill>
              <a:latin typeface="Times New Roman" pitchFamily="18" charset="0"/>
              <a:cs typeface="Times New Roman" pitchFamily="18" charset="0"/>
            </a:endParaRPr>
          </a:p>
        </p:txBody>
      </p:sp>
      <p:sp>
        <p:nvSpPr>
          <p:cNvPr id="10" name="TextBox 33"/>
          <p:cNvSpPr txBox="1"/>
          <p:nvPr/>
        </p:nvSpPr>
        <p:spPr>
          <a:xfrm>
            <a:off x="296174" y="2847386"/>
            <a:ext cx="8698474" cy="1508105"/>
          </a:xfrm>
          <a:prstGeom prst="rect">
            <a:avLst/>
          </a:prstGeom>
        </p:spPr>
        <p:txBody>
          <a:bodyPr wrap="square" lIns="0" tIns="0" rIns="0" bIns="0" rtlCol="0" anchor="t">
            <a:spAutoFit/>
          </a:bodyPr>
          <a:lstStyle/>
          <a:p>
            <a:r>
              <a:rPr lang="ru-RU" sz="2000" b="1" dirty="0" smtClean="0">
                <a:latin typeface="Times New Roman" pitchFamily="18" charset="0"/>
                <a:cs typeface="Times New Roman" pitchFamily="18" charset="0"/>
              </a:rPr>
              <a:t>Педагогический </a:t>
            </a:r>
            <a:r>
              <a:rPr lang="ru-RU" sz="2000" b="1" dirty="0" smtClean="0">
                <a:latin typeface="Times New Roman" pitchFamily="18" charset="0"/>
                <a:cs typeface="Times New Roman" pitchFamily="18" charset="0"/>
              </a:rPr>
              <a:t>эксперимент</a:t>
            </a:r>
            <a:r>
              <a:rPr lang="ru-RU" sz="2000" dirty="0" smtClean="0">
                <a:latin typeface="Times New Roman" pitchFamily="18" charset="0"/>
                <a:cs typeface="Times New Roman" pitchFamily="18" charset="0"/>
              </a:rPr>
              <a:t> - это часть научно-исследовательской деятельности, связанная с диагностикой, подтверждением проблемы в области образования, психологии и разработкой эффективного метода решения, его проверки.  </a:t>
            </a:r>
          </a:p>
          <a:p>
            <a:pPr>
              <a:spcBef>
                <a:spcPct val="0"/>
              </a:spcBef>
            </a:pPr>
            <a:endParaRPr lang="en-US"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0" y="6577584"/>
            <a:ext cx="9144000" cy="280416"/>
          </a:xfrm>
          <a:prstGeom prst="rect">
            <a:avLst/>
          </a:prstGeom>
          <a:solidFill>
            <a:srgbClr val="1C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solidFill>
                <a:srgbClr val="CCECFF"/>
              </a:solidFill>
            </a:endParaRPr>
          </a:p>
        </p:txBody>
      </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1042416"/>
            <a:ext cx="9144000" cy="5815584"/>
          </a:xfrm>
          <a:prstGeom prst="rect">
            <a:avLst/>
          </a:prstGeom>
          <a:gradFill>
            <a:gsLst>
              <a:gs pos="100000">
                <a:schemeClr val="accent1">
                  <a:lumMod val="5000"/>
                  <a:lumOff val="95000"/>
                </a:schemeClr>
              </a:gs>
              <a:gs pos="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rgbClr val="CCECFF"/>
              </a:solidFill>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192024" y="0"/>
            <a:ext cx="7488936" cy="1177245"/>
          </a:xfrm>
          <a:prstGeom prst="rect">
            <a:avLst/>
          </a:prstGeom>
          <a:noFill/>
        </p:spPr>
        <p:txBody>
          <a:bodyPr wrap="square" lIns="68580" tIns="34290" rIns="68580" bIns="34290">
            <a:spAutoFit/>
          </a:bodyPr>
          <a:lstStyle/>
          <a:p>
            <a:pPr algn="ctr"/>
            <a:r>
              <a:rPr lang="ru-RU" sz="3600" b="1" dirty="0" smtClean="0">
                <a:solidFill>
                  <a:schemeClr val="bg1"/>
                </a:solidFill>
                <a:latin typeface="Times New Roman" pitchFamily="18" charset="0"/>
                <a:cs typeface="Times New Roman" pitchFamily="18" charset="0"/>
              </a:rPr>
              <a:t>Виды эксперимента по форме </a:t>
            </a:r>
            <a:r>
              <a:rPr lang="ru-RU" sz="3600" b="1" dirty="0" smtClean="0">
                <a:solidFill>
                  <a:schemeClr val="bg1"/>
                </a:solidFill>
                <a:latin typeface="Times New Roman" pitchFamily="18" charset="0"/>
                <a:cs typeface="Times New Roman" pitchFamily="18" charset="0"/>
              </a:rPr>
              <a:t>проведения</a:t>
            </a:r>
            <a:endParaRPr lang="ru-RU" sz="3600" b="1" dirty="0">
              <a:solidFill>
                <a:schemeClr val="bg1"/>
              </a:solidFill>
              <a:latin typeface="Times New Roman" pitchFamily="18" charset="0"/>
              <a:cs typeface="Times New Roman" pitchFamily="18" charset="0"/>
            </a:endParaRPr>
          </a:p>
        </p:txBody>
      </p:sp>
      <p:sp>
        <p:nvSpPr>
          <p:cNvPr id="18" name="Прямоугольник 17"/>
          <p:cNvSpPr/>
          <p:nvPr/>
        </p:nvSpPr>
        <p:spPr>
          <a:xfrm>
            <a:off x="8618564" y="313694"/>
            <a:ext cx="253916" cy="346249"/>
          </a:xfrm>
          <a:prstGeom prst="rect">
            <a:avLst/>
          </a:prstGeom>
          <a:noFill/>
        </p:spPr>
        <p:txBody>
          <a:bodyPr wrap="none" lIns="68580" tIns="34290" rIns="68580" bIns="34290">
            <a:spAutoFit/>
          </a:bodyPr>
          <a:lstStyle/>
          <a:p>
            <a:pPr algn="r"/>
            <a:r>
              <a:rPr lang="ru-RU" dirty="0" smtClean="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3</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19" name="Овал 18"/>
          <p:cNvSpPr/>
          <p:nvPr/>
        </p:nvSpPr>
        <p:spPr>
          <a:xfrm>
            <a:off x="161674" y="1362456"/>
            <a:ext cx="697862" cy="696080"/>
          </a:xfrm>
          <a:prstGeom prst="ellipse">
            <a:avLst/>
          </a:prstGeom>
          <a:solidFill>
            <a:srgbClr val="1B4E9D"/>
          </a:solidFill>
          <a:ln>
            <a:solidFill>
              <a:srgbClr val="1C5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Овал 20"/>
          <p:cNvSpPr/>
          <p:nvPr/>
        </p:nvSpPr>
        <p:spPr>
          <a:xfrm>
            <a:off x="131194" y="3389376"/>
            <a:ext cx="697862" cy="696080"/>
          </a:xfrm>
          <a:prstGeom prst="ellipse">
            <a:avLst/>
          </a:prstGeom>
          <a:solidFill>
            <a:srgbClr val="1B4E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TextBox 33"/>
          <p:cNvSpPr txBox="1"/>
          <p:nvPr/>
        </p:nvSpPr>
        <p:spPr>
          <a:xfrm>
            <a:off x="893064" y="1198418"/>
            <a:ext cx="7994904" cy="2708434"/>
          </a:xfrm>
          <a:prstGeom prst="rect">
            <a:avLst/>
          </a:prstGeom>
        </p:spPr>
        <p:txBody>
          <a:bodyPr wrap="square" lIns="0" tIns="0" rIns="0" bIns="0" rtlCol="0" anchor="t">
            <a:spAutoFit/>
          </a:bodyPr>
          <a:lstStyle/>
          <a:p>
            <a:pPr>
              <a:spcBef>
                <a:spcPct val="0"/>
              </a:spcBef>
            </a:pPr>
            <a:r>
              <a:rPr lang="ru-RU" sz="1600" b="1" dirty="0" smtClean="0">
                <a:latin typeface="Times New Roman" pitchFamily="18" charset="0"/>
                <a:cs typeface="Times New Roman" pitchFamily="18" charset="0"/>
              </a:rPr>
              <a:t>Естественный </a:t>
            </a:r>
            <a:r>
              <a:rPr lang="ru-RU" sz="1600" b="1" dirty="0" smtClean="0">
                <a:latin typeface="Times New Roman" pitchFamily="18" charset="0"/>
                <a:cs typeface="Times New Roman" pitchFamily="18" charset="0"/>
              </a:rPr>
              <a:t>эксперимент</a:t>
            </a:r>
            <a:r>
              <a:rPr lang="ru-RU" sz="1600" dirty="0" smtClean="0">
                <a:latin typeface="Times New Roman" pitchFamily="18" charset="0"/>
                <a:cs typeface="Times New Roman" pitchFamily="18" charset="0"/>
              </a:rPr>
              <a:t>.</a:t>
            </a:r>
          </a:p>
          <a:p>
            <a:pPr algn="just">
              <a:spcBef>
                <a:spcPct val="0"/>
              </a:spcBef>
            </a:pPr>
            <a:r>
              <a:rPr lang="ru-RU" sz="1600" dirty="0" smtClean="0">
                <a:latin typeface="Times New Roman" pitchFamily="18" charset="0"/>
                <a:cs typeface="Times New Roman" pitchFamily="18" charset="0"/>
              </a:rPr>
              <a:t> Предполагает</a:t>
            </a:r>
            <a:r>
              <a:rPr lang="ru-RU" sz="1600" dirty="0" smtClean="0">
                <a:latin typeface="Times New Roman" pitchFamily="18" charset="0"/>
                <a:cs typeface="Times New Roman" pitchFamily="18" charset="0"/>
              </a:rPr>
              <a:t>, что исследователь будет базироваться на таком приеме, как наблюдение. То есть все мероприятия будут реализовываться в привычном темпе, по четкому плану в естественных условиях, без каких-либо вмешательств со стороны и новшеств, изменения порядка работы и пр. Такой подход позволяет определить текущее положение дел, диагностировать реальную проблему и решить ее с учетом личных возможностей и возможностей учащихся, специфики их подготовки, характера и пр. Естественный эксперимент позволяет решить общую проблему в системе </a:t>
            </a:r>
            <a:r>
              <a:rPr lang="ru-RU" sz="1600" dirty="0" smtClean="0">
                <a:latin typeface="Times New Roman" pitchFamily="18" charset="0"/>
                <a:cs typeface="Times New Roman" pitchFamily="18" charset="0"/>
              </a:rPr>
              <a:t>образования.</a:t>
            </a:r>
          </a:p>
          <a:p>
            <a:pPr algn="just">
              <a:spcBef>
                <a:spcPct val="0"/>
              </a:spcBef>
            </a:pP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p>
          <a:p>
            <a:pPr lvl="0" algn="ctr">
              <a:spcBef>
                <a:spcPct val="0"/>
              </a:spcBef>
            </a:pPr>
            <a:r>
              <a:rPr lang="ru-RU" sz="1600" dirty="0" smtClean="0">
                <a:latin typeface="Times New Roman" pitchFamily="18" charset="0"/>
                <a:cs typeface="Times New Roman" pitchFamily="18" charset="0"/>
              </a:rPr>
              <a:t> </a:t>
            </a:r>
            <a:endParaRPr lang="en-US" sz="1600" b="1" dirty="0">
              <a:solidFill>
                <a:schemeClr val="bg1"/>
              </a:solidFill>
              <a:latin typeface="Times New Roman" pitchFamily="18" charset="0"/>
              <a:cs typeface="Times New Roman" pitchFamily="18" charset="0"/>
            </a:endParaRPr>
          </a:p>
        </p:txBody>
      </p:sp>
      <p:sp>
        <p:nvSpPr>
          <p:cNvPr id="37" name="TextBox 33"/>
          <p:cNvSpPr txBox="1"/>
          <p:nvPr/>
        </p:nvSpPr>
        <p:spPr>
          <a:xfrm>
            <a:off x="893064" y="3420410"/>
            <a:ext cx="7976616" cy="2215991"/>
          </a:xfrm>
          <a:prstGeom prst="rect">
            <a:avLst/>
          </a:prstGeom>
        </p:spPr>
        <p:txBody>
          <a:bodyPr wrap="square" lIns="0" tIns="0" rIns="0" bIns="0" rtlCol="0" anchor="t">
            <a:spAutoFit/>
          </a:bodyPr>
          <a:lstStyle/>
          <a:p>
            <a:pPr>
              <a:spcBef>
                <a:spcPct val="0"/>
              </a:spcBef>
            </a:pPr>
            <a:r>
              <a:rPr lang="ru-RU" sz="1600" dirty="0" smtClean="0"/>
              <a:t> </a:t>
            </a:r>
            <a:r>
              <a:rPr lang="ru-RU" sz="1600" b="1" dirty="0" smtClean="0">
                <a:latin typeface="Times New Roman" pitchFamily="18" charset="0"/>
                <a:cs typeface="Times New Roman" pitchFamily="18" charset="0"/>
              </a:rPr>
              <a:t>Лабораторный (искусственный) эксперимент. </a:t>
            </a:r>
            <a:endParaRPr lang="ru-RU" sz="1600" b="1" dirty="0" smtClean="0">
              <a:latin typeface="Times New Roman" pitchFamily="18" charset="0"/>
              <a:cs typeface="Times New Roman" pitchFamily="18" charset="0"/>
            </a:endParaRPr>
          </a:p>
          <a:p>
            <a:pPr algn="just">
              <a:spcBef>
                <a:spcPct val="0"/>
              </a:spcBef>
            </a:pPr>
            <a:r>
              <a:rPr lang="ru-RU" sz="1600" dirty="0" smtClean="0">
                <a:latin typeface="Times New Roman" pitchFamily="18" charset="0"/>
                <a:cs typeface="Times New Roman" pitchFamily="18" charset="0"/>
              </a:rPr>
              <a:t>Требует </a:t>
            </a:r>
            <a:r>
              <a:rPr lang="ru-RU" sz="1600" dirty="0" smtClean="0">
                <a:latin typeface="Times New Roman" pitchFamily="18" charset="0"/>
                <a:cs typeface="Times New Roman" pitchFamily="18" charset="0"/>
              </a:rPr>
              <a:t>подготовки. Он базируется на конкретике: подбираются те объекты, которые удовлетворяют конкретным условиям: возраст, успеваемость, пол и пр. Для его организации и проведения исследователю предстоит создать специальные условия: определить место проведения, продолжительность, программу, определить шкалу оценки результатов и пр. В этом случае организатор фактически вмешивается в образовательный процесс, регулируя факторы, условия и параметры эксперимента. Результаты такого эксперимента носят частный характер и считаются </a:t>
            </a:r>
            <a:r>
              <a:rPr lang="ru-RU" sz="1600" dirty="0" smtClean="0">
                <a:latin typeface="Times New Roman" pitchFamily="18" charset="0"/>
                <a:cs typeface="Times New Roman" pitchFamily="18" charset="0"/>
              </a:rPr>
              <a:t>более чистыми, идеализированными</a:t>
            </a:r>
            <a:r>
              <a:rPr lang="ru-RU" sz="1600" dirty="0" smtClean="0">
                <a:latin typeface="Times New Roman" pitchFamily="18" charset="0"/>
                <a:cs typeface="Times New Roman" pitchFamily="18" charset="0"/>
              </a:rPr>
              <a:t>, а их дальнейшее использование будет носить более узкий характер. </a:t>
            </a:r>
            <a:r>
              <a:rPr lang="ru-RU" sz="1600" dirty="0" smtClean="0">
                <a:latin typeface="Times New Roman" pitchFamily="18" charset="0"/>
                <a:cs typeface="Times New Roman" pitchFamily="18" charset="0"/>
              </a:rPr>
              <a:t> </a:t>
            </a:r>
            <a:endParaRPr lang="en-US" sz="1600" b="1" dirty="0">
              <a:solidFill>
                <a:schemeClr val="bg1"/>
              </a:solidFill>
              <a:latin typeface="Times New Roman" pitchFamily="18" charset="0"/>
              <a:cs typeface="Times New Roman" pitchFamily="18" charset="0"/>
            </a:endParaRPr>
          </a:p>
        </p:txBody>
      </p:sp>
      <p:sp>
        <p:nvSpPr>
          <p:cNvPr id="23" name="Google Shape;968;p48"/>
          <p:cNvSpPr/>
          <p:nvPr/>
        </p:nvSpPr>
        <p:spPr>
          <a:xfrm>
            <a:off x="195218" y="3458522"/>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968;p48"/>
          <p:cNvSpPr/>
          <p:nvPr/>
        </p:nvSpPr>
        <p:spPr>
          <a:xfrm>
            <a:off x="237744" y="1425506"/>
            <a:ext cx="580793" cy="577030"/>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Прямоугольник 24"/>
          <p:cNvSpPr/>
          <p:nvPr/>
        </p:nvSpPr>
        <p:spPr>
          <a:xfrm>
            <a:off x="0" y="6108192"/>
            <a:ext cx="9144000" cy="749808"/>
          </a:xfrm>
          <a:prstGeom prst="rect">
            <a:avLst/>
          </a:prstGeom>
          <a:solidFill>
            <a:srgbClr val="1C5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solidFill>
                <a:srgbClr val="CCECFF"/>
              </a:solidFill>
            </a:endParaRPr>
          </a:p>
        </p:txBody>
      </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353312"/>
            <a:ext cx="9144000" cy="2322576"/>
          </a:xfrm>
          <a:prstGeom prst="rect">
            <a:avLst/>
          </a:prstGeom>
          <a:solidFill>
            <a:srgbClr val="0D45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rgbClr val="CCECFF"/>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4" name="Прямоугольник 3"/>
          <p:cNvSpPr/>
          <p:nvPr/>
        </p:nvSpPr>
        <p:spPr>
          <a:xfrm>
            <a:off x="219456" y="237744"/>
            <a:ext cx="7278624" cy="684803"/>
          </a:xfrm>
          <a:prstGeom prst="rect">
            <a:avLst/>
          </a:prstGeom>
          <a:noFill/>
        </p:spPr>
        <p:txBody>
          <a:bodyPr wrap="square" lIns="68580" tIns="34290" rIns="68580" bIns="34290">
            <a:spAutoFit/>
          </a:bodyPr>
          <a:lstStyle/>
          <a:p>
            <a:pPr algn="ctr"/>
            <a:r>
              <a:rPr lang="ru-RU" sz="4000" b="1" dirty="0" smtClean="0">
                <a:solidFill>
                  <a:schemeClr val="bg1"/>
                </a:solidFill>
                <a:latin typeface="Times New Roman" pitchFamily="18" charset="0"/>
                <a:cs typeface="Times New Roman" pitchFamily="18" charset="0"/>
              </a:rPr>
              <a:t>Виды </a:t>
            </a:r>
            <a:r>
              <a:rPr lang="ru-RU" sz="4000" b="1" dirty="0" smtClean="0">
                <a:solidFill>
                  <a:schemeClr val="bg1"/>
                </a:solidFill>
                <a:latin typeface="Times New Roman" pitchFamily="18" charset="0"/>
                <a:cs typeface="Times New Roman" pitchFamily="18" charset="0"/>
              </a:rPr>
              <a:t>эксперимента по целям</a:t>
            </a:r>
            <a:endParaRPr lang="ru-RU" sz="4000" b="1" dirty="0">
              <a:solidFill>
                <a:schemeClr val="bg1"/>
              </a:solidFill>
              <a:latin typeface="Times New Roman" pitchFamily="18" charset="0"/>
              <a:cs typeface="Times New Roman" pitchFamily="18" charset="0"/>
            </a:endParaRPr>
          </a:p>
        </p:txBody>
      </p:sp>
      <p:sp>
        <p:nvSpPr>
          <p:cNvPr id="5" name="TextBox 4"/>
          <p:cNvSpPr txBox="1"/>
          <p:nvPr/>
        </p:nvSpPr>
        <p:spPr>
          <a:xfrm>
            <a:off x="192024" y="1453896"/>
            <a:ext cx="8951976" cy="2308324"/>
          </a:xfrm>
          <a:prstGeom prst="rect">
            <a:avLst/>
          </a:prstGeom>
          <a:noFill/>
        </p:spPr>
        <p:txBody>
          <a:bodyPr wrap="square" rtlCol="0">
            <a:spAutoFit/>
          </a:bodyPr>
          <a:lstStyle/>
          <a:p>
            <a:pPr algn="ctr"/>
            <a:r>
              <a:rPr lang="ru-RU" dirty="0" smtClean="0">
                <a:solidFill>
                  <a:schemeClr val="bg1"/>
                </a:solidFill>
                <a:latin typeface="Times New Roman" pitchFamily="18" charset="0"/>
                <a:cs typeface="Times New Roman" pitchFamily="18" charset="0"/>
              </a:rPr>
              <a:t> </a:t>
            </a:r>
            <a:r>
              <a:rPr lang="ru-RU" b="1" dirty="0" smtClean="0">
                <a:solidFill>
                  <a:schemeClr val="bg1"/>
                </a:solidFill>
                <a:latin typeface="Times New Roman" pitchFamily="18" charset="0"/>
                <a:cs typeface="Times New Roman" pitchFamily="18" charset="0"/>
              </a:rPr>
              <a:t>Констатирующий педагогический эксперимент</a:t>
            </a:r>
            <a:r>
              <a:rPr lang="ru-RU" dirty="0" smtClean="0">
                <a:solidFill>
                  <a:schemeClr val="bg1"/>
                </a:solidFill>
                <a:latin typeface="Times New Roman" pitchFamily="18" charset="0"/>
                <a:cs typeface="Times New Roman" pitchFamily="18" charset="0"/>
              </a:rPr>
              <a:t>. Призван «измерить» конкретную проблему, определить причины ее возникновения, оценить реальное состояние испытуемого и его возможности. Такой ход позволяет собрать максимум первичной информации об объекте исследования, описать текущее положение дел. Для его проведения нередко используют такие методы, как анкетирование, тестирование, беседа, интервью, наблюдение. Здесь автор констатирует факты и выдвигает свою гипотезу на основе полученных фактов.</a:t>
            </a:r>
            <a:br>
              <a:rPr lang="ru-RU" dirty="0" smtClean="0">
                <a:solidFill>
                  <a:schemeClr val="bg1"/>
                </a:solidFill>
                <a:latin typeface="Times New Roman" pitchFamily="18" charset="0"/>
                <a:cs typeface="Times New Roman" pitchFamily="18" charset="0"/>
              </a:rPr>
            </a:br>
            <a:r>
              <a:rPr lang="ru-RU" dirty="0" smtClean="0">
                <a:solidFill>
                  <a:schemeClr val="bg1"/>
                </a:solidFill>
                <a:latin typeface="Times New Roman" pitchFamily="18" charset="0"/>
                <a:cs typeface="Times New Roman" pitchFamily="18" charset="0"/>
              </a:rPr>
              <a:t> </a:t>
            </a:r>
            <a:endParaRPr lang="ru-RU" dirty="0">
              <a:solidFill>
                <a:schemeClr val="bg1"/>
              </a:solidFill>
              <a:latin typeface="Times New Roman" pitchFamily="18" charset="0"/>
              <a:cs typeface="Times New Roman" pitchFamily="18" charset="0"/>
            </a:endParaRPr>
          </a:p>
        </p:txBody>
      </p:sp>
      <p:sp>
        <p:nvSpPr>
          <p:cNvPr id="7" name="Прямоугольник 6"/>
          <p:cNvSpPr/>
          <p:nvPr/>
        </p:nvSpPr>
        <p:spPr>
          <a:xfrm>
            <a:off x="8618560" y="313694"/>
            <a:ext cx="253916" cy="346249"/>
          </a:xfrm>
          <a:prstGeom prst="rect">
            <a:avLst/>
          </a:prstGeom>
          <a:noFill/>
        </p:spPr>
        <p:txBody>
          <a:bodyPr wrap="none" lIns="68580" tIns="34290" rIns="68580" bIns="34290">
            <a:spAutoFit/>
          </a:bodyPr>
          <a:lstStyle/>
          <a:p>
            <a:pPr algn="r"/>
            <a:r>
              <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4</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9" name="Прямоугольник 8"/>
          <p:cNvSpPr/>
          <p:nvPr/>
        </p:nvSpPr>
        <p:spPr>
          <a:xfrm>
            <a:off x="0" y="4023360"/>
            <a:ext cx="9144000" cy="2350008"/>
          </a:xfrm>
          <a:prstGeom prst="rect">
            <a:avLst/>
          </a:prstGeom>
          <a:solidFill>
            <a:srgbClr val="0D45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rgbClr val="CCECFF"/>
              </a:solidFill>
            </a:endParaRPr>
          </a:p>
        </p:txBody>
      </p:sp>
      <p:sp>
        <p:nvSpPr>
          <p:cNvPr id="10" name="TextBox 9"/>
          <p:cNvSpPr txBox="1"/>
          <p:nvPr/>
        </p:nvSpPr>
        <p:spPr>
          <a:xfrm>
            <a:off x="192024" y="3995678"/>
            <a:ext cx="8951976" cy="2862322"/>
          </a:xfrm>
          <a:prstGeom prst="rect">
            <a:avLst/>
          </a:prstGeom>
          <a:noFill/>
        </p:spPr>
        <p:txBody>
          <a:bodyPr wrap="square" rtlCol="0">
            <a:spAutoFit/>
          </a:bodyPr>
          <a:lstStyle/>
          <a:p>
            <a:pPr algn="ctr"/>
            <a:r>
              <a:rPr lang="ru-RU" b="1" dirty="0" smtClean="0">
                <a:solidFill>
                  <a:schemeClr val="bg1"/>
                </a:solidFill>
                <a:latin typeface="Times New Roman" pitchFamily="18" charset="0"/>
                <a:cs typeface="Times New Roman" pitchFamily="18" charset="0"/>
              </a:rPr>
              <a:t>Формирующий </a:t>
            </a:r>
            <a:r>
              <a:rPr lang="ru-RU" b="1" dirty="0" smtClean="0">
                <a:solidFill>
                  <a:schemeClr val="bg1"/>
                </a:solidFill>
                <a:latin typeface="Times New Roman" pitchFamily="18" charset="0"/>
                <a:cs typeface="Times New Roman" pitchFamily="18" charset="0"/>
              </a:rPr>
              <a:t>педагогический эксперимент</a:t>
            </a:r>
            <a:r>
              <a:rPr lang="ru-RU" dirty="0" smtClean="0">
                <a:solidFill>
                  <a:schemeClr val="bg1"/>
                </a:solidFill>
                <a:latin typeface="Times New Roman" pitchFamily="18" charset="0"/>
                <a:cs typeface="Times New Roman" pitchFamily="18" charset="0"/>
              </a:rPr>
              <a:t>. Призван проследить изменения и тенденции в классе в динамике с учетом привнесения каких-либо новшеств, определенных действий (вмешательств) исследователя. Цель такого мероприятия заключается в активном формировании качеств, навыков и знаний. Здесь сначала констатируется текущая ситуация, затем вносятся коррективы и проверяется их целесообразность, эффективность. Формирующий эксперимент призван сформировать новые знания и навыки у подопечных, которые плодотворно отразятся на конечном результате. </a:t>
            </a:r>
          </a:p>
          <a:p>
            <a:pPr algn="ctr"/>
            <a:r>
              <a:rPr lang="ru-RU" dirty="0" smtClean="0"/>
              <a:t> </a:t>
            </a:r>
            <a:r>
              <a:rPr lang="ru-RU" dirty="0" smtClean="0"/>
              <a:t/>
            </a:r>
            <a:br>
              <a:rPr lang="ru-RU" dirty="0" smtClean="0"/>
            </a:br>
            <a:r>
              <a:rPr lang="ru-RU" dirty="0" smtClean="0"/>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0" y="1033272"/>
            <a:ext cx="4379976" cy="5824728"/>
          </a:xfrm>
          <a:prstGeom prst="rect">
            <a:avLst/>
          </a:prstGeom>
          <a:solidFill>
            <a:srgbClr val="0D45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rgbClr val="CCECFF"/>
              </a:solidFill>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256032" y="1"/>
            <a:ext cx="7635240" cy="1177245"/>
          </a:xfrm>
          <a:prstGeom prst="rect">
            <a:avLst/>
          </a:prstGeom>
          <a:noFill/>
        </p:spPr>
        <p:txBody>
          <a:bodyPr wrap="square" lIns="68580" tIns="34290" rIns="68580" bIns="34290">
            <a:spAutoFit/>
          </a:bodyPr>
          <a:lstStyle/>
          <a:p>
            <a:pPr algn="ctr"/>
            <a:r>
              <a:rPr lang="ru-RU" sz="3600" b="1" dirty="0" smtClean="0">
                <a:solidFill>
                  <a:schemeClr val="bg1"/>
                </a:solidFill>
                <a:latin typeface="Times New Roman" pitchFamily="18" charset="0"/>
                <a:cs typeface="Times New Roman" pitchFamily="18" charset="0"/>
              </a:rPr>
              <a:t>Виды эксперимента по продолжительности проведения </a:t>
            </a:r>
            <a:endParaRPr lang="ru-RU" sz="3600" b="1" dirty="0">
              <a:solidFill>
                <a:schemeClr val="bg1"/>
              </a:solidFill>
              <a:latin typeface="Times New Roman" pitchFamily="18" charset="0"/>
              <a:cs typeface="Times New Roman" pitchFamily="18" charset="0"/>
            </a:endParaRPr>
          </a:p>
        </p:txBody>
      </p:sp>
      <p:sp>
        <p:nvSpPr>
          <p:cNvPr id="17" name="TextBox 16"/>
          <p:cNvSpPr txBox="1"/>
          <p:nvPr/>
        </p:nvSpPr>
        <p:spPr>
          <a:xfrm>
            <a:off x="4974336" y="1005840"/>
            <a:ext cx="4032504" cy="5355312"/>
          </a:xfrm>
          <a:prstGeom prst="rect">
            <a:avLst/>
          </a:prstGeom>
          <a:noFill/>
        </p:spPr>
        <p:txBody>
          <a:bodyPr wrap="square" rtlCol="0">
            <a:spAutoFit/>
          </a:bodyPr>
          <a:lstStyle/>
          <a:p>
            <a:pPr lvl="0"/>
            <a:endParaRPr lang="ru-RU" sz="1600" dirty="0" smtClean="0"/>
          </a:p>
          <a:p>
            <a:r>
              <a:rPr lang="ru-RU" sz="2400" b="1" dirty="0" smtClean="0">
                <a:latin typeface="Times New Roman" pitchFamily="18" charset="0"/>
                <a:cs typeface="Times New Roman" pitchFamily="18" charset="0"/>
              </a:rPr>
              <a:t>Краткосрочный</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Призванный </a:t>
            </a:r>
            <a:r>
              <a:rPr lang="ru-RU" sz="2400" dirty="0" smtClean="0">
                <a:latin typeface="Times New Roman" pitchFamily="18" charset="0"/>
                <a:cs typeface="Times New Roman" pitchFamily="18" charset="0"/>
              </a:rPr>
              <a:t>диагностировать проблему по принципу «здесь и сейчас». Его реализуют посредством проведения всевозможных тестирований, контрольных срезов, устной проверки знаний. Он может отнять от одного до нескольких занятий</a:t>
            </a:r>
            <a:r>
              <a:rPr lang="ru-RU" sz="2400" dirty="0" smtClean="0"/>
              <a:t>. </a:t>
            </a:r>
          </a:p>
          <a:p>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p>
          <a:p>
            <a:pPr algn="ctr"/>
            <a:endParaRPr lang="ru-RU" dirty="0">
              <a:solidFill>
                <a:srgbClr val="1C51A3"/>
              </a:solidFill>
              <a:latin typeface="Times New Roman" pitchFamily="18" charset="0"/>
              <a:cs typeface="Times New Roman" pitchFamily="18" charset="0"/>
            </a:endParaRPr>
          </a:p>
        </p:txBody>
      </p:sp>
      <p:sp>
        <p:nvSpPr>
          <p:cNvPr id="18" name="Прямоугольник 17"/>
          <p:cNvSpPr/>
          <p:nvPr/>
        </p:nvSpPr>
        <p:spPr>
          <a:xfrm>
            <a:off x="8618563" y="313694"/>
            <a:ext cx="253916" cy="346249"/>
          </a:xfrm>
          <a:prstGeom prst="rect">
            <a:avLst/>
          </a:prstGeom>
          <a:noFill/>
        </p:spPr>
        <p:txBody>
          <a:bodyPr wrap="none" lIns="68580" tIns="34290" rIns="68580" bIns="34290">
            <a:spAutoFit/>
          </a:bodyPr>
          <a:lstStyle/>
          <a:p>
            <a:pPr algn="r"/>
            <a:r>
              <a:rPr lang="ru-RU" dirty="0" smtClean="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5</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11" name="Freeform 7"/>
          <p:cNvSpPr/>
          <p:nvPr/>
        </p:nvSpPr>
        <p:spPr>
          <a:xfrm rot="16200000">
            <a:off x="3250296" y="2438984"/>
            <a:ext cx="2933514" cy="180375"/>
          </a:xfrm>
          <a:custGeom>
            <a:avLst/>
            <a:gdLst/>
            <a:ahLst/>
            <a:cxnLst/>
            <a:rect l="l" t="t" r="r" b="b"/>
            <a:pathLst>
              <a:path w="1247730" h="14187">
                <a:moveTo>
                  <a:pt x="0" y="0"/>
                </a:moveTo>
                <a:lnTo>
                  <a:pt x="1247730" y="0"/>
                </a:lnTo>
                <a:lnTo>
                  <a:pt x="1247730" y="14187"/>
                </a:lnTo>
                <a:lnTo>
                  <a:pt x="0" y="14187"/>
                </a:lnTo>
                <a:close/>
              </a:path>
            </a:pathLst>
          </a:custGeom>
          <a:solidFill>
            <a:srgbClr val="0D4594"/>
          </a:solidFill>
          <a:ln w="38100">
            <a:noFill/>
          </a:ln>
        </p:spPr>
      </p:sp>
      <p:sp>
        <p:nvSpPr>
          <p:cNvPr id="12" name="TextBox 11"/>
          <p:cNvSpPr txBox="1"/>
          <p:nvPr/>
        </p:nvSpPr>
        <p:spPr>
          <a:xfrm>
            <a:off x="137160" y="1246632"/>
            <a:ext cx="4178808" cy="4893647"/>
          </a:xfrm>
          <a:prstGeom prst="rect">
            <a:avLst/>
          </a:prstGeom>
          <a:noFill/>
        </p:spPr>
        <p:txBody>
          <a:bodyPr wrap="square" rtlCol="0">
            <a:spAutoFit/>
          </a:bodyPr>
          <a:lstStyle/>
          <a:p>
            <a:r>
              <a:rPr lang="ru-RU" sz="3200" b="1" dirty="0" smtClean="0">
                <a:solidFill>
                  <a:schemeClr val="bg1"/>
                </a:solidFill>
                <a:latin typeface="Times New Roman" pitchFamily="18" charset="0"/>
                <a:cs typeface="Times New Roman" pitchFamily="18" charset="0"/>
              </a:rPr>
              <a:t>Длительный</a:t>
            </a:r>
          </a:p>
          <a:p>
            <a:endParaRPr lang="ru-RU" sz="2000" dirty="0" smtClean="0">
              <a:latin typeface="Times New Roman" pitchFamily="18" charset="0"/>
              <a:cs typeface="Times New Roman" pitchFamily="18" charset="0"/>
            </a:endParaRPr>
          </a:p>
          <a:p>
            <a:r>
              <a:rPr lang="ru-RU" sz="3200" dirty="0" smtClean="0">
                <a:solidFill>
                  <a:schemeClr val="bg1"/>
                </a:solidFill>
                <a:latin typeface="Times New Roman" pitchFamily="18" charset="0"/>
                <a:cs typeface="Times New Roman" pitchFamily="18" charset="0"/>
              </a:rPr>
              <a:t>Предполагает </a:t>
            </a:r>
            <a:r>
              <a:rPr lang="ru-RU" sz="3200" dirty="0" smtClean="0">
                <a:solidFill>
                  <a:schemeClr val="bg1"/>
                </a:solidFill>
                <a:latin typeface="Times New Roman" pitchFamily="18" charset="0"/>
                <a:cs typeface="Times New Roman" pitchFamily="18" charset="0"/>
              </a:rPr>
              <a:t>проведение эксперимента на протяжении большого периода времени (весь учебный год, семестр или триместр).</a:t>
            </a:r>
            <a:r>
              <a:rPr lang="ru-RU" dirty="0" smtClean="0"/>
              <a:t/>
            </a:r>
            <a:br>
              <a:rPr lang="ru-RU" dirty="0" smtClean="0"/>
            </a:br>
            <a:endParaRPr lang="ru-RU" b="1" dirty="0" smtClean="0">
              <a:solidFill>
                <a:schemeClr val="bg1"/>
              </a:solidFill>
              <a:latin typeface="Times New Roman" pitchFamily="18" charset="0"/>
              <a:cs typeface="Times New Roman" pitchFamily="18" charset="0"/>
            </a:endParaRPr>
          </a:p>
          <a:p>
            <a:endParaRPr lang="ru-RU" dirty="0">
              <a:solidFill>
                <a:schemeClr val="bg1"/>
              </a:solidFill>
              <a:latin typeface="Times New Roman" pitchFamily="18" charset="0"/>
              <a:cs typeface="Times New Roman" pitchFamily="18" charset="0"/>
            </a:endParaRPr>
          </a:p>
        </p:txBody>
      </p:sp>
      <p:sp>
        <p:nvSpPr>
          <p:cNvPr id="13" name="Freeform 54"/>
          <p:cNvSpPr>
            <a:spLocks noEditPoints="1"/>
          </p:cNvSpPr>
          <p:nvPr/>
        </p:nvSpPr>
        <p:spPr bwMode="auto">
          <a:xfrm>
            <a:off x="6728501" y="5974184"/>
            <a:ext cx="598251" cy="592878"/>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solidFill>
            <a:srgbClr val="1C51A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6435" tIns="48218" rIns="96435" bIns="48218" numCol="1" anchor="t" anchorCtr="0" compatLnSpc="1">
            <a:prstTxWarp prst="textNoShape">
              <a:avLst/>
            </a:prstTxWarp>
          </a:bodyPr>
          <a:lstStyle/>
          <a:p>
            <a:endParaRPr lang="zh-CN" altLang="en-US" sz="1424">
              <a:solidFill>
                <a:prstClr val="black"/>
              </a:solidFill>
            </a:endParaRPr>
          </a:p>
        </p:txBody>
      </p:sp>
      <p:sp>
        <p:nvSpPr>
          <p:cNvPr id="14" name="Freeform 59"/>
          <p:cNvSpPr>
            <a:spLocks/>
          </p:cNvSpPr>
          <p:nvPr/>
        </p:nvSpPr>
        <p:spPr bwMode="auto">
          <a:xfrm>
            <a:off x="6928941" y="6139647"/>
            <a:ext cx="170192" cy="195908"/>
          </a:xfrm>
          <a:custGeom>
            <a:avLst/>
            <a:gdLst>
              <a:gd name="T0" fmla="*/ 11 w 13"/>
              <a:gd name="T1" fmla="*/ 0 h 15"/>
              <a:gd name="T2" fmla="*/ 10 w 13"/>
              <a:gd name="T3" fmla="*/ 2 h 15"/>
              <a:gd name="T4" fmla="*/ 10 w 13"/>
              <a:gd name="T5" fmla="*/ 11 h 15"/>
              <a:gd name="T6" fmla="*/ 9 w 13"/>
              <a:gd name="T7" fmla="*/ 12 h 15"/>
              <a:gd name="T8" fmla="*/ 2 w 13"/>
              <a:gd name="T9" fmla="*/ 12 h 15"/>
              <a:gd name="T10" fmla="*/ 0 w 13"/>
              <a:gd name="T11" fmla="*/ 14 h 15"/>
              <a:gd name="T12" fmla="*/ 2 w 13"/>
              <a:gd name="T13" fmla="*/ 15 h 15"/>
              <a:gd name="T14" fmla="*/ 11 w 13"/>
              <a:gd name="T15" fmla="*/ 15 h 15"/>
              <a:gd name="T16" fmla="*/ 12 w 13"/>
              <a:gd name="T17" fmla="*/ 15 h 15"/>
              <a:gd name="T18" fmla="*/ 12 w 13"/>
              <a:gd name="T19" fmla="*/ 15 h 15"/>
              <a:gd name="T20" fmla="*/ 13 w 13"/>
              <a:gd name="T21" fmla="*/ 13 h 15"/>
              <a:gd name="T22" fmla="*/ 13 w 13"/>
              <a:gd name="T23" fmla="*/ 2 h 15"/>
              <a:gd name="T24" fmla="*/ 11 w 13"/>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5">
                <a:moveTo>
                  <a:pt x="11" y="0"/>
                </a:moveTo>
                <a:cubicBezTo>
                  <a:pt x="10" y="0"/>
                  <a:pt x="10" y="1"/>
                  <a:pt x="10" y="2"/>
                </a:cubicBezTo>
                <a:cubicBezTo>
                  <a:pt x="10" y="11"/>
                  <a:pt x="10" y="11"/>
                  <a:pt x="10" y="11"/>
                </a:cubicBezTo>
                <a:cubicBezTo>
                  <a:pt x="10" y="12"/>
                  <a:pt x="9" y="12"/>
                  <a:pt x="9" y="12"/>
                </a:cubicBezTo>
                <a:cubicBezTo>
                  <a:pt x="2" y="12"/>
                  <a:pt x="2" y="12"/>
                  <a:pt x="2" y="12"/>
                </a:cubicBezTo>
                <a:cubicBezTo>
                  <a:pt x="1" y="12"/>
                  <a:pt x="0" y="13"/>
                  <a:pt x="0" y="14"/>
                </a:cubicBezTo>
                <a:cubicBezTo>
                  <a:pt x="0" y="14"/>
                  <a:pt x="1" y="15"/>
                  <a:pt x="2" y="15"/>
                </a:cubicBezTo>
                <a:cubicBezTo>
                  <a:pt x="11" y="15"/>
                  <a:pt x="11" y="15"/>
                  <a:pt x="11" y="15"/>
                </a:cubicBezTo>
                <a:cubicBezTo>
                  <a:pt x="11" y="15"/>
                  <a:pt x="12" y="15"/>
                  <a:pt x="12" y="15"/>
                </a:cubicBezTo>
                <a:cubicBezTo>
                  <a:pt x="12" y="15"/>
                  <a:pt x="12" y="15"/>
                  <a:pt x="12" y="15"/>
                </a:cubicBezTo>
                <a:cubicBezTo>
                  <a:pt x="13" y="14"/>
                  <a:pt x="13" y="14"/>
                  <a:pt x="13" y="13"/>
                </a:cubicBezTo>
                <a:cubicBezTo>
                  <a:pt x="13" y="2"/>
                  <a:pt x="13" y="2"/>
                  <a:pt x="13" y="2"/>
                </a:cubicBezTo>
                <a:cubicBezTo>
                  <a:pt x="13" y="1"/>
                  <a:pt x="12" y="0"/>
                  <a:pt x="11" y="0"/>
                </a:cubicBezTo>
                <a:close/>
              </a:path>
            </a:pathLst>
          </a:custGeom>
          <a:solidFill>
            <a:srgbClr val="1C51A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6435" tIns="48218" rIns="96435" bIns="48218" numCol="1" anchor="t" anchorCtr="0" compatLnSpc="1">
            <a:prstTxWarp prst="textNoShape">
              <a:avLst/>
            </a:prstTxWarp>
          </a:bodyPr>
          <a:lstStyle/>
          <a:p>
            <a:endParaRPr lang="zh-CN" altLang="en-US" sz="1424">
              <a:solidFill>
                <a:prstClr val="black"/>
              </a:solidFill>
            </a:endParaRPr>
          </a:p>
        </p:txBody>
      </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118872" y="1161288"/>
            <a:ext cx="8897112" cy="5413248"/>
          </a:xfrm>
          <a:prstGeom prst="rect">
            <a:avLst/>
          </a:prstGeom>
          <a:gradFill>
            <a:gsLst>
              <a:gs pos="100000">
                <a:schemeClr val="accent1">
                  <a:lumMod val="5000"/>
                  <a:lumOff val="95000"/>
                </a:schemeClr>
              </a:gs>
              <a:gs pos="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solidFill>
                <a:srgbClr val="CCECFF"/>
              </a:solidFill>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334818" y="0"/>
            <a:ext cx="7053534" cy="1054135"/>
          </a:xfrm>
          <a:prstGeom prst="rect">
            <a:avLst/>
          </a:prstGeom>
          <a:noFill/>
        </p:spPr>
        <p:txBody>
          <a:bodyPr wrap="square" lIns="68580" tIns="34290" rIns="68580" bIns="34290">
            <a:spAutoFit/>
          </a:bodyPr>
          <a:lstStyle/>
          <a:p>
            <a:pPr algn="ctr"/>
            <a:r>
              <a:rPr lang="ru-RU" sz="3200" b="1" dirty="0" smtClean="0">
                <a:solidFill>
                  <a:schemeClr val="bg1"/>
                </a:solidFill>
                <a:latin typeface="Times New Roman" pitchFamily="18" charset="0"/>
                <a:cs typeface="Times New Roman" pitchFamily="18" charset="0"/>
              </a:rPr>
              <a:t>Основные этапы педагогического эксперимента в </a:t>
            </a:r>
            <a:r>
              <a:rPr lang="ru-RU" sz="3200" b="1" dirty="0" smtClean="0">
                <a:solidFill>
                  <a:schemeClr val="bg1"/>
                </a:solidFill>
                <a:latin typeface="Times New Roman" pitchFamily="18" charset="0"/>
                <a:cs typeface="Times New Roman" pitchFamily="18" charset="0"/>
              </a:rPr>
              <a:t>педагогике</a:t>
            </a:r>
            <a:endParaRPr lang="ru-RU" sz="3200" b="1" dirty="0">
              <a:solidFill>
                <a:schemeClr val="bg1"/>
              </a:solidFill>
              <a:latin typeface="Times New Roman" pitchFamily="18" charset="0"/>
              <a:cs typeface="Times New Roman" pitchFamily="18" charset="0"/>
            </a:endParaRPr>
          </a:p>
        </p:txBody>
      </p:sp>
      <p:sp>
        <p:nvSpPr>
          <p:cNvPr id="18" name="Прямоугольник 17"/>
          <p:cNvSpPr/>
          <p:nvPr/>
        </p:nvSpPr>
        <p:spPr>
          <a:xfrm>
            <a:off x="8618559" y="313694"/>
            <a:ext cx="253916" cy="346249"/>
          </a:xfrm>
          <a:prstGeom prst="rect">
            <a:avLst/>
          </a:prstGeom>
          <a:noFill/>
        </p:spPr>
        <p:txBody>
          <a:bodyPr wrap="none" lIns="68580" tIns="34290" rIns="68580" bIns="34290">
            <a:spAutoFit/>
          </a:bodyPr>
          <a:lstStyle/>
          <a:p>
            <a:pPr algn="r"/>
            <a:r>
              <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6</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13" name="椭圆 9"/>
          <p:cNvSpPr/>
          <p:nvPr/>
        </p:nvSpPr>
        <p:spPr bwMode="auto">
          <a:xfrm>
            <a:off x="256032" y="2624328"/>
            <a:ext cx="1892808" cy="1837944"/>
          </a:xfrm>
          <a:prstGeom prst="ellipse">
            <a:avLst/>
          </a:prstGeom>
          <a:solidFill>
            <a:srgbClr val="4673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5734" fontAlgn="auto">
              <a:spcBef>
                <a:spcPts val="0"/>
              </a:spcBef>
              <a:spcAft>
                <a:spcPts val="0"/>
              </a:spcAft>
              <a:defRPr/>
            </a:pPr>
            <a:endParaRPr lang="zh-CN" altLang="en-US">
              <a:solidFill>
                <a:prstClr val="white"/>
              </a:solidFill>
              <a:latin typeface="+mj-ea"/>
              <a:ea typeface="+mj-ea"/>
              <a:cs typeface="Arial" panose="020B0604020202020204" pitchFamily="34" charset="0"/>
            </a:endParaRPr>
          </a:p>
        </p:txBody>
      </p:sp>
      <p:sp>
        <p:nvSpPr>
          <p:cNvPr id="14" name="空心弧 1"/>
          <p:cNvSpPr/>
          <p:nvPr/>
        </p:nvSpPr>
        <p:spPr>
          <a:xfrm rot="5400000">
            <a:off x="-1457105" y="1468469"/>
            <a:ext cx="4419570" cy="4112653"/>
          </a:xfrm>
          <a:prstGeom prst="blockArc">
            <a:avLst>
              <a:gd name="adj1" fmla="val 10897210"/>
              <a:gd name="adj2" fmla="val 6953"/>
              <a:gd name="adj3" fmla="val 1246"/>
            </a:avLst>
          </a:prstGeom>
          <a:solidFill>
            <a:srgbClr val="0D4594"/>
          </a:solidFill>
          <a:ln>
            <a:solidFill>
              <a:srgbClr val="1C51A3"/>
            </a:solidFill>
          </a:ln>
        </p:spPr>
        <p:style>
          <a:lnRef idx="2">
            <a:schemeClr val="accent1">
              <a:shade val="50000"/>
            </a:schemeClr>
          </a:lnRef>
          <a:fillRef idx="1">
            <a:schemeClr val="accent1"/>
          </a:fillRef>
          <a:effectRef idx="0">
            <a:schemeClr val="accent1"/>
          </a:effectRef>
          <a:fontRef idx="minor">
            <a:schemeClr val="lt1"/>
          </a:fontRef>
        </p:style>
        <p:txBody>
          <a:bodyPr lIns="128568" tIns="64285" rIns="128568" bIns="64285" anchor="ctr"/>
          <a:lstStyle/>
          <a:p>
            <a:pPr algn="ctr" defTabSz="1285734" fontAlgn="auto">
              <a:spcBef>
                <a:spcPts val="0"/>
              </a:spcBef>
              <a:spcAft>
                <a:spcPts val="0"/>
              </a:spcAft>
              <a:defRPr/>
            </a:pPr>
            <a:endParaRPr lang="zh-CN" altLang="en-US" sz="3500">
              <a:solidFill>
                <a:prstClr val="black"/>
              </a:solidFill>
              <a:latin typeface="+mj-ea"/>
              <a:ea typeface="+mj-ea"/>
              <a:cs typeface="Arial" panose="020B0604020202020204" pitchFamily="34" charset="0"/>
            </a:endParaRPr>
          </a:p>
        </p:txBody>
      </p:sp>
      <p:sp>
        <p:nvSpPr>
          <p:cNvPr id="19" name="椭圆 11"/>
          <p:cNvSpPr/>
          <p:nvPr/>
        </p:nvSpPr>
        <p:spPr>
          <a:xfrm>
            <a:off x="2204238" y="2161400"/>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20" name="椭圆 11"/>
          <p:cNvSpPr/>
          <p:nvPr/>
        </p:nvSpPr>
        <p:spPr>
          <a:xfrm>
            <a:off x="2460270" y="3926192"/>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22" name="Прямоугольник 21"/>
          <p:cNvSpPr/>
          <p:nvPr/>
        </p:nvSpPr>
        <p:spPr>
          <a:xfrm>
            <a:off x="1819656" y="1151895"/>
            <a:ext cx="7031736" cy="807913"/>
          </a:xfrm>
          <a:prstGeom prst="rect">
            <a:avLst/>
          </a:prstGeom>
          <a:noFill/>
        </p:spPr>
        <p:txBody>
          <a:bodyPr wrap="square" lIns="68580" tIns="34290" rIns="68580" bIns="34290">
            <a:spAutoFit/>
          </a:bodyPr>
          <a:lstStyle/>
          <a:p>
            <a:pPr lvl="0" algn="ctr"/>
            <a:r>
              <a:rPr lang="ru-RU" sz="1600" b="1" dirty="0" smtClean="0">
                <a:latin typeface="Times New Roman" pitchFamily="18" charset="0"/>
                <a:cs typeface="Times New Roman" pitchFamily="18" charset="0"/>
              </a:rPr>
              <a:t>Диагностический</a:t>
            </a:r>
            <a:r>
              <a:rPr lang="ru-RU" sz="1600" dirty="0" smtClean="0">
                <a:latin typeface="Times New Roman" pitchFamily="18" charset="0"/>
                <a:cs typeface="Times New Roman" pitchFamily="18" charset="0"/>
              </a:rPr>
              <a:t>. На этом этапе проводится анализ трудностей, состояния учебного и воспитательного процесса, выявление и формулировка проблем. Также изучаются новые методы, технологии, возможности. </a:t>
            </a:r>
            <a:endParaRPr lang="ru-RU" sz="1600" dirty="0">
              <a:latin typeface="Times New Roman" pitchFamily="18" charset="0"/>
              <a:cs typeface="Times New Roman" pitchFamily="18" charset="0"/>
            </a:endParaRPr>
          </a:p>
        </p:txBody>
      </p:sp>
      <p:sp>
        <p:nvSpPr>
          <p:cNvPr id="29" name="Google Shape;968;p48"/>
          <p:cNvSpPr/>
          <p:nvPr/>
        </p:nvSpPr>
        <p:spPr>
          <a:xfrm>
            <a:off x="2167274" y="2147882"/>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椭圆 11"/>
          <p:cNvSpPr/>
          <p:nvPr/>
        </p:nvSpPr>
        <p:spPr>
          <a:xfrm>
            <a:off x="1405662" y="1353680"/>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31" name="Google Shape;968;p48"/>
          <p:cNvSpPr/>
          <p:nvPr/>
        </p:nvSpPr>
        <p:spPr>
          <a:xfrm>
            <a:off x="1377842" y="1321874"/>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968;p48"/>
          <p:cNvSpPr/>
          <p:nvPr/>
        </p:nvSpPr>
        <p:spPr>
          <a:xfrm>
            <a:off x="2423306" y="3894386"/>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 name="Рисунок 33"/>
          <p:cNvPicPr>
            <a:picLocks noChangeAspect="1"/>
          </p:cNvPicPr>
          <p:nvPr/>
        </p:nvPicPr>
        <p:blipFill>
          <a:blip r:embed="rId4"/>
          <a:stretch>
            <a:fillRect/>
          </a:stretch>
        </p:blipFill>
        <p:spPr>
          <a:xfrm>
            <a:off x="246888" y="2596896"/>
            <a:ext cx="1958651" cy="1874379"/>
          </a:xfrm>
          <a:prstGeom prst="ellipse">
            <a:avLst/>
          </a:prstGeom>
          <a:ln w="88900" cap="sq">
            <a:solidFill>
              <a:srgbClr val="FFFFFF"/>
            </a:solidFill>
            <a:miter lim="800000"/>
          </a:ln>
          <a:effectLst>
            <a:outerShdw blurRad="254000" algn="tl" rotWithShape="0">
              <a:srgbClr val="000000">
                <a:alpha val="43000"/>
              </a:srgbClr>
            </a:outerShdw>
          </a:effectLst>
        </p:spPr>
      </p:pic>
      <p:sp>
        <p:nvSpPr>
          <p:cNvPr id="26" name="椭圆 11"/>
          <p:cNvSpPr/>
          <p:nvPr/>
        </p:nvSpPr>
        <p:spPr>
          <a:xfrm>
            <a:off x="2512086" y="3054464"/>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27" name="Google Shape;968;p48"/>
          <p:cNvSpPr/>
          <p:nvPr/>
        </p:nvSpPr>
        <p:spPr>
          <a:xfrm>
            <a:off x="2481218" y="3001322"/>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椭圆 11"/>
          <p:cNvSpPr/>
          <p:nvPr/>
        </p:nvSpPr>
        <p:spPr>
          <a:xfrm>
            <a:off x="2036598" y="4718672"/>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38" name="Google Shape;968;p48"/>
          <p:cNvSpPr/>
          <p:nvPr/>
        </p:nvSpPr>
        <p:spPr>
          <a:xfrm>
            <a:off x="2042306" y="4683818"/>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Прямоугольник 24"/>
          <p:cNvSpPr/>
          <p:nvPr/>
        </p:nvSpPr>
        <p:spPr>
          <a:xfrm>
            <a:off x="2587752" y="1926087"/>
            <a:ext cx="6336792" cy="1300356"/>
          </a:xfrm>
          <a:prstGeom prst="rect">
            <a:avLst/>
          </a:prstGeom>
          <a:noFill/>
        </p:spPr>
        <p:txBody>
          <a:bodyPr wrap="square" lIns="68580" tIns="34290" rIns="68580" bIns="34290">
            <a:spAutoFit/>
          </a:bodyPr>
          <a:lstStyle/>
          <a:p>
            <a:pPr lvl="0" algn="ctr"/>
            <a:r>
              <a:rPr lang="ru-RU" sz="1600" b="1" dirty="0" smtClean="0"/>
              <a:t> </a:t>
            </a:r>
            <a:r>
              <a:rPr lang="ru-RU" sz="1600" b="1" dirty="0" smtClean="0">
                <a:latin typeface="Times New Roman" pitchFamily="18" charset="0"/>
                <a:cs typeface="Times New Roman" pitchFamily="18" charset="0"/>
              </a:rPr>
              <a:t>Прогностический</a:t>
            </a:r>
            <a:r>
              <a:rPr lang="ru-RU" sz="1600" dirty="0" smtClean="0">
                <a:latin typeface="Times New Roman" pitchFamily="18" charset="0"/>
                <a:cs typeface="Times New Roman" pitchFamily="18" charset="0"/>
              </a:rPr>
              <a:t>. Здесь устанавливается определённая цель, находятся задачи, формулируется гипотеза, прогнозируются преимущества и недостатки проведённого процесса, продумываются компенсационные средства.  </a:t>
            </a:r>
          </a:p>
          <a:p>
            <a:pPr algn="ctr"/>
            <a:endParaRPr lang="ru-RU" sz="1600" dirty="0">
              <a:latin typeface="Times New Roman" pitchFamily="18" charset="0"/>
              <a:cs typeface="Times New Roman" pitchFamily="18" charset="0"/>
            </a:endParaRPr>
          </a:p>
        </p:txBody>
      </p:sp>
      <p:sp>
        <p:nvSpPr>
          <p:cNvPr id="36" name="Прямоугольник 35"/>
          <p:cNvSpPr/>
          <p:nvPr/>
        </p:nvSpPr>
        <p:spPr>
          <a:xfrm>
            <a:off x="2715768" y="2931927"/>
            <a:ext cx="6428232" cy="1300356"/>
          </a:xfrm>
          <a:prstGeom prst="rect">
            <a:avLst/>
          </a:prstGeom>
          <a:noFill/>
        </p:spPr>
        <p:txBody>
          <a:bodyPr wrap="square" lIns="68580" tIns="34290" rIns="68580" bIns="34290">
            <a:spAutoFit/>
          </a:bodyPr>
          <a:lstStyle/>
          <a:p>
            <a:pPr lvl="0" algn="ctr"/>
            <a:r>
              <a:rPr lang="ru-RU" sz="1600" b="1" dirty="0" smtClean="0">
                <a:latin typeface="Times New Roman" pitchFamily="18" charset="0"/>
                <a:cs typeface="Times New Roman" pitchFamily="18" charset="0"/>
              </a:rPr>
              <a:t>Организационный</a:t>
            </a:r>
            <a:r>
              <a:rPr lang="ru-RU" sz="1600" dirty="0" smtClean="0">
                <a:latin typeface="Times New Roman" pitchFamily="18" charset="0"/>
                <a:cs typeface="Times New Roman" pitchFamily="18" charset="0"/>
              </a:rPr>
              <a:t>.  Планируется комплекс мероприятий и подготавливаются все необходимые материалы: инструкции, задания, </a:t>
            </a:r>
            <a:r>
              <a:rPr lang="ru-RU" sz="1600" dirty="0" err="1" smtClean="0">
                <a:latin typeface="Times New Roman" pitchFamily="18" charset="0"/>
                <a:cs typeface="Times New Roman" pitchFamily="18" charset="0"/>
              </a:rPr>
              <a:t>план-конспекты</a:t>
            </a:r>
            <a:r>
              <a:rPr lang="ru-RU" sz="1600" dirty="0" smtClean="0">
                <a:latin typeface="Times New Roman" pitchFamily="18" charset="0"/>
                <a:cs typeface="Times New Roman" pitchFamily="18" charset="0"/>
              </a:rPr>
              <a:t> занятий, форма проверки знаний и подготовки.  </a:t>
            </a:r>
          </a:p>
          <a:p>
            <a:pPr algn="ctr"/>
            <a:endParaRPr lang="ru-RU" sz="1600" dirty="0">
              <a:latin typeface="Times New Roman" pitchFamily="18" charset="0"/>
              <a:cs typeface="Times New Roman" pitchFamily="18" charset="0"/>
            </a:endParaRPr>
          </a:p>
        </p:txBody>
      </p:sp>
      <p:sp>
        <p:nvSpPr>
          <p:cNvPr id="39" name="Прямоугольник 38"/>
          <p:cNvSpPr/>
          <p:nvPr/>
        </p:nvSpPr>
        <p:spPr>
          <a:xfrm>
            <a:off x="2889504" y="3846327"/>
            <a:ext cx="6053328" cy="1054135"/>
          </a:xfrm>
          <a:prstGeom prst="rect">
            <a:avLst/>
          </a:prstGeom>
          <a:noFill/>
        </p:spPr>
        <p:txBody>
          <a:bodyPr wrap="square" lIns="68580" tIns="34290" rIns="68580" bIns="34290">
            <a:spAutoFit/>
          </a:bodyPr>
          <a:lstStyle/>
          <a:p>
            <a:pPr lvl="0" algn="ctr"/>
            <a:r>
              <a:rPr lang="ru-RU" sz="1600" b="1" dirty="0" smtClean="0">
                <a:latin typeface="Times New Roman" pitchFamily="18" charset="0"/>
                <a:cs typeface="Times New Roman" pitchFamily="18" charset="0"/>
              </a:rPr>
              <a:t>Практический</a:t>
            </a:r>
            <a:r>
              <a:rPr lang="ru-RU" sz="1600" dirty="0" smtClean="0">
                <a:latin typeface="Times New Roman" pitchFamily="18" charset="0"/>
                <a:cs typeface="Times New Roman" pitchFamily="18" charset="0"/>
              </a:rPr>
              <a:t>. Проводятся начальные контрольные проверки, внедрение новых технологий, контроль за процессом и результатами, исправление экспериментальной технологии.  </a:t>
            </a:r>
          </a:p>
          <a:p>
            <a:pPr algn="ct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
        <p:nvSpPr>
          <p:cNvPr id="40" name="Прямоугольник 39"/>
          <p:cNvSpPr/>
          <p:nvPr/>
        </p:nvSpPr>
        <p:spPr>
          <a:xfrm>
            <a:off x="2450592" y="4660143"/>
            <a:ext cx="6379464" cy="1054135"/>
          </a:xfrm>
          <a:prstGeom prst="rect">
            <a:avLst/>
          </a:prstGeom>
          <a:noFill/>
        </p:spPr>
        <p:txBody>
          <a:bodyPr wrap="square" lIns="68580" tIns="34290" rIns="68580" bIns="34290">
            <a:spAutoFit/>
          </a:bodyPr>
          <a:lstStyle/>
          <a:p>
            <a:pPr lvl="0" algn="ctr"/>
            <a:r>
              <a:rPr lang="ru-RU" sz="1600" b="1" dirty="0" smtClean="0">
                <a:latin typeface="Times New Roman" pitchFamily="18" charset="0"/>
                <a:cs typeface="Times New Roman" pitchFamily="18" charset="0"/>
              </a:rPr>
              <a:t>Обобщающий</a:t>
            </a:r>
            <a:r>
              <a:rPr lang="ru-RU" sz="1600" dirty="0" smtClean="0">
                <a:latin typeface="Times New Roman" pitchFamily="18" charset="0"/>
                <a:cs typeface="Times New Roman" pitchFamily="18" charset="0"/>
              </a:rPr>
              <a:t>. На этом этапе обрабатывается материал, соотносятся итоги процесса с поставленными задачами, проводится полный анализ, исправляются и формируются гипотезы с полученными результатами, оформляется и описывается ход и итоги деятельности. </a:t>
            </a:r>
            <a:endParaRPr lang="ru-RU" sz="1600" dirty="0">
              <a:latin typeface="Times New Roman" pitchFamily="18" charset="0"/>
              <a:cs typeface="Times New Roman" pitchFamily="18" charset="0"/>
            </a:endParaRPr>
          </a:p>
        </p:txBody>
      </p:sp>
      <p:sp>
        <p:nvSpPr>
          <p:cNvPr id="41" name="Прямоугольник 40"/>
          <p:cNvSpPr/>
          <p:nvPr/>
        </p:nvSpPr>
        <p:spPr>
          <a:xfrm>
            <a:off x="1447800" y="5717799"/>
            <a:ext cx="6537960" cy="315471"/>
          </a:xfrm>
          <a:prstGeom prst="rect">
            <a:avLst/>
          </a:prstGeom>
          <a:noFill/>
        </p:spPr>
        <p:txBody>
          <a:bodyPr wrap="square" lIns="68580" tIns="34290" rIns="68580" bIns="34290">
            <a:spAutoFit/>
          </a:bodyPr>
          <a:lstStyle/>
          <a:p>
            <a:pPr algn="ctr"/>
            <a:r>
              <a:rPr lang="ru-RU" sz="1600" b="1" dirty="0" smtClean="0"/>
              <a:t> </a:t>
            </a:r>
            <a:r>
              <a:rPr lang="ru-RU" sz="1600" b="1" dirty="0" smtClean="0">
                <a:latin typeface="Times New Roman" pitchFamily="18" charset="0"/>
                <a:cs typeface="Times New Roman" pitchFamily="18" charset="0"/>
              </a:rPr>
              <a:t>Внедрение</a:t>
            </a:r>
            <a:r>
              <a:rPr lang="ru-RU" sz="1600" dirty="0" smtClean="0">
                <a:latin typeface="Times New Roman" pitchFamily="18" charset="0"/>
                <a:cs typeface="Times New Roman" pitchFamily="18" charset="0"/>
              </a:rPr>
              <a:t>. Новая методика вводится в педагогический </a:t>
            </a:r>
            <a:r>
              <a:rPr lang="ru-RU" sz="1600" dirty="0" smtClean="0">
                <a:latin typeface="Times New Roman" pitchFamily="18" charset="0"/>
                <a:cs typeface="Times New Roman" pitchFamily="18" charset="0"/>
              </a:rPr>
              <a:t>коллектив.</a:t>
            </a:r>
            <a:endParaRPr lang="ru-RU" sz="1600" dirty="0">
              <a:latin typeface="Times New Roman" pitchFamily="18" charset="0"/>
              <a:cs typeface="Times New Roman" pitchFamily="18" charset="0"/>
            </a:endParaRPr>
          </a:p>
        </p:txBody>
      </p:sp>
      <p:sp>
        <p:nvSpPr>
          <p:cNvPr id="42" name="椭圆 11"/>
          <p:cNvSpPr/>
          <p:nvPr/>
        </p:nvSpPr>
        <p:spPr>
          <a:xfrm>
            <a:off x="1146582" y="5328272"/>
            <a:ext cx="524938" cy="524938"/>
          </a:xfrm>
          <a:prstGeom prst="ellipse">
            <a:avLst/>
          </a:prstGeom>
          <a:solidFill>
            <a:srgbClr val="46739C"/>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solidFill>
                <a:prstClr val="white"/>
              </a:solidFill>
              <a:latin typeface="Times New Roman" pitchFamily="18" charset="0"/>
              <a:ea typeface="+mj-ea"/>
              <a:cs typeface="Times New Roman" pitchFamily="18" charset="0"/>
            </a:endParaRPr>
          </a:p>
        </p:txBody>
      </p:sp>
      <p:sp>
        <p:nvSpPr>
          <p:cNvPr id="43" name="Google Shape;968;p48"/>
          <p:cNvSpPr/>
          <p:nvPr/>
        </p:nvSpPr>
        <p:spPr>
          <a:xfrm>
            <a:off x="1134002" y="5302562"/>
            <a:ext cx="571503" cy="571504"/>
          </a:xfrm>
          <a:custGeom>
            <a:avLst/>
            <a:gdLst/>
            <a:ahLst/>
            <a:cxnLst/>
            <a:rect l="l" t="t" r="r" b="b"/>
            <a:pathLst>
              <a:path w="16266" h="16267" extrusionOk="0">
                <a:moveTo>
                  <a:pt x="11503" y="5349"/>
                </a:moveTo>
                <a:lnTo>
                  <a:pt x="11650" y="5398"/>
                </a:lnTo>
                <a:lnTo>
                  <a:pt x="11796" y="5447"/>
                </a:lnTo>
                <a:lnTo>
                  <a:pt x="11919" y="5545"/>
                </a:lnTo>
                <a:lnTo>
                  <a:pt x="12065" y="5691"/>
                </a:lnTo>
                <a:lnTo>
                  <a:pt x="12163" y="5838"/>
                </a:lnTo>
                <a:lnTo>
                  <a:pt x="12212" y="6033"/>
                </a:lnTo>
                <a:lnTo>
                  <a:pt x="12236" y="6229"/>
                </a:lnTo>
                <a:lnTo>
                  <a:pt x="12236" y="6375"/>
                </a:lnTo>
                <a:lnTo>
                  <a:pt x="12187" y="6522"/>
                </a:lnTo>
                <a:lnTo>
                  <a:pt x="12138" y="6644"/>
                </a:lnTo>
                <a:lnTo>
                  <a:pt x="12041" y="6766"/>
                </a:lnTo>
                <a:lnTo>
                  <a:pt x="7938" y="10893"/>
                </a:lnTo>
                <a:lnTo>
                  <a:pt x="7816" y="11015"/>
                </a:lnTo>
                <a:lnTo>
                  <a:pt x="7645" y="11113"/>
                </a:lnTo>
                <a:lnTo>
                  <a:pt x="7474" y="11186"/>
                </a:lnTo>
                <a:lnTo>
                  <a:pt x="7303" y="11211"/>
                </a:lnTo>
                <a:lnTo>
                  <a:pt x="7083" y="11211"/>
                </a:lnTo>
                <a:lnTo>
                  <a:pt x="6912" y="11162"/>
                </a:lnTo>
                <a:lnTo>
                  <a:pt x="6765" y="11064"/>
                </a:lnTo>
                <a:lnTo>
                  <a:pt x="6619" y="10967"/>
                </a:lnTo>
                <a:lnTo>
                  <a:pt x="4567" y="8915"/>
                </a:lnTo>
                <a:lnTo>
                  <a:pt x="4470" y="8769"/>
                </a:lnTo>
                <a:lnTo>
                  <a:pt x="4372" y="8622"/>
                </a:lnTo>
                <a:lnTo>
                  <a:pt x="4323" y="8451"/>
                </a:lnTo>
                <a:lnTo>
                  <a:pt x="4323" y="8280"/>
                </a:lnTo>
                <a:lnTo>
                  <a:pt x="4323" y="8109"/>
                </a:lnTo>
                <a:lnTo>
                  <a:pt x="4372" y="7938"/>
                </a:lnTo>
                <a:lnTo>
                  <a:pt x="4470" y="7792"/>
                </a:lnTo>
                <a:lnTo>
                  <a:pt x="4567" y="7670"/>
                </a:lnTo>
                <a:lnTo>
                  <a:pt x="4714" y="7547"/>
                </a:lnTo>
                <a:lnTo>
                  <a:pt x="4860" y="7474"/>
                </a:lnTo>
                <a:lnTo>
                  <a:pt x="5031" y="7425"/>
                </a:lnTo>
                <a:lnTo>
                  <a:pt x="5202" y="7401"/>
                </a:lnTo>
                <a:lnTo>
                  <a:pt x="5373" y="7425"/>
                </a:lnTo>
                <a:lnTo>
                  <a:pt x="5520" y="7474"/>
                </a:lnTo>
                <a:lnTo>
                  <a:pt x="5691" y="7547"/>
                </a:lnTo>
                <a:lnTo>
                  <a:pt x="5813" y="7670"/>
                </a:lnTo>
                <a:lnTo>
                  <a:pt x="7181" y="9013"/>
                </a:lnTo>
                <a:lnTo>
                  <a:pt x="10673" y="5667"/>
                </a:lnTo>
                <a:lnTo>
                  <a:pt x="10820" y="5520"/>
                </a:lnTo>
                <a:lnTo>
                  <a:pt x="10991" y="5423"/>
                </a:lnTo>
                <a:lnTo>
                  <a:pt x="11161" y="5374"/>
                </a:lnTo>
                <a:lnTo>
                  <a:pt x="11357" y="5349"/>
                </a:lnTo>
                <a:close/>
                <a:moveTo>
                  <a:pt x="7718" y="1"/>
                </a:moveTo>
                <a:lnTo>
                  <a:pt x="7303" y="50"/>
                </a:lnTo>
                <a:lnTo>
                  <a:pt x="6887" y="98"/>
                </a:lnTo>
                <a:lnTo>
                  <a:pt x="6497" y="172"/>
                </a:lnTo>
                <a:lnTo>
                  <a:pt x="6106" y="245"/>
                </a:lnTo>
                <a:lnTo>
                  <a:pt x="5715" y="367"/>
                </a:lnTo>
                <a:lnTo>
                  <a:pt x="5349" y="489"/>
                </a:lnTo>
                <a:lnTo>
                  <a:pt x="4958" y="636"/>
                </a:lnTo>
                <a:lnTo>
                  <a:pt x="4616" y="807"/>
                </a:lnTo>
                <a:lnTo>
                  <a:pt x="4250" y="978"/>
                </a:lnTo>
                <a:lnTo>
                  <a:pt x="3908" y="1173"/>
                </a:lnTo>
                <a:lnTo>
                  <a:pt x="3590" y="1393"/>
                </a:lnTo>
                <a:lnTo>
                  <a:pt x="3273" y="1613"/>
                </a:lnTo>
                <a:lnTo>
                  <a:pt x="2955" y="1857"/>
                </a:lnTo>
                <a:lnTo>
                  <a:pt x="2662" y="2125"/>
                </a:lnTo>
                <a:lnTo>
                  <a:pt x="2394" y="2394"/>
                </a:lnTo>
                <a:lnTo>
                  <a:pt x="2125" y="2663"/>
                </a:lnTo>
                <a:lnTo>
                  <a:pt x="1856" y="2956"/>
                </a:lnTo>
                <a:lnTo>
                  <a:pt x="1612" y="3273"/>
                </a:lnTo>
                <a:lnTo>
                  <a:pt x="1392" y="3591"/>
                </a:lnTo>
                <a:lnTo>
                  <a:pt x="1172" y="3908"/>
                </a:lnTo>
                <a:lnTo>
                  <a:pt x="977" y="4250"/>
                </a:lnTo>
                <a:lnTo>
                  <a:pt x="806" y="4617"/>
                </a:lnTo>
                <a:lnTo>
                  <a:pt x="635" y="4959"/>
                </a:lnTo>
                <a:lnTo>
                  <a:pt x="489" y="5349"/>
                </a:lnTo>
                <a:lnTo>
                  <a:pt x="366" y="5716"/>
                </a:lnTo>
                <a:lnTo>
                  <a:pt x="244" y="6106"/>
                </a:lnTo>
                <a:lnTo>
                  <a:pt x="171" y="6497"/>
                </a:lnTo>
                <a:lnTo>
                  <a:pt x="98" y="6888"/>
                </a:lnTo>
                <a:lnTo>
                  <a:pt x="49" y="7303"/>
                </a:lnTo>
                <a:lnTo>
                  <a:pt x="0" y="7718"/>
                </a:lnTo>
                <a:lnTo>
                  <a:pt x="0" y="8134"/>
                </a:lnTo>
                <a:lnTo>
                  <a:pt x="0" y="8549"/>
                </a:lnTo>
                <a:lnTo>
                  <a:pt x="49" y="8964"/>
                </a:lnTo>
                <a:lnTo>
                  <a:pt x="98" y="9379"/>
                </a:lnTo>
                <a:lnTo>
                  <a:pt x="171" y="9770"/>
                </a:lnTo>
                <a:lnTo>
                  <a:pt x="244" y="10161"/>
                </a:lnTo>
                <a:lnTo>
                  <a:pt x="366" y="10551"/>
                </a:lnTo>
                <a:lnTo>
                  <a:pt x="489" y="10918"/>
                </a:lnTo>
                <a:lnTo>
                  <a:pt x="635" y="11309"/>
                </a:lnTo>
                <a:lnTo>
                  <a:pt x="806" y="11650"/>
                </a:lnTo>
                <a:lnTo>
                  <a:pt x="977" y="12017"/>
                </a:lnTo>
                <a:lnTo>
                  <a:pt x="1172" y="12359"/>
                </a:lnTo>
                <a:lnTo>
                  <a:pt x="1392" y="12676"/>
                </a:lnTo>
                <a:lnTo>
                  <a:pt x="1612" y="12994"/>
                </a:lnTo>
                <a:lnTo>
                  <a:pt x="1856" y="13311"/>
                </a:lnTo>
                <a:lnTo>
                  <a:pt x="2125" y="13604"/>
                </a:lnTo>
                <a:lnTo>
                  <a:pt x="2394" y="13873"/>
                </a:lnTo>
                <a:lnTo>
                  <a:pt x="2662" y="14142"/>
                </a:lnTo>
                <a:lnTo>
                  <a:pt x="2955" y="14410"/>
                </a:lnTo>
                <a:lnTo>
                  <a:pt x="3273" y="14655"/>
                </a:lnTo>
                <a:lnTo>
                  <a:pt x="3590" y="14874"/>
                </a:lnTo>
                <a:lnTo>
                  <a:pt x="3908" y="15094"/>
                </a:lnTo>
                <a:lnTo>
                  <a:pt x="4250" y="15290"/>
                </a:lnTo>
                <a:lnTo>
                  <a:pt x="4616" y="15460"/>
                </a:lnTo>
                <a:lnTo>
                  <a:pt x="4958" y="15631"/>
                </a:lnTo>
                <a:lnTo>
                  <a:pt x="5349" y="15778"/>
                </a:lnTo>
                <a:lnTo>
                  <a:pt x="5715" y="15900"/>
                </a:lnTo>
                <a:lnTo>
                  <a:pt x="6106" y="16022"/>
                </a:lnTo>
                <a:lnTo>
                  <a:pt x="6497" y="16095"/>
                </a:lnTo>
                <a:lnTo>
                  <a:pt x="6887" y="16169"/>
                </a:lnTo>
                <a:lnTo>
                  <a:pt x="7303" y="16218"/>
                </a:lnTo>
                <a:lnTo>
                  <a:pt x="7718" y="16266"/>
                </a:lnTo>
                <a:lnTo>
                  <a:pt x="8548" y="16266"/>
                </a:lnTo>
                <a:lnTo>
                  <a:pt x="8963" y="16218"/>
                </a:lnTo>
                <a:lnTo>
                  <a:pt x="9379" y="16169"/>
                </a:lnTo>
                <a:lnTo>
                  <a:pt x="9769" y="16095"/>
                </a:lnTo>
                <a:lnTo>
                  <a:pt x="10160" y="16022"/>
                </a:lnTo>
                <a:lnTo>
                  <a:pt x="10551" y="15900"/>
                </a:lnTo>
                <a:lnTo>
                  <a:pt x="10942" y="15778"/>
                </a:lnTo>
                <a:lnTo>
                  <a:pt x="11308" y="15631"/>
                </a:lnTo>
                <a:lnTo>
                  <a:pt x="11650" y="15460"/>
                </a:lnTo>
                <a:lnTo>
                  <a:pt x="12016" y="15290"/>
                </a:lnTo>
                <a:lnTo>
                  <a:pt x="12358" y="15094"/>
                </a:lnTo>
                <a:lnTo>
                  <a:pt x="12676" y="14874"/>
                </a:lnTo>
                <a:lnTo>
                  <a:pt x="12993" y="14655"/>
                </a:lnTo>
                <a:lnTo>
                  <a:pt x="13311" y="14410"/>
                </a:lnTo>
                <a:lnTo>
                  <a:pt x="13604" y="14142"/>
                </a:lnTo>
                <a:lnTo>
                  <a:pt x="13872" y="13873"/>
                </a:lnTo>
                <a:lnTo>
                  <a:pt x="14166" y="13604"/>
                </a:lnTo>
                <a:lnTo>
                  <a:pt x="14410" y="13311"/>
                </a:lnTo>
                <a:lnTo>
                  <a:pt x="14654" y="12994"/>
                </a:lnTo>
                <a:lnTo>
                  <a:pt x="14874" y="12676"/>
                </a:lnTo>
                <a:lnTo>
                  <a:pt x="15094" y="12359"/>
                </a:lnTo>
                <a:lnTo>
                  <a:pt x="15289" y="12017"/>
                </a:lnTo>
                <a:lnTo>
                  <a:pt x="15460" y="11650"/>
                </a:lnTo>
                <a:lnTo>
                  <a:pt x="15631" y="11309"/>
                </a:lnTo>
                <a:lnTo>
                  <a:pt x="15777" y="10918"/>
                </a:lnTo>
                <a:lnTo>
                  <a:pt x="15900" y="10551"/>
                </a:lnTo>
                <a:lnTo>
                  <a:pt x="16022" y="10161"/>
                </a:lnTo>
                <a:lnTo>
                  <a:pt x="16095" y="9770"/>
                </a:lnTo>
                <a:lnTo>
                  <a:pt x="16168" y="9379"/>
                </a:lnTo>
                <a:lnTo>
                  <a:pt x="16217" y="8964"/>
                </a:lnTo>
                <a:lnTo>
                  <a:pt x="16266" y="8549"/>
                </a:lnTo>
                <a:lnTo>
                  <a:pt x="16266" y="8134"/>
                </a:lnTo>
                <a:lnTo>
                  <a:pt x="16266" y="7718"/>
                </a:lnTo>
                <a:lnTo>
                  <a:pt x="16217" y="7303"/>
                </a:lnTo>
                <a:lnTo>
                  <a:pt x="16168" y="6888"/>
                </a:lnTo>
                <a:lnTo>
                  <a:pt x="16095" y="6497"/>
                </a:lnTo>
                <a:lnTo>
                  <a:pt x="16022" y="6106"/>
                </a:lnTo>
                <a:lnTo>
                  <a:pt x="15900" y="5716"/>
                </a:lnTo>
                <a:lnTo>
                  <a:pt x="15777" y="5349"/>
                </a:lnTo>
                <a:lnTo>
                  <a:pt x="15631" y="4959"/>
                </a:lnTo>
                <a:lnTo>
                  <a:pt x="15460" y="4617"/>
                </a:lnTo>
                <a:lnTo>
                  <a:pt x="15289" y="4250"/>
                </a:lnTo>
                <a:lnTo>
                  <a:pt x="15094" y="3908"/>
                </a:lnTo>
                <a:lnTo>
                  <a:pt x="14874" y="3591"/>
                </a:lnTo>
                <a:lnTo>
                  <a:pt x="14654" y="3273"/>
                </a:lnTo>
                <a:lnTo>
                  <a:pt x="14410" y="2956"/>
                </a:lnTo>
                <a:lnTo>
                  <a:pt x="14166" y="2663"/>
                </a:lnTo>
                <a:lnTo>
                  <a:pt x="13872" y="2394"/>
                </a:lnTo>
                <a:lnTo>
                  <a:pt x="13604" y="2125"/>
                </a:lnTo>
                <a:lnTo>
                  <a:pt x="13311" y="1857"/>
                </a:lnTo>
                <a:lnTo>
                  <a:pt x="12993" y="1613"/>
                </a:lnTo>
                <a:lnTo>
                  <a:pt x="12676" y="1393"/>
                </a:lnTo>
                <a:lnTo>
                  <a:pt x="12358" y="1173"/>
                </a:lnTo>
                <a:lnTo>
                  <a:pt x="12016" y="978"/>
                </a:lnTo>
                <a:lnTo>
                  <a:pt x="11650" y="807"/>
                </a:lnTo>
                <a:lnTo>
                  <a:pt x="11308" y="636"/>
                </a:lnTo>
                <a:lnTo>
                  <a:pt x="10942" y="489"/>
                </a:lnTo>
                <a:lnTo>
                  <a:pt x="10551" y="367"/>
                </a:lnTo>
                <a:lnTo>
                  <a:pt x="10160" y="245"/>
                </a:lnTo>
                <a:lnTo>
                  <a:pt x="9769" y="172"/>
                </a:lnTo>
                <a:lnTo>
                  <a:pt x="9379" y="98"/>
                </a:lnTo>
                <a:lnTo>
                  <a:pt x="8963" y="50"/>
                </a:lnTo>
                <a:lnTo>
                  <a:pt x="8548" y="1"/>
                </a:lnTo>
                <a:close/>
              </a:path>
            </a:pathLst>
          </a:custGeom>
          <a:solidFill>
            <a:srgbClr val="CCEC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448" y="1143000"/>
            <a:ext cx="8860536" cy="5715000"/>
          </a:xfrm>
          <a:prstGeom prst="rect">
            <a:avLst/>
          </a:prstGeom>
          <a:gradFill>
            <a:gsLst>
              <a:gs pos="100000">
                <a:schemeClr val="accent1">
                  <a:lumMod val="5000"/>
                  <a:lumOff val="95000"/>
                </a:schemeClr>
              </a:gs>
              <a:gs pos="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a:solidFill>
                <a:srgbClr val="CCECFF"/>
              </a:solidFill>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cxnSp>
        <p:nvCxnSpPr>
          <p:cNvPr id="4" name="直接连接符 5"/>
          <p:cNvCxnSpPr/>
          <p:nvPr/>
        </p:nvCxnSpPr>
        <p:spPr>
          <a:xfrm rot="16200000" flipV="1">
            <a:off x="4050792" y="1892808"/>
            <a:ext cx="1005840" cy="18288"/>
          </a:xfrm>
          <a:prstGeom prst="line">
            <a:avLst/>
          </a:prstGeom>
          <a:ln w="38100">
            <a:solidFill>
              <a:srgbClr val="3D6487"/>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 name="直接连接符 5"/>
          <p:cNvCxnSpPr/>
          <p:nvPr/>
        </p:nvCxnSpPr>
        <p:spPr>
          <a:xfrm flipV="1">
            <a:off x="3773424" y="4897095"/>
            <a:ext cx="1768794" cy="1041"/>
          </a:xfrm>
          <a:prstGeom prst="line">
            <a:avLst/>
          </a:prstGeom>
          <a:ln w="38100">
            <a:solidFill>
              <a:srgbClr val="3D6487"/>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rot="5400000" flipH="1" flipV="1">
            <a:off x="4064510" y="3899916"/>
            <a:ext cx="1069848" cy="1"/>
          </a:xfrm>
          <a:prstGeom prst="line">
            <a:avLst/>
          </a:prstGeom>
          <a:ln w="38100">
            <a:solidFill>
              <a:srgbClr val="3D6487"/>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020618" y="0"/>
            <a:ext cx="6943806" cy="1177245"/>
          </a:xfrm>
          <a:prstGeom prst="rect">
            <a:avLst/>
          </a:prstGeom>
          <a:noFill/>
        </p:spPr>
        <p:txBody>
          <a:bodyPr wrap="square" lIns="68580" tIns="34290" rIns="68580" bIns="34290">
            <a:spAutoFit/>
          </a:bodyPr>
          <a:lstStyle/>
          <a:p>
            <a:pPr algn="ctr"/>
            <a:r>
              <a:rPr lang="ru-RU" sz="7200" b="1" dirty="0" smtClean="0">
                <a:solidFill>
                  <a:schemeClr val="bg1"/>
                </a:solidFill>
                <a:latin typeface="Times New Roman" pitchFamily="18" charset="0"/>
                <a:cs typeface="Times New Roman" pitchFamily="18" charset="0"/>
              </a:rPr>
              <a:t>Вывод</a:t>
            </a:r>
            <a:r>
              <a:rPr lang="ru-RU" sz="7200" dirty="0" smtClean="0">
                <a:latin typeface="Times New Roman" pitchFamily="18" charset="0"/>
                <a:cs typeface="Times New Roman" pitchFamily="18" charset="0"/>
              </a:rPr>
              <a:t>  </a:t>
            </a:r>
            <a:endParaRPr lang="ru-RU" sz="7200" b="1" dirty="0">
              <a:solidFill>
                <a:schemeClr val="bg1"/>
              </a:solidFill>
              <a:latin typeface="Times New Roman" pitchFamily="18" charset="0"/>
              <a:cs typeface="Times New Roman" pitchFamily="18" charset="0"/>
            </a:endParaRPr>
          </a:p>
        </p:txBody>
      </p:sp>
      <p:sp>
        <p:nvSpPr>
          <p:cNvPr id="10" name="TextBox 33"/>
          <p:cNvSpPr txBox="1"/>
          <p:nvPr/>
        </p:nvSpPr>
        <p:spPr>
          <a:xfrm>
            <a:off x="384048" y="1472184"/>
            <a:ext cx="3447288" cy="3323987"/>
          </a:xfrm>
          <a:prstGeom prst="rect">
            <a:avLst/>
          </a:prstGeom>
        </p:spPr>
        <p:txBody>
          <a:bodyPr wrap="square" lIns="0" tIns="0" rIns="0" bIns="0" rtlCol="0" anchor="t">
            <a:spAutoFit/>
          </a:bodyPr>
          <a:lstStyle/>
          <a:p>
            <a:pPr algn="ctr">
              <a:spcBef>
                <a:spcPct val="0"/>
              </a:spcBef>
            </a:pPr>
            <a:r>
              <a:rPr lang="ru-RU" sz="2000" dirty="0" smtClean="0">
                <a:latin typeface="Times New Roman" pitchFamily="18" charset="0"/>
                <a:cs typeface="Times New Roman" pitchFamily="18" charset="0"/>
              </a:rPr>
              <a:t>Педагогический </a:t>
            </a:r>
            <a:r>
              <a:rPr lang="ru-RU" sz="2000" dirty="0" smtClean="0">
                <a:latin typeface="Times New Roman" pitchFamily="18" charset="0"/>
                <a:cs typeface="Times New Roman" pitchFamily="18" charset="0"/>
              </a:rPr>
              <a:t>эксперимент – это особый комплекс мер, позволяющий грамотно показать наличие проблем в сфере образования и разработать план мероприятий по их решению с учетом современных инструментов, возможностей. </a:t>
            </a:r>
            <a:br>
              <a:rPr lang="ru-RU" sz="2000" dirty="0" smtClean="0">
                <a:latin typeface="Times New Roman" pitchFamily="18" charset="0"/>
                <a:cs typeface="Times New Roman" pitchFamily="18" charset="0"/>
              </a:rPr>
            </a:br>
            <a:r>
              <a:rPr lang="ru-RU" dirty="0" smtClean="0"/>
              <a:t/>
            </a:r>
            <a:br>
              <a:rPr lang="ru-RU" dirty="0" smtClean="0"/>
            </a:br>
            <a:r>
              <a:rPr lang="ru-RU" dirty="0" smtClean="0"/>
              <a:t> </a:t>
            </a:r>
            <a:endParaRPr lang="ru-RU" dirty="0" smtClean="0">
              <a:latin typeface="Times New Roman" pitchFamily="18" charset="0"/>
              <a:cs typeface="Times New Roman" pitchFamily="18" charset="0"/>
            </a:endParaRPr>
          </a:p>
        </p:txBody>
      </p:sp>
      <p:pic>
        <p:nvPicPr>
          <p:cNvPr id="11" name="Рисунок 10"/>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12" name="Прямоугольник 11"/>
          <p:cNvSpPr/>
          <p:nvPr/>
        </p:nvSpPr>
        <p:spPr>
          <a:xfrm>
            <a:off x="8618560" y="313694"/>
            <a:ext cx="253916" cy="346249"/>
          </a:xfrm>
          <a:prstGeom prst="rect">
            <a:avLst/>
          </a:prstGeom>
          <a:noFill/>
        </p:spPr>
        <p:txBody>
          <a:bodyPr wrap="none" lIns="68580" tIns="34290" rIns="68580" bIns="34290">
            <a:spAutoFit/>
          </a:bodyPr>
          <a:lstStyle/>
          <a:p>
            <a:pPr algn="r"/>
            <a:r>
              <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7</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sp>
        <p:nvSpPr>
          <p:cNvPr id="17" name="TextBox 33"/>
          <p:cNvSpPr txBox="1"/>
          <p:nvPr/>
        </p:nvSpPr>
        <p:spPr>
          <a:xfrm>
            <a:off x="5382768" y="1588008"/>
            <a:ext cx="3486912" cy="2708434"/>
          </a:xfrm>
          <a:prstGeom prst="rect">
            <a:avLst/>
          </a:prstGeom>
        </p:spPr>
        <p:txBody>
          <a:bodyPr wrap="square" lIns="0" tIns="0" rIns="0" bIns="0" rtlCol="0" anchor="t">
            <a:spAutoFit/>
          </a:bodyPr>
          <a:lstStyle/>
          <a:p>
            <a:pPr algn="ctr">
              <a:spcBef>
                <a:spcPct val="0"/>
              </a:spcBef>
            </a:pPr>
            <a:r>
              <a:rPr lang="ru-RU" sz="2000" dirty="0" smtClean="0">
                <a:latin typeface="Times New Roman" pitchFamily="18" charset="0"/>
                <a:cs typeface="Times New Roman" pitchFamily="18" charset="0"/>
              </a:rPr>
              <a:t>Педагогический эксперимент </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способствует обоснованному реформированию учебного процесса и образовательных программ, повышению качества обучения и облегчению работы педагогов. </a:t>
            </a:r>
            <a:br>
              <a:rPr lang="ru-RU" sz="2000" dirty="0" smtClean="0">
                <a:latin typeface="Times New Roman" pitchFamily="18" charset="0"/>
                <a:cs typeface="Times New Roman" pitchFamily="18" charset="0"/>
              </a:rPr>
            </a:br>
            <a:r>
              <a:rPr lang="ru-RU" dirty="0" smtClean="0"/>
              <a:t/>
            </a:r>
            <a:br>
              <a:rPr lang="ru-RU" dirty="0" smtClean="0"/>
            </a:br>
            <a:r>
              <a:rPr lang="ru-RU" dirty="0" smtClean="0"/>
              <a:t> </a:t>
            </a:r>
            <a:endParaRPr lang="ru-RU" dirty="0" smtClean="0">
              <a:latin typeface="Times New Roman" pitchFamily="18" charset="0"/>
              <a:cs typeface="Times New Roman" pitchFamily="18" charset="0"/>
            </a:endParaRPr>
          </a:p>
        </p:txBody>
      </p:sp>
      <p:sp>
        <p:nvSpPr>
          <p:cNvPr id="21" name="TextBox 33"/>
          <p:cNvSpPr txBox="1"/>
          <p:nvPr/>
        </p:nvSpPr>
        <p:spPr>
          <a:xfrm>
            <a:off x="649224" y="5160264"/>
            <a:ext cx="8101584" cy="1169551"/>
          </a:xfrm>
          <a:prstGeom prst="rect">
            <a:avLst/>
          </a:prstGeom>
        </p:spPr>
        <p:txBody>
          <a:bodyPr wrap="square" lIns="0" tIns="0" rIns="0" bIns="0" rtlCol="0" anchor="t">
            <a:spAutoFit/>
          </a:bodyPr>
          <a:lstStyle/>
          <a:p>
            <a:pPr algn="ctr">
              <a:spcBef>
                <a:spcPct val="0"/>
              </a:spcBef>
            </a:pPr>
            <a:r>
              <a:rPr lang="ru-RU" sz="2000" dirty="0" smtClean="0">
                <a:latin typeface="Times New Roman" pitchFamily="18" charset="0"/>
                <a:cs typeface="Times New Roman" pitchFamily="18" charset="0"/>
              </a:rPr>
              <a:t>Именно </a:t>
            </a:r>
            <a:r>
              <a:rPr lang="ru-RU" sz="2000" dirty="0" smtClean="0">
                <a:latin typeface="Times New Roman" pitchFamily="18" charset="0"/>
                <a:cs typeface="Times New Roman" pitchFamily="18" charset="0"/>
              </a:rPr>
              <a:t>результаты педагогического эксперимента становятся основой диссертаций, монографий и иных изысканий в сфере образования.</a:t>
            </a:r>
            <a:br>
              <a:rPr lang="ru-RU" sz="2000" dirty="0" smtClean="0">
                <a:latin typeface="Times New Roman" pitchFamily="18" charset="0"/>
                <a:cs typeface="Times New Roman" pitchFamily="18" charset="0"/>
              </a:rPr>
            </a:br>
            <a:r>
              <a:rPr lang="ru-RU" dirty="0" smtClean="0"/>
              <a:t/>
            </a:r>
            <a:br>
              <a:rPr lang="ru-RU" dirty="0" smtClean="0"/>
            </a:br>
            <a:r>
              <a:rPr lang="ru-RU" dirty="0" smtClean="0"/>
              <a:t> </a:t>
            </a:r>
            <a:endParaRPr lang="ru-RU" dirty="0" smtClean="0">
              <a:latin typeface="Times New Roman" pitchFamily="18" charset="0"/>
              <a:cs typeface="Times New Roman" pitchFamily="18" charset="0"/>
            </a:endParaRPr>
          </a:p>
        </p:txBody>
      </p:sp>
      <p:cxnSp>
        <p:nvCxnSpPr>
          <p:cNvPr id="24" name="直接连接符 5"/>
          <p:cNvCxnSpPr/>
          <p:nvPr/>
        </p:nvCxnSpPr>
        <p:spPr>
          <a:xfrm flipV="1">
            <a:off x="3788664" y="6073623"/>
            <a:ext cx="1768794" cy="1041"/>
          </a:xfrm>
          <a:prstGeom prst="line">
            <a:avLst/>
          </a:prstGeom>
          <a:ln w="38100">
            <a:solidFill>
              <a:srgbClr val="3D6487"/>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9" name="PA_任意多边形 5"/>
          <p:cNvSpPr>
            <a:spLocks noEditPoints="1"/>
          </p:cNvSpPr>
          <p:nvPr>
            <p:custDataLst>
              <p:tags r:id="rId1"/>
            </p:custDataLst>
          </p:nvPr>
        </p:nvSpPr>
        <p:spPr bwMode="auto">
          <a:xfrm>
            <a:off x="4306824" y="2594136"/>
            <a:ext cx="636669" cy="478248"/>
          </a:xfrm>
          <a:custGeom>
            <a:avLst/>
            <a:gdLst>
              <a:gd name="T0" fmla="*/ 653 w 928"/>
              <a:gd name="T1" fmla="*/ 194 h 690"/>
              <a:gd name="T2" fmla="*/ 782 w 928"/>
              <a:gd name="T3" fmla="*/ 455 h 690"/>
              <a:gd name="T4" fmla="*/ 826 w 928"/>
              <a:gd name="T5" fmla="*/ 356 h 690"/>
              <a:gd name="T6" fmla="*/ 830 w 928"/>
              <a:gd name="T7" fmla="*/ 667 h 690"/>
              <a:gd name="T8" fmla="*/ 0 w 928"/>
              <a:gd name="T9" fmla="*/ 690 h 690"/>
              <a:gd name="T10" fmla="*/ 23 w 928"/>
              <a:gd name="T11" fmla="*/ 148 h 690"/>
              <a:gd name="T12" fmla="*/ 355 w 928"/>
              <a:gd name="T13" fmla="*/ 467 h 690"/>
              <a:gd name="T14" fmla="*/ 117 w 928"/>
              <a:gd name="T15" fmla="*/ 336 h 690"/>
              <a:gd name="T16" fmla="*/ 117 w 928"/>
              <a:gd name="T17" fmla="*/ 336 h 690"/>
              <a:gd name="T18" fmla="*/ 522 w 928"/>
              <a:gd name="T19" fmla="*/ 271 h 690"/>
              <a:gd name="T20" fmla="*/ 853 w 928"/>
              <a:gd name="T21" fmla="*/ 123 h 690"/>
              <a:gd name="T22" fmla="*/ 891 w 928"/>
              <a:gd name="T23" fmla="*/ 94 h 690"/>
              <a:gd name="T24" fmla="*/ 822 w 928"/>
              <a:gd name="T25" fmla="*/ 246 h 690"/>
              <a:gd name="T26" fmla="*/ 818 w 928"/>
              <a:gd name="T27" fmla="*/ 281 h 690"/>
              <a:gd name="T28" fmla="*/ 843 w 928"/>
              <a:gd name="T29" fmla="*/ 296 h 690"/>
              <a:gd name="T30" fmla="*/ 841 w 928"/>
              <a:gd name="T31" fmla="*/ 267 h 690"/>
              <a:gd name="T32" fmla="*/ 851 w 928"/>
              <a:gd name="T33" fmla="*/ 236 h 690"/>
              <a:gd name="T34" fmla="*/ 916 w 928"/>
              <a:gd name="T35" fmla="*/ 75 h 690"/>
              <a:gd name="T36" fmla="*/ 860 w 928"/>
              <a:gd name="T37" fmla="*/ 31 h 690"/>
              <a:gd name="T38" fmla="*/ 837 w 928"/>
              <a:gd name="T39" fmla="*/ 2 h 690"/>
              <a:gd name="T40" fmla="*/ 801 w 928"/>
              <a:gd name="T41" fmla="*/ 6 h 690"/>
              <a:gd name="T42" fmla="*/ 762 w 928"/>
              <a:gd name="T43" fmla="*/ 48 h 690"/>
              <a:gd name="T44" fmla="*/ 724 w 928"/>
              <a:gd name="T45" fmla="*/ 133 h 690"/>
              <a:gd name="T46" fmla="*/ 787 w 928"/>
              <a:gd name="T47" fmla="*/ 321 h 690"/>
              <a:gd name="T48" fmla="*/ 626 w 928"/>
              <a:gd name="T49" fmla="*/ 452 h 690"/>
              <a:gd name="T50" fmla="*/ 643 w 928"/>
              <a:gd name="T51" fmla="*/ 521 h 690"/>
              <a:gd name="T52" fmla="*/ 636 w 928"/>
              <a:gd name="T53" fmla="*/ 507 h 690"/>
              <a:gd name="T54" fmla="*/ 647 w 928"/>
              <a:gd name="T55" fmla="*/ 492 h 690"/>
              <a:gd name="T56" fmla="*/ 666 w 928"/>
              <a:gd name="T57" fmla="*/ 494 h 690"/>
              <a:gd name="T58" fmla="*/ 670 w 928"/>
              <a:gd name="T59" fmla="*/ 513 h 690"/>
              <a:gd name="T60" fmla="*/ 653 w 928"/>
              <a:gd name="T61" fmla="*/ 525 h 690"/>
              <a:gd name="T62" fmla="*/ 709 w 928"/>
              <a:gd name="T63" fmla="*/ 484 h 690"/>
              <a:gd name="T64" fmla="*/ 666 w 928"/>
              <a:gd name="T65" fmla="*/ 294 h 690"/>
              <a:gd name="T66" fmla="*/ 624 w 928"/>
              <a:gd name="T67" fmla="*/ 438 h 690"/>
              <a:gd name="T68" fmla="*/ 780 w 928"/>
              <a:gd name="T69" fmla="*/ 336 h 690"/>
              <a:gd name="T70" fmla="*/ 292 w 928"/>
              <a:gd name="T71" fmla="*/ 603 h 690"/>
              <a:gd name="T72" fmla="*/ 367 w 928"/>
              <a:gd name="T73" fmla="*/ 536 h 690"/>
              <a:gd name="T74" fmla="*/ 363 w 928"/>
              <a:gd name="T75" fmla="*/ 544 h 690"/>
              <a:gd name="T76" fmla="*/ 340 w 928"/>
              <a:gd name="T77" fmla="*/ 573 h 690"/>
              <a:gd name="T78" fmla="*/ 344 w 928"/>
              <a:gd name="T79" fmla="*/ 596 h 690"/>
              <a:gd name="T80" fmla="*/ 380 w 928"/>
              <a:gd name="T81" fmla="*/ 601 h 690"/>
              <a:gd name="T82" fmla="*/ 432 w 928"/>
              <a:gd name="T83" fmla="*/ 586 h 690"/>
              <a:gd name="T84" fmla="*/ 449 w 928"/>
              <a:gd name="T85" fmla="*/ 592 h 690"/>
              <a:gd name="T86" fmla="*/ 469 w 928"/>
              <a:gd name="T87" fmla="*/ 594 h 690"/>
              <a:gd name="T88" fmla="*/ 488 w 928"/>
              <a:gd name="T89" fmla="*/ 592 h 690"/>
              <a:gd name="T90" fmla="*/ 484 w 928"/>
              <a:gd name="T91" fmla="*/ 626 h 690"/>
              <a:gd name="T92" fmla="*/ 503 w 928"/>
              <a:gd name="T93" fmla="*/ 638 h 690"/>
              <a:gd name="T94" fmla="*/ 540 w 928"/>
              <a:gd name="T95" fmla="*/ 634 h 690"/>
              <a:gd name="T96" fmla="*/ 547 w 928"/>
              <a:gd name="T97" fmla="*/ 603 h 690"/>
              <a:gd name="T98" fmla="*/ 517 w 928"/>
              <a:gd name="T99" fmla="*/ 598 h 690"/>
              <a:gd name="T100" fmla="*/ 520 w 928"/>
              <a:gd name="T101" fmla="*/ 586 h 690"/>
              <a:gd name="T102" fmla="*/ 505 w 928"/>
              <a:gd name="T103" fmla="*/ 555 h 690"/>
              <a:gd name="T104" fmla="*/ 474 w 928"/>
              <a:gd name="T105" fmla="*/ 561 h 690"/>
              <a:gd name="T106" fmla="*/ 461 w 928"/>
              <a:gd name="T107" fmla="*/ 559 h 690"/>
              <a:gd name="T108" fmla="*/ 424 w 928"/>
              <a:gd name="T109" fmla="*/ 557 h 690"/>
              <a:gd name="T110" fmla="*/ 382 w 928"/>
              <a:gd name="T111" fmla="*/ 569 h 690"/>
              <a:gd name="T112" fmla="*/ 399 w 928"/>
              <a:gd name="T113" fmla="*/ 538 h 690"/>
              <a:gd name="T114" fmla="*/ 380 w 928"/>
              <a:gd name="T115" fmla="*/ 521 h 690"/>
              <a:gd name="T116" fmla="*/ 315 w 928"/>
              <a:gd name="T117" fmla="*/ 55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28" h="690">
                <a:moveTo>
                  <a:pt x="23" y="148"/>
                </a:moveTo>
                <a:lnTo>
                  <a:pt x="672" y="148"/>
                </a:lnTo>
                <a:lnTo>
                  <a:pt x="672" y="148"/>
                </a:lnTo>
                <a:lnTo>
                  <a:pt x="653" y="194"/>
                </a:lnTo>
                <a:lnTo>
                  <a:pt x="46" y="194"/>
                </a:lnTo>
                <a:lnTo>
                  <a:pt x="46" y="644"/>
                </a:lnTo>
                <a:lnTo>
                  <a:pt x="782" y="644"/>
                </a:lnTo>
                <a:lnTo>
                  <a:pt x="782" y="455"/>
                </a:lnTo>
                <a:lnTo>
                  <a:pt x="782" y="455"/>
                </a:lnTo>
                <a:lnTo>
                  <a:pt x="812" y="390"/>
                </a:lnTo>
                <a:lnTo>
                  <a:pt x="812" y="390"/>
                </a:lnTo>
                <a:lnTo>
                  <a:pt x="826" y="356"/>
                </a:lnTo>
                <a:lnTo>
                  <a:pt x="826" y="352"/>
                </a:lnTo>
                <a:lnTo>
                  <a:pt x="826" y="352"/>
                </a:lnTo>
                <a:lnTo>
                  <a:pt x="830" y="352"/>
                </a:lnTo>
                <a:lnTo>
                  <a:pt x="830" y="667"/>
                </a:lnTo>
                <a:lnTo>
                  <a:pt x="830" y="690"/>
                </a:lnTo>
                <a:lnTo>
                  <a:pt x="807" y="690"/>
                </a:lnTo>
                <a:lnTo>
                  <a:pt x="23" y="690"/>
                </a:lnTo>
                <a:lnTo>
                  <a:pt x="0" y="690"/>
                </a:lnTo>
                <a:lnTo>
                  <a:pt x="0" y="667"/>
                </a:lnTo>
                <a:lnTo>
                  <a:pt x="0" y="171"/>
                </a:lnTo>
                <a:lnTo>
                  <a:pt x="0" y="148"/>
                </a:lnTo>
                <a:lnTo>
                  <a:pt x="23" y="148"/>
                </a:lnTo>
                <a:lnTo>
                  <a:pt x="23" y="148"/>
                </a:lnTo>
                <a:close/>
                <a:moveTo>
                  <a:pt x="117" y="432"/>
                </a:moveTo>
                <a:lnTo>
                  <a:pt x="117" y="467"/>
                </a:lnTo>
                <a:lnTo>
                  <a:pt x="355" y="467"/>
                </a:lnTo>
                <a:lnTo>
                  <a:pt x="355" y="432"/>
                </a:lnTo>
                <a:lnTo>
                  <a:pt x="117" y="432"/>
                </a:lnTo>
                <a:lnTo>
                  <a:pt x="117" y="432"/>
                </a:lnTo>
                <a:close/>
                <a:moveTo>
                  <a:pt x="117" y="336"/>
                </a:moveTo>
                <a:lnTo>
                  <a:pt x="117" y="369"/>
                </a:lnTo>
                <a:lnTo>
                  <a:pt x="522" y="369"/>
                </a:lnTo>
                <a:lnTo>
                  <a:pt x="522" y="336"/>
                </a:lnTo>
                <a:lnTo>
                  <a:pt x="117" y="336"/>
                </a:lnTo>
                <a:lnTo>
                  <a:pt x="117" y="336"/>
                </a:lnTo>
                <a:close/>
                <a:moveTo>
                  <a:pt x="117" y="238"/>
                </a:moveTo>
                <a:lnTo>
                  <a:pt x="117" y="271"/>
                </a:lnTo>
                <a:lnTo>
                  <a:pt x="522" y="271"/>
                </a:lnTo>
                <a:lnTo>
                  <a:pt x="522" y="238"/>
                </a:lnTo>
                <a:lnTo>
                  <a:pt x="117" y="238"/>
                </a:lnTo>
                <a:lnTo>
                  <a:pt x="117" y="238"/>
                </a:lnTo>
                <a:close/>
                <a:moveTo>
                  <a:pt x="853" y="123"/>
                </a:moveTo>
                <a:lnTo>
                  <a:pt x="853" y="123"/>
                </a:lnTo>
                <a:lnTo>
                  <a:pt x="860" y="102"/>
                </a:lnTo>
                <a:lnTo>
                  <a:pt x="862" y="83"/>
                </a:lnTo>
                <a:lnTo>
                  <a:pt x="891" y="94"/>
                </a:lnTo>
                <a:lnTo>
                  <a:pt x="891" y="94"/>
                </a:lnTo>
                <a:lnTo>
                  <a:pt x="870" y="137"/>
                </a:lnTo>
                <a:lnTo>
                  <a:pt x="843" y="194"/>
                </a:lnTo>
                <a:lnTo>
                  <a:pt x="822" y="246"/>
                </a:lnTo>
                <a:lnTo>
                  <a:pt x="816" y="263"/>
                </a:lnTo>
                <a:lnTo>
                  <a:pt x="814" y="273"/>
                </a:lnTo>
                <a:lnTo>
                  <a:pt x="814" y="273"/>
                </a:lnTo>
                <a:lnTo>
                  <a:pt x="818" y="281"/>
                </a:lnTo>
                <a:lnTo>
                  <a:pt x="822" y="288"/>
                </a:lnTo>
                <a:lnTo>
                  <a:pt x="830" y="294"/>
                </a:lnTo>
                <a:lnTo>
                  <a:pt x="839" y="296"/>
                </a:lnTo>
                <a:lnTo>
                  <a:pt x="843" y="296"/>
                </a:lnTo>
                <a:lnTo>
                  <a:pt x="847" y="269"/>
                </a:lnTo>
                <a:lnTo>
                  <a:pt x="847" y="269"/>
                </a:lnTo>
                <a:lnTo>
                  <a:pt x="845" y="269"/>
                </a:lnTo>
                <a:lnTo>
                  <a:pt x="841" y="267"/>
                </a:lnTo>
                <a:lnTo>
                  <a:pt x="841" y="265"/>
                </a:lnTo>
                <a:lnTo>
                  <a:pt x="841" y="265"/>
                </a:lnTo>
                <a:lnTo>
                  <a:pt x="843" y="256"/>
                </a:lnTo>
                <a:lnTo>
                  <a:pt x="851" y="236"/>
                </a:lnTo>
                <a:lnTo>
                  <a:pt x="880" y="177"/>
                </a:lnTo>
                <a:lnTo>
                  <a:pt x="922" y="94"/>
                </a:lnTo>
                <a:lnTo>
                  <a:pt x="928" y="79"/>
                </a:lnTo>
                <a:lnTo>
                  <a:pt x="916" y="75"/>
                </a:lnTo>
                <a:lnTo>
                  <a:pt x="864" y="56"/>
                </a:lnTo>
                <a:lnTo>
                  <a:pt x="864" y="56"/>
                </a:lnTo>
                <a:lnTo>
                  <a:pt x="864" y="42"/>
                </a:lnTo>
                <a:lnTo>
                  <a:pt x="860" y="31"/>
                </a:lnTo>
                <a:lnTo>
                  <a:pt x="855" y="21"/>
                </a:lnTo>
                <a:lnTo>
                  <a:pt x="851" y="12"/>
                </a:lnTo>
                <a:lnTo>
                  <a:pt x="845" y="6"/>
                </a:lnTo>
                <a:lnTo>
                  <a:pt x="837" y="2"/>
                </a:lnTo>
                <a:lnTo>
                  <a:pt x="830" y="0"/>
                </a:lnTo>
                <a:lnTo>
                  <a:pt x="820" y="0"/>
                </a:lnTo>
                <a:lnTo>
                  <a:pt x="812" y="2"/>
                </a:lnTo>
                <a:lnTo>
                  <a:pt x="801" y="6"/>
                </a:lnTo>
                <a:lnTo>
                  <a:pt x="793" y="12"/>
                </a:lnTo>
                <a:lnTo>
                  <a:pt x="782" y="23"/>
                </a:lnTo>
                <a:lnTo>
                  <a:pt x="772" y="35"/>
                </a:lnTo>
                <a:lnTo>
                  <a:pt x="762" y="48"/>
                </a:lnTo>
                <a:lnTo>
                  <a:pt x="753" y="64"/>
                </a:lnTo>
                <a:lnTo>
                  <a:pt x="745" y="85"/>
                </a:lnTo>
                <a:lnTo>
                  <a:pt x="745" y="85"/>
                </a:lnTo>
                <a:lnTo>
                  <a:pt x="724" y="133"/>
                </a:lnTo>
                <a:lnTo>
                  <a:pt x="705" y="181"/>
                </a:lnTo>
                <a:lnTo>
                  <a:pt x="672" y="279"/>
                </a:lnTo>
                <a:lnTo>
                  <a:pt x="787" y="321"/>
                </a:lnTo>
                <a:lnTo>
                  <a:pt x="787" y="321"/>
                </a:lnTo>
                <a:lnTo>
                  <a:pt x="822" y="223"/>
                </a:lnTo>
                <a:lnTo>
                  <a:pt x="853" y="123"/>
                </a:lnTo>
                <a:lnTo>
                  <a:pt x="853" y="123"/>
                </a:lnTo>
                <a:close/>
                <a:moveTo>
                  <a:pt x="626" y="452"/>
                </a:moveTo>
                <a:lnTo>
                  <a:pt x="599" y="484"/>
                </a:lnTo>
                <a:lnTo>
                  <a:pt x="613" y="567"/>
                </a:lnTo>
                <a:lnTo>
                  <a:pt x="624" y="571"/>
                </a:lnTo>
                <a:lnTo>
                  <a:pt x="643" y="521"/>
                </a:lnTo>
                <a:lnTo>
                  <a:pt x="643" y="521"/>
                </a:lnTo>
                <a:lnTo>
                  <a:pt x="638" y="517"/>
                </a:lnTo>
                <a:lnTo>
                  <a:pt x="636" y="513"/>
                </a:lnTo>
                <a:lnTo>
                  <a:pt x="636" y="507"/>
                </a:lnTo>
                <a:lnTo>
                  <a:pt x="636" y="500"/>
                </a:lnTo>
                <a:lnTo>
                  <a:pt x="636" y="500"/>
                </a:lnTo>
                <a:lnTo>
                  <a:pt x="641" y="496"/>
                </a:lnTo>
                <a:lnTo>
                  <a:pt x="647" y="492"/>
                </a:lnTo>
                <a:lnTo>
                  <a:pt x="653" y="490"/>
                </a:lnTo>
                <a:lnTo>
                  <a:pt x="659" y="490"/>
                </a:lnTo>
                <a:lnTo>
                  <a:pt x="659" y="490"/>
                </a:lnTo>
                <a:lnTo>
                  <a:pt x="666" y="494"/>
                </a:lnTo>
                <a:lnTo>
                  <a:pt x="670" y="500"/>
                </a:lnTo>
                <a:lnTo>
                  <a:pt x="670" y="507"/>
                </a:lnTo>
                <a:lnTo>
                  <a:pt x="670" y="513"/>
                </a:lnTo>
                <a:lnTo>
                  <a:pt x="670" y="513"/>
                </a:lnTo>
                <a:lnTo>
                  <a:pt x="668" y="517"/>
                </a:lnTo>
                <a:lnTo>
                  <a:pt x="663" y="521"/>
                </a:lnTo>
                <a:lnTo>
                  <a:pt x="657" y="523"/>
                </a:lnTo>
                <a:lnTo>
                  <a:pt x="653" y="525"/>
                </a:lnTo>
                <a:lnTo>
                  <a:pt x="634" y="576"/>
                </a:lnTo>
                <a:lnTo>
                  <a:pt x="647" y="580"/>
                </a:lnTo>
                <a:lnTo>
                  <a:pt x="707" y="528"/>
                </a:lnTo>
                <a:lnTo>
                  <a:pt x="709" y="484"/>
                </a:lnTo>
                <a:lnTo>
                  <a:pt x="626" y="452"/>
                </a:lnTo>
                <a:lnTo>
                  <a:pt x="626" y="452"/>
                </a:lnTo>
                <a:close/>
                <a:moveTo>
                  <a:pt x="780" y="336"/>
                </a:moveTo>
                <a:lnTo>
                  <a:pt x="666" y="294"/>
                </a:lnTo>
                <a:lnTo>
                  <a:pt x="666" y="294"/>
                </a:lnTo>
                <a:lnTo>
                  <a:pt x="645" y="367"/>
                </a:lnTo>
                <a:lnTo>
                  <a:pt x="624" y="438"/>
                </a:lnTo>
                <a:lnTo>
                  <a:pt x="624" y="438"/>
                </a:lnTo>
                <a:lnTo>
                  <a:pt x="720" y="473"/>
                </a:lnTo>
                <a:lnTo>
                  <a:pt x="720" y="473"/>
                </a:lnTo>
                <a:lnTo>
                  <a:pt x="751" y="404"/>
                </a:lnTo>
                <a:lnTo>
                  <a:pt x="780" y="336"/>
                </a:lnTo>
                <a:lnTo>
                  <a:pt x="780" y="336"/>
                </a:lnTo>
                <a:close/>
                <a:moveTo>
                  <a:pt x="275" y="578"/>
                </a:moveTo>
                <a:lnTo>
                  <a:pt x="292" y="603"/>
                </a:lnTo>
                <a:lnTo>
                  <a:pt x="292" y="603"/>
                </a:lnTo>
                <a:lnTo>
                  <a:pt x="330" y="565"/>
                </a:lnTo>
                <a:lnTo>
                  <a:pt x="357" y="542"/>
                </a:lnTo>
                <a:lnTo>
                  <a:pt x="365" y="536"/>
                </a:lnTo>
                <a:lnTo>
                  <a:pt x="367" y="536"/>
                </a:lnTo>
                <a:lnTo>
                  <a:pt x="367" y="536"/>
                </a:lnTo>
                <a:lnTo>
                  <a:pt x="367" y="536"/>
                </a:lnTo>
                <a:lnTo>
                  <a:pt x="365" y="540"/>
                </a:lnTo>
                <a:lnTo>
                  <a:pt x="363" y="544"/>
                </a:lnTo>
                <a:lnTo>
                  <a:pt x="353" y="555"/>
                </a:lnTo>
                <a:lnTo>
                  <a:pt x="353" y="555"/>
                </a:lnTo>
                <a:lnTo>
                  <a:pt x="342" y="567"/>
                </a:lnTo>
                <a:lnTo>
                  <a:pt x="340" y="573"/>
                </a:lnTo>
                <a:lnTo>
                  <a:pt x="338" y="580"/>
                </a:lnTo>
                <a:lnTo>
                  <a:pt x="338" y="580"/>
                </a:lnTo>
                <a:lnTo>
                  <a:pt x="340" y="588"/>
                </a:lnTo>
                <a:lnTo>
                  <a:pt x="344" y="596"/>
                </a:lnTo>
                <a:lnTo>
                  <a:pt x="353" y="601"/>
                </a:lnTo>
                <a:lnTo>
                  <a:pt x="365" y="603"/>
                </a:lnTo>
                <a:lnTo>
                  <a:pt x="365" y="603"/>
                </a:lnTo>
                <a:lnTo>
                  <a:pt x="380" y="601"/>
                </a:lnTo>
                <a:lnTo>
                  <a:pt x="392" y="598"/>
                </a:lnTo>
                <a:lnTo>
                  <a:pt x="415" y="592"/>
                </a:lnTo>
                <a:lnTo>
                  <a:pt x="415" y="592"/>
                </a:lnTo>
                <a:lnTo>
                  <a:pt x="432" y="586"/>
                </a:lnTo>
                <a:lnTo>
                  <a:pt x="444" y="584"/>
                </a:lnTo>
                <a:lnTo>
                  <a:pt x="444" y="584"/>
                </a:lnTo>
                <a:lnTo>
                  <a:pt x="447" y="588"/>
                </a:lnTo>
                <a:lnTo>
                  <a:pt x="449" y="592"/>
                </a:lnTo>
                <a:lnTo>
                  <a:pt x="459" y="596"/>
                </a:lnTo>
                <a:lnTo>
                  <a:pt x="459" y="596"/>
                </a:lnTo>
                <a:lnTo>
                  <a:pt x="463" y="596"/>
                </a:lnTo>
                <a:lnTo>
                  <a:pt x="469" y="594"/>
                </a:lnTo>
                <a:lnTo>
                  <a:pt x="484" y="590"/>
                </a:lnTo>
                <a:lnTo>
                  <a:pt x="488" y="588"/>
                </a:lnTo>
                <a:lnTo>
                  <a:pt x="488" y="592"/>
                </a:lnTo>
                <a:lnTo>
                  <a:pt x="488" y="592"/>
                </a:lnTo>
                <a:lnTo>
                  <a:pt x="488" y="592"/>
                </a:lnTo>
                <a:lnTo>
                  <a:pt x="484" y="611"/>
                </a:lnTo>
                <a:lnTo>
                  <a:pt x="484" y="617"/>
                </a:lnTo>
                <a:lnTo>
                  <a:pt x="484" y="626"/>
                </a:lnTo>
                <a:lnTo>
                  <a:pt x="484" y="626"/>
                </a:lnTo>
                <a:lnTo>
                  <a:pt x="488" y="632"/>
                </a:lnTo>
                <a:lnTo>
                  <a:pt x="495" y="636"/>
                </a:lnTo>
                <a:lnTo>
                  <a:pt x="503" y="638"/>
                </a:lnTo>
                <a:lnTo>
                  <a:pt x="513" y="636"/>
                </a:lnTo>
                <a:lnTo>
                  <a:pt x="513" y="636"/>
                </a:lnTo>
                <a:lnTo>
                  <a:pt x="526" y="634"/>
                </a:lnTo>
                <a:lnTo>
                  <a:pt x="540" y="634"/>
                </a:lnTo>
                <a:lnTo>
                  <a:pt x="559" y="634"/>
                </a:lnTo>
                <a:lnTo>
                  <a:pt x="563" y="605"/>
                </a:lnTo>
                <a:lnTo>
                  <a:pt x="563" y="605"/>
                </a:lnTo>
                <a:lnTo>
                  <a:pt x="547" y="603"/>
                </a:lnTo>
                <a:lnTo>
                  <a:pt x="532" y="603"/>
                </a:lnTo>
                <a:lnTo>
                  <a:pt x="515" y="603"/>
                </a:lnTo>
                <a:lnTo>
                  <a:pt x="515" y="603"/>
                </a:lnTo>
                <a:lnTo>
                  <a:pt x="517" y="598"/>
                </a:lnTo>
                <a:lnTo>
                  <a:pt x="517" y="598"/>
                </a:lnTo>
                <a:lnTo>
                  <a:pt x="517" y="598"/>
                </a:lnTo>
                <a:lnTo>
                  <a:pt x="520" y="586"/>
                </a:lnTo>
                <a:lnTo>
                  <a:pt x="520" y="586"/>
                </a:lnTo>
                <a:lnTo>
                  <a:pt x="522" y="573"/>
                </a:lnTo>
                <a:lnTo>
                  <a:pt x="520" y="565"/>
                </a:lnTo>
                <a:lnTo>
                  <a:pt x="513" y="559"/>
                </a:lnTo>
                <a:lnTo>
                  <a:pt x="505" y="555"/>
                </a:lnTo>
                <a:lnTo>
                  <a:pt x="505" y="555"/>
                </a:lnTo>
                <a:lnTo>
                  <a:pt x="497" y="555"/>
                </a:lnTo>
                <a:lnTo>
                  <a:pt x="488" y="557"/>
                </a:lnTo>
                <a:lnTo>
                  <a:pt x="474" y="561"/>
                </a:lnTo>
                <a:lnTo>
                  <a:pt x="474" y="561"/>
                </a:lnTo>
                <a:lnTo>
                  <a:pt x="467" y="563"/>
                </a:lnTo>
                <a:lnTo>
                  <a:pt x="467" y="563"/>
                </a:lnTo>
                <a:lnTo>
                  <a:pt x="461" y="559"/>
                </a:lnTo>
                <a:lnTo>
                  <a:pt x="455" y="555"/>
                </a:lnTo>
                <a:lnTo>
                  <a:pt x="449" y="555"/>
                </a:lnTo>
                <a:lnTo>
                  <a:pt x="440" y="555"/>
                </a:lnTo>
                <a:lnTo>
                  <a:pt x="424" y="557"/>
                </a:lnTo>
                <a:lnTo>
                  <a:pt x="407" y="563"/>
                </a:lnTo>
                <a:lnTo>
                  <a:pt x="407" y="563"/>
                </a:lnTo>
                <a:lnTo>
                  <a:pt x="382" y="569"/>
                </a:lnTo>
                <a:lnTo>
                  <a:pt x="382" y="569"/>
                </a:lnTo>
                <a:lnTo>
                  <a:pt x="392" y="555"/>
                </a:lnTo>
                <a:lnTo>
                  <a:pt x="396" y="546"/>
                </a:lnTo>
                <a:lnTo>
                  <a:pt x="399" y="538"/>
                </a:lnTo>
                <a:lnTo>
                  <a:pt x="399" y="538"/>
                </a:lnTo>
                <a:lnTo>
                  <a:pt x="396" y="530"/>
                </a:lnTo>
                <a:lnTo>
                  <a:pt x="394" y="523"/>
                </a:lnTo>
                <a:lnTo>
                  <a:pt x="388" y="521"/>
                </a:lnTo>
                <a:lnTo>
                  <a:pt x="380" y="521"/>
                </a:lnTo>
                <a:lnTo>
                  <a:pt x="371" y="523"/>
                </a:lnTo>
                <a:lnTo>
                  <a:pt x="361" y="525"/>
                </a:lnTo>
                <a:lnTo>
                  <a:pt x="338" y="538"/>
                </a:lnTo>
                <a:lnTo>
                  <a:pt x="315" y="550"/>
                </a:lnTo>
                <a:lnTo>
                  <a:pt x="294" y="563"/>
                </a:lnTo>
                <a:lnTo>
                  <a:pt x="275" y="578"/>
                </a:lnTo>
                <a:lnTo>
                  <a:pt x="275" y="578"/>
                </a:lnTo>
                <a:close/>
              </a:path>
            </a:pathLst>
          </a:custGeom>
          <a:solidFill>
            <a:srgbClr val="0A4776"/>
          </a:solidFill>
          <a:ln>
            <a:noFill/>
          </a:ln>
        </p:spPr>
        <p:txBody>
          <a:bodyPr vert="horz" wrap="square" lIns="91440" tIns="45720" rIns="91440" bIns="45720" numCol="1" anchor="t" anchorCtr="0" compatLnSpc="1"/>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316530" y="0"/>
            <a:ext cx="7629606" cy="992579"/>
          </a:xfrm>
          <a:prstGeom prst="rect">
            <a:avLst/>
          </a:prstGeom>
          <a:noFill/>
        </p:spPr>
        <p:txBody>
          <a:bodyPr wrap="square" lIns="68580" tIns="34290" rIns="68580" bIns="34290">
            <a:spAutoFit/>
          </a:bodyPr>
          <a:lstStyle/>
          <a:p>
            <a:pPr algn="ctr"/>
            <a:r>
              <a:rPr lang="ru-RU" sz="6000" b="1" dirty="0" smtClean="0">
                <a:solidFill>
                  <a:schemeClr val="bg1"/>
                </a:solidFill>
                <a:latin typeface="Times New Roman" pitchFamily="18" charset="0"/>
                <a:cs typeface="Times New Roman" pitchFamily="18" charset="0"/>
              </a:rPr>
              <a:t>Вопросы</a:t>
            </a:r>
            <a:r>
              <a:rPr lang="ru-RU" sz="6000" dirty="0" smtClean="0">
                <a:solidFill>
                  <a:schemeClr val="bg1"/>
                </a:solidFill>
              </a:rPr>
              <a:t> </a:t>
            </a:r>
            <a:endParaRPr lang="ru-RU" sz="6000" b="1" dirty="0">
              <a:solidFill>
                <a:schemeClr val="bg1"/>
              </a:solidFill>
              <a:latin typeface="Times New Roman" pitchFamily="18" charset="0"/>
              <a:cs typeface="Times New Roman" pitchFamily="18" charset="0"/>
            </a:endParaRPr>
          </a:p>
        </p:txBody>
      </p:sp>
      <p:sp>
        <p:nvSpPr>
          <p:cNvPr id="18" name="Прямоугольник 17"/>
          <p:cNvSpPr/>
          <p:nvPr/>
        </p:nvSpPr>
        <p:spPr>
          <a:xfrm>
            <a:off x="8618561" y="313694"/>
            <a:ext cx="253916" cy="346249"/>
          </a:xfrm>
          <a:prstGeom prst="rect">
            <a:avLst/>
          </a:prstGeom>
          <a:noFill/>
        </p:spPr>
        <p:txBody>
          <a:bodyPr wrap="none" lIns="68580" tIns="34290" rIns="68580" bIns="34290">
            <a:spAutoFit/>
          </a:bodyPr>
          <a:lstStyle/>
          <a:p>
            <a:pPr algn="r"/>
            <a:r>
              <a:rPr lang="ru-RU" dirty="0" smtClean="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8</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21" name="Прямоугольник 20"/>
          <p:cNvSpPr/>
          <p:nvPr/>
        </p:nvSpPr>
        <p:spPr>
          <a:xfrm>
            <a:off x="0" y="1069848"/>
            <a:ext cx="9144000" cy="4434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350" dirty="0">
              <a:solidFill>
                <a:srgbClr val="CCECFF"/>
              </a:solidFill>
            </a:endParaRPr>
          </a:p>
        </p:txBody>
      </p:sp>
      <p:grpSp>
        <p:nvGrpSpPr>
          <p:cNvPr id="23" name="Group 10"/>
          <p:cNvGrpSpPr/>
          <p:nvPr/>
        </p:nvGrpSpPr>
        <p:grpSpPr>
          <a:xfrm>
            <a:off x="0" y="1106425"/>
            <a:ext cx="8997695" cy="5614415"/>
            <a:chOff x="0" y="-303295"/>
            <a:chExt cx="10411694" cy="6284641"/>
          </a:xfrm>
        </p:grpSpPr>
        <p:grpSp>
          <p:nvGrpSpPr>
            <p:cNvPr id="26" name="Group 11"/>
            <p:cNvGrpSpPr/>
            <p:nvPr/>
          </p:nvGrpSpPr>
          <p:grpSpPr>
            <a:xfrm>
              <a:off x="0" y="-303295"/>
              <a:ext cx="7756713" cy="4418099"/>
              <a:chOff x="0" y="-59910"/>
              <a:chExt cx="1532190" cy="872710"/>
            </a:xfrm>
          </p:grpSpPr>
          <p:sp>
            <p:nvSpPr>
              <p:cNvPr id="35" name="Freeform 12"/>
              <p:cNvSpPr/>
              <p:nvPr/>
            </p:nvSpPr>
            <p:spPr>
              <a:xfrm>
                <a:off x="0" y="-59910"/>
                <a:ext cx="1532190" cy="518991"/>
              </a:xfrm>
              <a:custGeom>
                <a:avLst/>
                <a:gdLst/>
                <a:ahLst/>
                <a:cxnLst/>
                <a:rect l="l" t="t" r="r" b="b"/>
                <a:pathLst>
                  <a:path w="1769616" h="459081">
                    <a:moveTo>
                      <a:pt x="0" y="0"/>
                    </a:moveTo>
                    <a:lnTo>
                      <a:pt x="1769616" y="0"/>
                    </a:lnTo>
                    <a:lnTo>
                      <a:pt x="1769616" y="459081"/>
                    </a:lnTo>
                    <a:lnTo>
                      <a:pt x="0" y="459081"/>
                    </a:lnTo>
                    <a:close/>
                  </a:path>
                </a:pathLst>
              </a:custGeom>
              <a:solidFill>
                <a:srgbClr val="FFFFFF"/>
              </a:solidFill>
            </p:spPr>
          </p:sp>
          <p:sp>
            <p:nvSpPr>
              <p:cNvPr id="36" name="TextBox 13"/>
              <p:cNvSpPr txBox="1"/>
              <p:nvPr/>
            </p:nvSpPr>
            <p:spPr>
              <a:xfrm>
                <a:off x="0" y="-47625"/>
                <a:ext cx="812800" cy="860425"/>
              </a:xfrm>
              <a:prstGeom prst="rect">
                <a:avLst/>
              </a:prstGeom>
            </p:spPr>
            <p:txBody>
              <a:bodyPr lIns="50800" tIns="50800" rIns="50800" bIns="50800" rtlCol="0" anchor="ctr"/>
              <a:lstStyle/>
              <a:p>
                <a:pPr algn="ctr">
                  <a:lnSpc>
                    <a:spcPts val="3359"/>
                  </a:lnSpc>
                </a:pPr>
                <a:endParaRPr/>
              </a:p>
            </p:txBody>
          </p:sp>
        </p:grpSp>
        <p:grpSp>
          <p:nvGrpSpPr>
            <p:cNvPr id="27" name="Group 14"/>
            <p:cNvGrpSpPr/>
            <p:nvPr/>
          </p:nvGrpSpPr>
          <p:grpSpPr>
            <a:xfrm>
              <a:off x="254000" y="-190707"/>
              <a:ext cx="10157694" cy="6172053"/>
              <a:chOff x="0" y="-90352"/>
              <a:chExt cx="2006458" cy="1219171"/>
            </a:xfrm>
          </p:grpSpPr>
          <p:sp>
            <p:nvSpPr>
              <p:cNvPr id="28" name="Freeform 15"/>
              <p:cNvSpPr/>
              <p:nvPr/>
            </p:nvSpPr>
            <p:spPr>
              <a:xfrm>
                <a:off x="0" y="-90352"/>
                <a:ext cx="2006458" cy="1219171"/>
              </a:xfrm>
              <a:custGeom>
                <a:avLst/>
                <a:gdLst/>
                <a:ahLst/>
                <a:cxnLst/>
                <a:rect l="l" t="t" r="r" b="b"/>
                <a:pathLst>
                  <a:path w="2006458" h="812800">
                    <a:moveTo>
                      <a:pt x="0" y="0"/>
                    </a:moveTo>
                    <a:lnTo>
                      <a:pt x="2006458" y="0"/>
                    </a:lnTo>
                    <a:lnTo>
                      <a:pt x="2006458" y="812800"/>
                    </a:lnTo>
                    <a:lnTo>
                      <a:pt x="0" y="812800"/>
                    </a:lnTo>
                    <a:close/>
                  </a:path>
                </a:pathLst>
              </a:custGeom>
              <a:solidFill>
                <a:srgbClr val="1C51A3"/>
              </a:solidFill>
            </p:spPr>
          </p:sp>
          <p:sp>
            <p:nvSpPr>
              <p:cNvPr id="33" name="TextBox 16"/>
              <p:cNvSpPr txBox="1"/>
              <p:nvPr/>
            </p:nvSpPr>
            <p:spPr>
              <a:xfrm>
                <a:off x="0" y="-47625"/>
                <a:ext cx="812800" cy="860425"/>
              </a:xfrm>
              <a:prstGeom prst="rect">
                <a:avLst/>
              </a:prstGeom>
            </p:spPr>
            <p:txBody>
              <a:bodyPr lIns="50800" tIns="50800" rIns="50800" bIns="50800" rtlCol="0" anchor="ctr"/>
              <a:lstStyle/>
              <a:p>
                <a:pPr algn="ctr">
                  <a:lnSpc>
                    <a:spcPts val="3359"/>
                  </a:lnSpc>
                </a:pPr>
                <a:endParaRPr/>
              </a:p>
            </p:txBody>
          </p:sp>
        </p:grpSp>
      </p:grpSp>
      <p:cxnSp>
        <p:nvCxnSpPr>
          <p:cNvPr id="38" name="Прямая соединительная линия 37"/>
          <p:cNvCxnSpPr/>
          <p:nvPr/>
        </p:nvCxnSpPr>
        <p:spPr>
          <a:xfrm rot="16200000" flipH="1">
            <a:off x="3168396" y="4640580"/>
            <a:ext cx="2624328" cy="18288"/>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TextBox 175"/>
          <p:cNvSpPr txBox="1"/>
          <p:nvPr/>
        </p:nvSpPr>
        <p:spPr>
          <a:xfrm>
            <a:off x="411480" y="3338774"/>
            <a:ext cx="3950208" cy="3022921"/>
          </a:xfrm>
          <a:prstGeom prst="rect">
            <a:avLst/>
          </a:prstGeom>
          <a:noFill/>
        </p:spPr>
        <p:txBody>
          <a:bodyPr wrap="square" lIns="128568" tIns="64283" rIns="128568" bIns="64283" rtlCol="0">
            <a:spAutoFit/>
          </a:bodyPr>
          <a:lstStyle/>
          <a:p>
            <a:r>
              <a:rPr lang="ru-RU" b="1" u="sng" dirty="0" smtClean="0">
                <a:solidFill>
                  <a:schemeClr val="bg1"/>
                </a:solidFill>
                <a:latin typeface="Times New Roman" pitchFamily="18" charset="0"/>
                <a:cs typeface="Times New Roman" pitchFamily="18" charset="0"/>
              </a:rPr>
              <a:t>Виды </a:t>
            </a:r>
            <a:r>
              <a:rPr lang="ru-RU" b="1" u="sng" dirty="0" smtClean="0">
                <a:solidFill>
                  <a:schemeClr val="bg1"/>
                </a:solidFill>
                <a:latin typeface="Times New Roman" pitchFamily="18" charset="0"/>
                <a:cs typeface="Times New Roman" pitchFamily="18" charset="0"/>
              </a:rPr>
              <a:t>педагогического эксперимента</a:t>
            </a:r>
            <a:r>
              <a:rPr lang="ru-RU" dirty="0" smtClean="0">
                <a:solidFill>
                  <a:schemeClr val="bg1"/>
                </a:solidFill>
                <a:latin typeface="Times New Roman" pitchFamily="18" charset="0"/>
                <a:cs typeface="Times New Roman" pitchFamily="18" charset="0"/>
              </a:rPr>
              <a:t>:</a:t>
            </a:r>
          </a:p>
          <a:p>
            <a:endParaRPr lang="ru-RU" dirty="0" smtClean="0">
              <a:solidFill>
                <a:schemeClr val="bg1"/>
              </a:solidFill>
              <a:latin typeface="Times New Roman" pitchFamily="18" charset="0"/>
              <a:cs typeface="Times New Roman" pitchFamily="18" charset="0"/>
            </a:endParaRPr>
          </a:p>
          <a:p>
            <a:r>
              <a:rPr lang="ru-RU" dirty="0" smtClean="0">
                <a:solidFill>
                  <a:schemeClr val="bg1"/>
                </a:solidFill>
                <a:latin typeface="Times New Roman" pitchFamily="18" charset="0"/>
                <a:cs typeface="Times New Roman" pitchFamily="18" charset="0"/>
              </a:rPr>
              <a:t>А</a:t>
            </a:r>
            <a:r>
              <a:rPr lang="ru-RU" dirty="0" smtClean="0">
                <a:solidFill>
                  <a:schemeClr val="bg1"/>
                </a:solidFill>
                <a:latin typeface="Times New Roman" pitchFamily="18" charset="0"/>
                <a:cs typeface="Times New Roman" pitchFamily="18" charset="0"/>
              </a:rPr>
              <a:t>) Естественный, лабораторный</a:t>
            </a:r>
          </a:p>
          <a:p>
            <a:r>
              <a:rPr lang="ru-RU" dirty="0" smtClean="0">
                <a:solidFill>
                  <a:schemeClr val="bg1"/>
                </a:solidFill>
                <a:latin typeface="Times New Roman" pitchFamily="18" charset="0"/>
                <a:cs typeface="Times New Roman" pitchFamily="18" charset="0"/>
              </a:rPr>
              <a:t>Б) Краткосрочный, долгосрочный</a:t>
            </a:r>
          </a:p>
          <a:p>
            <a:r>
              <a:rPr lang="ru-RU" dirty="0" smtClean="0">
                <a:solidFill>
                  <a:schemeClr val="bg1"/>
                </a:solidFill>
                <a:latin typeface="Times New Roman" pitchFamily="18" charset="0"/>
                <a:cs typeface="Times New Roman" pitchFamily="18" charset="0"/>
              </a:rPr>
              <a:t>В) Констатирующий, формирующий</a:t>
            </a:r>
          </a:p>
          <a:p>
            <a:r>
              <a:rPr lang="ru-RU" dirty="0" smtClean="0">
                <a:solidFill>
                  <a:schemeClr val="bg1"/>
                </a:solidFill>
                <a:latin typeface="Times New Roman" pitchFamily="18" charset="0"/>
                <a:cs typeface="Times New Roman" pitchFamily="18" charset="0"/>
              </a:rPr>
              <a:t>Г) Верны А, Б, В</a:t>
            </a:r>
          </a:p>
          <a:p>
            <a:r>
              <a:rPr lang="ru-RU" dirty="0" smtClean="0">
                <a:solidFill>
                  <a:schemeClr val="bg1"/>
                </a:solidFill>
                <a:latin typeface="Times New Roman" pitchFamily="18" charset="0"/>
                <a:cs typeface="Times New Roman" pitchFamily="18" charset="0"/>
              </a:rPr>
              <a:t>Д)Верны  А,Б</a:t>
            </a:r>
          </a:p>
          <a:p>
            <a:r>
              <a:rPr lang="ru-RU" dirty="0" smtClean="0">
                <a:solidFill>
                  <a:schemeClr val="bg1"/>
                </a:solidFill>
                <a:latin typeface="Times New Roman" pitchFamily="18" charset="0"/>
                <a:cs typeface="Times New Roman" pitchFamily="18" charset="0"/>
              </a:rPr>
              <a:t>Ж)Верны А,В</a:t>
            </a:r>
          </a:p>
          <a:p>
            <a:pPr lvl="0" algn="ctr"/>
            <a:endParaRPr lang="ru-RU" sz="1400" dirty="0" smtClean="0">
              <a:solidFill>
                <a:schemeClr val="bg1"/>
              </a:solidFill>
              <a:latin typeface="Times New Roman" pitchFamily="18" charset="0"/>
              <a:cs typeface="Times New Roman" pitchFamily="18" charset="0"/>
            </a:endParaRPr>
          </a:p>
          <a:p>
            <a:pPr algn="ctr"/>
            <a:endParaRPr lang="en-GB" altLang="zh-CN" sz="1200" dirty="0">
              <a:solidFill>
                <a:schemeClr val="bg1"/>
              </a:solidFill>
              <a:latin typeface="Times New Roman" pitchFamily="18" charset="0"/>
              <a:ea typeface="微软雅黑" panose="020B0503020204020204" pitchFamily="34" charset="-122"/>
              <a:cs typeface="Times New Roman" pitchFamily="18" charset="0"/>
              <a:sym typeface="+mn-lt"/>
            </a:endParaRPr>
          </a:p>
        </p:txBody>
      </p:sp>
      <p:sp>
        <p:nvSpPr>
          <p:cNvPr id="51" name="TextBox 175"/>
          <p:cNvSpPr txBox="1"/>
          <p:nvPr/>
        </p:nvSpPr>
        <p:spPr>
          <a:xfrm>
            <a:off x="283464" y="1351478"/>
            <a:ext cx="8732520" cy="2068814"/>
          </a:xfrm>
          <a:prstGeom prst="rect">
            <a:avLst/>
          </a:prstGeom>
          <a:noFill/>
        </p:spPr>
        <p:txBody>
          <a:bodyPr wrap="square" lIns="128568" tIns="64283" rIns="128568" bIns="64283" rtlCol="0">
            <a:spAutoFit/>
          </a:bodyPr>
          <a:lstStyle/>
          <a:p>
            <a:r>
              <a:rPr lang="ru-RU" sz="1600" b="1" u="sng" dirty="0" smtClean="0">
                <a:solidFill>
                  <a:schemeClr val="bg1"/>
                </a:solidFill>
                <a:latin typeface="Times New Roman" pitchFamily="18" charset="0"/>
                <a:cs typeface="Times New Roman" pitchFamily="18" charset="0"/>
              </a:rPr>
              <a:t>Основные </a:t>
            </a:r>
            <a:r>
              <a:rPr lang="ru-RU" sz="1600" b="1" u="sng" dirty="0" smtClean="0">
                <a:solidFill>
                  <a:schemeClr val="bg1"/>
                </a:solidFill>
                <a:latin typeface="Times New Roman" pitchFamily="18" charset="0"/>
                <a:cs typeface="Times New Roman" pitchFamily="18" charset="0"/>
              </a:rPr>
              <a:t>этапы педагогического эксперимента в педагогике</a:t>
            </a:r>
            <a:r>
              <a:rPr lang="ru-RU" sz="1600" b="1" dirty="0" smtClean="0">
                <a:solidFill>
                  <a:schemeClr val="bg1"/>
                </a:solidFill>
                <a:latin typeface="Times New Roman" pitchFamily="18" charset="0"/>
                <a:cs typeface="Times New Roman" pitchFamily="18" charset="0"/>
              </a:rPr>
              <a:t>:</a:t>
            </a:r>
            <a:endParaRPr lang="ru-RU" sz="1600" dirty="0" smtClean="0">
              <a:solidFill>
                <a:schemeClr val="bg1"/>
              </a:solidFill>
              <a:latin typeface="Times New Roman" pitchFamily="18" charset="0"/>
              <a:cs typeface="Times New Roman" pitchFamily="18" charset="0"/>
            </a:endParaRPr>
          </a:p>
          <a:p>
            <a:endParaRPr lang="ru-RU" sz="1600" dirty="0" smtClean="0">
              <a:solidFill>
                <a:schemeClr val="bg1"/>
              </a:solidFill>
              <a:latin typeface="Times New Roman" pitchFamily="18" charset="0"/>
              <a:cs typeface="Times New Roman" pitchFamily="18" charset="0"/>
            </a:endParaRPr>
          </a:p>
          <a:p>
            <a:r>
              <a:rPr lang="ru-RU" sz="1600" dirty="0" smtClean="0">
                <a:solidFill>
                  <a:schemeClr val="bg1"/>
                </a:solidFill>
                <a:latin typeface="Times New Roman" pitchFamily="18" charset="0"/>
                <a:cs typeface="Times New Roman" pitchFamily="18" charset="0"/>
              </a:rPr>
              <a:t>А</a:t>
            </a:r>
            <a:r>
              <a:rPr lang="ru-RU" sz="1600" dirty="0" smtClean="0">
                <a:solidFill>
                  <a:schemeClr val="bg1"/>
                </a:solidFill>
                <a:latin typeface="Times New Roman" pitchFamily="18" charset="0"/>
                <a:cs typeface="Times New Roman" pitchFamily="18" charset="0"/>
              </a:rPr>
              <a:t>) </a:t>
            </a:r>
            <a:r>
              <a:rPr lang="ru-RU" sz="1600" dirty="0" smtClean="0">
                <a:solidFill>
                  <a:schemeClr val="bg1"/>
                </a:solidFill>
                <a:latin typeface="Times New Roman" pitchFamily="18" charset="0"/>
                <a:cs typeface="Times New Roman" pitchFamily="18" charset="0"/>
              </a:rPr>
              <a:t>Диагностический</a:t>
            </a:r>
            <a:r>
              <a:rPr lang="ru-RU" sz="1600" dirty="0" smtClean="0">
                <a:solidFill>
                  <a:schemeClr val="bg1"/>
                </a:solidFill>
                <a:latin typeface="Times New Roman" pitchFamily="18" charset="0"/>
                <a:cs typeface="Times New Roman" pitchFamily="18" charset="0"/>
              </a:rPr>
              <a:t>, прогностический, организационный, практический, обобщающий, </a:t>
            </a:r>
            <a:endParaRPr lang="ru-RU" sz="1600" dirty="0" smtClean="0">
              <a:solidFill>
                <a:schemeClr val="bg1"/>
              </a:solidFill>
              <a:latin typeface="Times New Roman" pitchFamily="18" charset="0"/>
              <a:cs typeface="Times New Roman" pitchFamily="18" charset="0"/>
            </a:endParaRPr>
          </a:p>
          <a:p>
            <a:r>
              <a:rPr lang="ru-RU" sz="1600" dirty="0" smtClean="0">
                <a:solidFill>
                  <a:schemeClr val="bg1"/>
                </a:solidFill>
                <a:latin typeface="Times New Roman" pitchFamily="18" charset="0"/>
                <a:cs typeface="Times New Roman" pitchFamily="18" charset="0"/>
              </a:rPr>
              <a:t>внедрение</a:t>
            </a:r>
            <a:r>
              <a:rPr lang="ru-RU" sz="1600" dirty="0" smtClean="0">
                <a:solidFill>
                  <a:schemeClr val="bg1"/>
                </a:solidFill>
                <a:latin typeface="Times New Roman" pitchFamily="18" charset="0"/>
                <a:cs typeface="Times New Roman" pitchFamily="18" charset="0"/>
              </a:rPr>
              <a:t>.</a:t>
            </a:r>
          </a:p>
          <a:p>
            <a:r>
              <a:rPr lang="ru-RU" sz="1600" dirty="0" smtClean="0">
                <a:solidFill>
                  <a:schemeClr val="bg1"/>
                </a:solidFill>
                <a:latin typeface="Times New Roman" pitchFamily="18" charset="0"/>
                <a:cs typeface="Times New Roman" pitchFamily="18" charset="0"/>
              </a:rPr>
              <a:t>Б) Организационный, функциональный, практический,</a:t>
            </a:r>
            <a:r>
              <a:rPr lang="ru-RU" sz="1600" b="1" dirty="0" smtClean="0">
                <a:solidFill>
                  <a:schemeClr val="bg1"/>
                </a:solidFill>
                <a:latin typeface="Times New Roman" pitchFamily="18" charset="0"/>
                <a:cs typeface="Times New Roman" pitchFamily="18" charset="0"/>
              </a:rPr>
              <a:t> </a:t>
            </a:r>
            <a:r>
              <a:rPr lang="ru-RU" sz="1600" dirty="0" smtClean="0">
                <a:solidFill>
                  <a:schemeClr val="bg1"/>
                </a:solidFill>
                <a:latin typeface="Times New Roman" pitchFamily="18" charset="0"/>
                <a:cs typeface="Times New Roman" pitchFamily="18" charset="0"/>
              </a:rPr>
              <a:t>прогностический, обобщающий</a:t>
            </a:r>
          </a:p>
          <a:p>
            <a:r>
              <a:rPr lang="ru-RU" sz="1600" dirty="0" smtClean="0">
                <a:solidFill>
                  <a:schemeClr val="bg1"/>
                </a:solidFill>
                <a:latin typeface="Times New Roman" pitchFamily="18" charset="0"/>
                <a:cs typeface="Times New Roman" pitchFamily="18" charset="0"/>
              </a:rPr>
              <a:t>В)Нет правильного ответа</a:t>
            </a:r>
          </a:p>
          <a:p>
            <a:r>
              <a:rPr lang="ru-RU" sz="1600" dirty="0" smtClean="0">
                <a:solidFill>
                  <a:schemeClr val="bg1"/>
                </a:solidFill>
                <a:latin typeface="Times New Roman" pitchFamily="18" charset="0"/>
                <a:cs typeface="Times New Roman" pitchFamily="18" charset="0"/>
              </a:rPr>
              <a:t>Г)Правильный ответ Б, кроме функциональный</a:t>
            </a:r>
          </a:p>
          <a:p>
            <a:endParaRPr lang="ru-RU" sz="1400" dirty="0" smtClean="0">
              <a:solidFill>
                <a:schemeClr val="bg1"/>
              </a:solidFill>
              <a:latin typeface="Times New Roman" pitchFamily="18" charset="0"/>
              <a:cs typeface="Times New Roman" pitchFamily="18" charset="0"/>
            </a:endParaRPr>
          </a:p>
        </p:txBody>
      </p:sp>
      <p:cxnSp>
        <p:nvCxnSpPr>
          <p:cNvPr id="46" name="Прямая соединительная линия 45"/>
          <p:cNvCxnSpPr/>
          <p:nvPr/>
        </p:nvCxnSpPr>
        <p:spPr>
          <a:xfrm rot="10800000" flipV="1">
            <a:off x="5248656" y="3145536"/>
            <a:ext cx="2468880" cy="27432"/>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TextBox 175"/>
          <p:cNvSpPr txBox="1"/>
          <p:nvPr/>
        </p:nvSpPr>
        <p:spPr>
          <a:xfrm>
            <a:off x="4590288" y="3212394"/>
            <a:ext cx="4279392" cy="3453808"/>
          </a:xfrm>
          <a:prstGeom prst="rect">
            <a:avLst/>
          </a:prstGeom>
          <a:noFill/>
        </p:spPr>
        <p:txBody>
          <a:bodyPr wrap="square" lIns="128568" tIns="64283" rIns="128568" bIns="64283" rtlCol="0">
            <a:spAutoFit/>
          </a:bodyPr>
          <a:lstStyle/>
          <a:p>
            <a:r>
              <a:rPr lang="ru-RU" sz="1400" dirty="0" smtClean="0"/>
              <a:t> </a:t>
            </a:r>
            <a:r>
              <a:rPr lang="ru-RU" b="1" u="sng" dirty="0" smtClean="0">
                <a:solidFill>
                  <a:schemeClr val="bg1"/>
                </a:solidFill>
                <a:latin typeface="Times New Roman" pitchFamily="18" charset="0"/>
                <a:cs typeface="Times New Roman" pitchFamily="18" charset="0"/>
              </a:rPr>
              <a:t>Педагогический эксперимент классифицируется: </a:t>
            </a:r>
          </a:p>
          <a:p>
            <a:r>
              <a:rPr lang="ru-RU" dirty="0" smtClean="0">
                <a:solidFill>
                  <a:schemeClr val="bg1"/>
                </a:solidFill>
                <a:latin typeface="Times New Roman" pitchFamily="18" charset="0"/>
                <a:cs typeface="Times New Roman" pitchFamily="18" charset="0"/>
              </a:rPr>
              <a:t>А</a:t>
            </a:r>
            <a:r>
              <a:rPr lang="ru-RU" dirty="0" smtClean="0">
                <a:solidFill>
                  <a:schemeClr val="bg1"/>
                </a:solidFill>
                <a:latin typeface="Times New Roman" pitchFamily="18" charset="0"/>
                <a:cs typeface="Times New Roman" pitchFamily="18" charset="0"/>
              </a:rPr>
              <a:t>) По форме проведения, по целям, по задачам, по продолжительности проведения</a:t>
            </a:r>
          </a:p>
          <a:p>
            <a:r>
              <a:rPr lang="ru-RU" dirty="0" smtClean="0">
                <a:solidFill>
                  <a:schemeClr val="bg1"/>
                </a:solidFill>
                <a:latin typeface="Times New Roman" pitchFamily="18" charset="0"/>
                <a:cs typeface="Times New Roman" pitchFamily="18" charset="0"/>
              </a:rPr>
              <a:t>Б) По форме проведения, по целям, по продолжительности проведения</a:t>
            </a:r>
          </a:p>
          <a:p>
            <a:r>
              <a:rPr lang="ru-RU" dirty="0" smtClean="0">
                <a:solidFill>
                  <a:schemeClr val="bg1"/>
                </a:solidFill>
                <a:latin typeface="Times New Roman" pitchFamily="18" charset="0"/>
                <a:cs typeface="Times New Roman" pitchFamily="18" charset="0"/>
              </a:rPr>
              <a:t>В) По форме проведения, по функциональным признакам, по задачам, по продолжительности проведения</a:t>
            </a:r>
          </a:p>
          <a:p>
            <a:r>
              <a:rPr lang="ru-RU" dirty="0" smtClean="0">
                <a:solidFill>
                  <a:schemeClr val="bg1"/>
                </a:solidFill>
                <a:latin typeface="Times New Roman" pitchFamily="18" charset="0"/>
                <a:cs typeface="Times New Roman" pitchFamily="18" charset="0"/>
              </a:rPr>
              <a:t>Г)Нет правильного </a:t>
            </a:r>
            <a:r>
              <a:rPr lang="ru-RU" dirty="0" smtClean="0">
                <a:solidFill>
                  <a:schemeClr val="bg1"/>
                </a:solidFill>
                <a:latin typeface="Times New Roman" pitchFamily="18" charset="0"/>
                <a:cs typeface="Times New Roman" pitchFamily="18" charset="0"/>
              </a:rPr>
              <a:t>ответа</a:t>
            </a:r>
            <a:endParaRPr lang="en-GB" altLang="zh-CN" sz="1200" dirty="0">
              <a:solidFill>
                <a:schemeClr val="bg1"/>
              </a:solidFill>
              <a:latin typeface="Times New Roman" pitchFamily="18" charset="0"/>
              <a:ea typeface="微软雅黑" panose="020B0503020204020204" pitchFamily="34" charset="-122"/>
              <a:cs typeface="Times New Roman" pitchFamily="18" charset="0"/>
              <a:sym typeface="+mn-lt"/>
            </a:endParaRPr>
          </a:p>
        </p:txBody>
      </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1171575"/>
          </a:xfrm>
          <a:prstGeom prst="rect">
            <a:avLst/>
          </a:prstGeom>
        </p:spPr>
      </p:pic>
      <p:sp>
        <p:nvSpPr>
          <p:cNvPr id="7" name="Прямоугольник 6"/>
          <p:cNvSpPr/>
          <p:nvPr/>
        </p:nvSpPr>
        <p:spPr>
          <a:xfrm>
            <a:off x="228600" y="0"/>
            <a:ext cx="7031736" cy="900246"/>
          </a:xfrm>
          <a:prstGeom prst="rect">
            <a:avLst/>
          </a:prstGeom>
          <a:noFill/>
        </p:spPr>
        <p:txBody>
          <a:bodyPr wrap="square" lIns="68580" tIns="34290" rIns="68580" bIns="34290">
            <a:spAutoFit/>
          </a:bodyPr>
          <a:lstStyle/>
          <a:p>
            <a:pPr algn="ctr"/>
            <a:r>
              <a:rPr lang="ru-RU" sz="5400" b="1" dirty="0" smtClean="0">
                <a:solidFill>
                  <a:schemeClr val="bg1"/>
                </a:solidFill>
                <a:latin typeface="Times New Roman" pitchFamily="18" charset="0"/>
                <a:cs typeface="Times New Roman" pitchFamily="18" charset="0"/>
              </a:rPr>
              <a:t>Список литературы</a:t>
            </a:r>
            <a:endParaRPr lang="ru-RU" dirty="0">
              <a:solidFill>
                <a:schemeClr val="bg1"/>
              </a:solidFill>
              <a:latin typeface="Gotham Pro Black" panose="02000903040000020004" pitchFamily="50" charset="0"/>
              <a:cs typeface="Gotham Pro Black" panose="02000903040000020004" pitchFamily="50" charset="0"/>
            </a:endParaRPr>
          </a:p>
        </p:txBody>
      </p:sp>
      <p:sp>
        <p:nvSpPr>
          <p:cNvPr id="18" name="Прямоугольник 17"/>
          <p:cNvSpPr/>
          <p:nvPr/>
        </p:nvSpPr>
        <p:spPr>
          <a:xfrm>
            <a:off x="8618561" y="313694"/>
            <a:ext cx="253916" cy="346249"/>
          </a:xfrm>
          <a:prstGeom prst="rect">
            <a:avLst/>
          </a:prstGeom>
          <a:noFill/>
        </p:spPr>
        <p:txBody>
          <a:bodyPr wrap="none" lIns="68580" tIns="34290" rIns="68580" bIns="34290">
            <a:spAutoFit/>
          </a:bodyPr>
          <a:lstStyle/>
          <a:p>
            <a:pPr algn="r"/>
            <a:r>
              <a:rPr lang="ru-RU" dirty="0" smtClean="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rPr>
              <a:t>9</a:t>
            </a:r>
            <a:endParaRPr lang="ru-RU" dirty="0">
              <a:ln w="0"/>
              <a:solidFill>
                <a:srgbClr val="0D4594"/>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85263" y="-42664"/>
            <a:ext cx="1021175" cy="1021175"/>
          </a:xfrm>
          <a:prstGeom prst="rect">
            <a:avLst/>
          </a:prstGeom>
        </p:spPr>
      </p:pic>
      <p:sp>
        <p:nvSpPr>
          <p:cNvPr id="15" name="Freeform 8"/>
          <p:cNvSpPr/>
          <p:nvPr/>
        </p:nvSpPr>
        <p:spPr>
          <a:xfrm>
            <a:off x="310896" y="1280160"/>
            <a:ext cx="8522208" cy="5221224"/>
          </a:xfrm>
          <a:custGeom>
            <a:avLst/>
            <a:gdLst/>
            <a:ahLst/>
            <a:cxnLst/>
            <a:rect l="l" t="t" r="r" b="b"/>
            <a:pathLst>
              <a:path w="1736622" h="1662840">
                <a:moveTo>
                  <a:pt x="0" y="0"/>
                </a:moveTo>
                <a:lnTo>
                  <a:pt x="1736622" y="0"/>
                </a:lnTo>
                <a:lnTo>
                  <a:pt x="1736622" y="1662840"/>
                </a:lnTo>
                <a:lnTo>
                  <a:pt x="0" y="1662840"/>
                </a:lnTo>
                <a:close/>
              </a:path>
            </a:pathLst>
          </a:custGeom>
          <a:solidFill>
            <a:schemeClr val="accent1">
              <a:lumMod val="75000"/>
            </a:schemeClr>
          </a:solidFill>
        </p:spPr>
      </p:sp>
      <p:grpSp>
        <p:nvGrpSpPr>
          <p:cNvPr id="2" name="Group 10"/>
          <p:cNvGrpSpPr/>
          <p:nvPr/>
        </p:nvGrpSpPr>
        <p:grpSpPr>
          <a:xfrm>
            <a:off x="697176" y="1380745"/>
            <a:ext cx="7852464" cy="4590287"/>
            <a:chOff x="0" y="-241102"/>
            <a:chExt cx="10411694" cy="4979711"/>
          </a:xfrm>
        </p:grpSpPr>
        <p:grpSp>
          <p:nvGrpSpPr>
            <p:cNvPr id="3" name="Group 11"/>
            <p:cNvGrpSpPr/>
            <p:nvPr/>
          </p:nvGrpSpPr>
          <p:grpSpPr>
            <a:xfrm>
              <a:off x="0" y="-241102"/>
              <a:ext cx="8958682" cy="4355906"/>
              <a:chOff x="0" y="-47625"/>
              <a:chExt cx="1769616" cy="860425"/>
            </a:xfrm>
          </p:grpSpPr>
          <p:sp>
            <p:nvSpPr>
              <p:cNvPr id="25" name="Freeform 12"/>
              <p:cNvSpPr/>
              <p:nvPr/>
            </p:nvSpPr>
            <p:spPr>
              <a:xfrm>
                <a:off x="0" y="0"/>
                <a:ext cx="1769616" cy="459081"/>
              </a:xfrm>
              <a:custGeom>
                <a:avLst/>
                <a:gdLst/>
                <a:ahLst/>
                <a:cxnLst/>
                <a:rect l="l" t="t" r="r" b="b"/>
                <a:pathLst>
                  <a:path w="1769616" h="459081">
                    <a:moveTo>
                      <a:pt x="0" y="0"/>
                    </a:moveTo>
                    <a:lnTo>
                      <a:pt x="1769616" y="0"/>
                    </a:lnTo>
                    <a:lnTo>
                      <a:pt x="1769616" y="459081"/>
                    </a:lnTo>
                    <a:lnTo>
                      <a:pt x="0" y="459081"/>
                    </a:lnTo>
                    <a:close/>
                  </a:path>
                </a:pathLst>
              </a:custGeom>
              <a:solidFill>
                <a:srgbClr val="FFFFFF"/>
              </a:solidFill>
            </p:spPr>
          </p:sp>
          <p:sp>
            <p:nvSpPr>
              <p:cNvPr id="26" name="TextBox 13"/>
              <p:cNvSpPr txBox="1"/>
              <p:nvPr/>
            </p:nvSpPr>
            <p:spPr>
              <a:xfrm>
                <a:off x="0" y="-47625"/>
                <a:ext cx="812800" cy="860425"/>
              </a:xfrm>
              <a:prstGeom prst="rect">
                <a:avLst/>
              </a:prstGeom>
            </p:spPr>
            <p:txBody>
              <a:bodyPr lIns="50800" tIns="50800" rIns="50800" bIns="50800" rtlCol="0" anchor="ctr"/>
              <a:lstStyle/>
              <a:p>
                <a:pPr algn="ctr">
                  <a:lnSpc>
                    <a:spcPts val="3359"/>
                  </a:lnSpc>
                </a:pPr>
                <a:endParaRPr/>
              </a:p>
            </p:txBody>
          </p:sp>
        </p:grpSp>
        <p:grpSp>
          <p:nvGrpSpPr>
            <p:cNvPr id="4" name="Group 14"/>
            <p:cNvGrpSpPr/>
            <p:nvPr/>
          </p:nvGrpSpPr>
          <p:grpSpPr>
            <a:xfrm>
              <a:off x="254000" y="25598"/>
              <a:ext cx="10157694" cy="4713011"/>
              <a:chOff x="0" y="-47625"/>
              <a:chExt cx="2006458" cy="930965"/>
            </a:xfrm>
          </p:grpSpPr>
          <p:sp>
            <p:nvSpPr>
              <p:cNvPr id="23" name="Freeform 15"/>
              <p:cNvSpPr/>
              <p:nvPr/>
            </p:nvSpPr>
            <p:spPr>
              <a:xfrm>
                <a:off x="0" y="0"/>
                <a:ext cx="2006458" cy="883340"/>
              </a:xfrm>
              <a:custGeom>
                <a:avLst/>
                <a:gdLst/>
                <a:ahLst/>
                <a:cxnLst/>
                <a:rect l="l" t="t" r="r" b="b"/>
                <a:pathLst>
                  <a:path w="2006458" h="812800">
                    <a:moveTo>
                      <a:pt x="0" y="0"/>
                    </a:moveTo>
                    <a:lnTo>
                      <a:pt x="2006458" y="0"/>
                    </a:lnTo>
                    <a:lnTo>
                      <a:pt x="2006458" y="812800"/>
                    </a:lnTo>
                    <a:lnTo>
                      <a:pt x="0" y="812800"/>
                    </a:lnTo>
                    <a:close/>
                  </a:path>
                </a:pathLst>
              </a:custGeom>
              <a:solidFill>
                <a:schemeClr val="accent1"/>
              </a:solidFill>
            </p:spPr>
          </p:sp>
          <p:sp>
            <p:nvSpPr>
              <p:cNvPr id="24" name="TextBox 16"/>
              <p:cNvSpPr txBox="1"/>
              <p:nvPr/>
            </p:nvSpPr>
            <p:spPr>
              <a:xfrm>
                <a:off x="0" y="-47625"/>
                <a:ext cx="812800" cy="860425"/>
              </a:xfrm>
              <a:prstGeom prst="rect">
                <a:avLst/>
              </a:prstGeom>
            </p:spPr>
            <p:txBody>
              <a:bodyPr lIns="50800" tIns="50800" rIns="50800" bIns="50800" rtlCol="0" anchor="ctr"/>
              <a:lstStyle/>
              <a:p>
                <a:pPr algn="ctr">
                  <a:lnSpc>
                    <a:spcPts val="3359"/>
                  </a:lnSpc>
                </a:pPr>
                <a:endParaRPr/>
              </a:p>
            </p:txBody>
          </p:sp>
        </p:grpSp>
        <p:sp>
          <p:nvSpPr>
            <p:cNvPr id="22" name="TextBox 17"/>
            <p:cNvSpPr txBox="1"/>
            <p:nvPr/>
          </p:nvSpPr>
          <p:spPr>
            <a:xfrm>
              <a:off x="300916" y="327833"/>
              <a:ext cx="9965288" cy="4321497"/>
            </a:xfrm>
            <a:prstGeom prst="rect">
              <a:avLst/>
            </a:prstGeom>
          </p:spPr>
          <p:txBody>
            <a:bodyPr wrap="square" lIns="0" tIns="0" rIns="0" bIns="0" rtlCol="0" anchor="t">
              <a:spAutoFit/>
            </a:bodyPr>
            <a:lstStyle/>
            <a:p>
              <a:r>
                <a:rPr lang="ru-RU" sz="1400" b="1" dirty="0" smtClean="0"/>
                <a:t> </a:t>
              </a:r>
              <a:r>
                <a:rPr lang="ru-RU" sz="2400" b="1" dirty="0" smtClean="0">
                  <a:latin typeface="Times New Roman" pitchFamily="18" charset="0"/>
                  <a:cs typeface="Times New Roman" pitchFamily="18" charset="0"/>
                </a:rPr>
                <a:t>Виды педагогического эксперимента </a:t>
              </a:r>
              <a:r>
                <a:rPr lang="ru-RU" sz="2400" dirty="0" smtClean="0">
                  <a:latin typeface="Times New Roman" pitchFamily="18" charset="0"/>
                  <a:cs typeface="Times New Roman" pitchFamily="18" charset="0"/>
                </a:rPr>
                <a:t>[Электронная версия][Ресурс: https://infourok.ru/statya-na-temu-vidi-pedagogicheskogo-eksperimenta-2847553.html</a:t>
              </a:r>
              <a:r>
                <a:rPr lang="ru-RU"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Педагогический эксперимент: понятие, этапы, миссия и роль</a:t>
              </a:r>
              <a:r>
                <a:rPr lang="ru-RU" sz="2400" dirty="0" smtClean="0">
                  <a:latin typeface="Times New Roman" pitchFamily="18" charset="0"/>
                  <a:cs typeface="Times New Roman" pitchFamily="18" charset="0"/>
                </a:rPr>
                <a:t> [Электронная версия][Ресурс: https://disshelp.ru/blog/pedagogicheskij-eksperiment-ponyatie-etapy-missiya-i-rol</a:t>
              </a:r>
              <a:r>
                <a:rPr lang="ru-RU"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Педагогический эксперимент </a:t>
              </a:r>
              <a:r>
                <a:rPr lang="ru-RU" sz="2400" dirty="0" smtClean="0">
                  <a:latin typeface="Times New Roman" pitchFamily="18" charset="0"/>
                  <a:cs typeface="Times New Roman" pitchFamily="18" charset="0"/>
                </a:rPr>
                <a:t>[Электронная версия][Ресурс: https://nsportal.ru/detskiy-sad/raznoe/2015/11/04/pedagogicheskiy-eksperiment]</a:t>
              </a:r>
              <a:r>
                <a:rPr lang="ru-RU" sz="1400" b="1" dirty="0" smtClean="0"/>
                <a:t/>
              </a:r>
              <a:br>
                <a:rPr lang="ru-RU" sz="1400" b="1" dirty="0" smtClean="0"/>
              </a:br>
              <a:endParaRPr lang="en-US" sz="1400" u="none" dirty="0">
                <a:solidFill>
                  <a:schemeClr val="bg1"/>
                </a:solidFill>
                <a:latin typeface="Times New Roman" pitchFamily="18" charset="0"/>
                <a:cs typeface="Times New Roman" pitchFamily="18" charset="0"/>
              </a:endParaRPr>
            </a:p>
          </p:txBody>
        </p:sp>
      </p:grpSp>
    </p:spTree>
    <p:extLst>
      <p:ext uri="{BB962C8B-B14F-4D97-AF65-F5344CB8AC3E}">
        <p14:creationId xmlns:p14="http://schemas.microsoft.com/office/powerpoint/2010/main" xmlns="" val="29449420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1879</TotalTime>
  <Words>849</Words>
  <Application>Microsoft Office PowerPoint</Application>
  <PresentationFormat>Экран (4:3)</PresentationFormat>
  <Paragraphs>77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Ольга</cp:lastModifiedBy>
  <cp:revision>316</cp:revision>
  <dcterms:created xsi:type="dcterms:W3CDTF">2019-11-13T12:28:12Z</dcterms:created>
  <dcterms:modified xsi:type="dcterms:W3CDTF">2024-11-07T16:12:35Z</dcterms:modified>
</cp:coreProperties>
</file>