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1" r:id="rId3"/>
    <p:sldId id="340" r:id="rId4"/>
    <p:sldId id="339" r:id="rId5"/>
    <p:sldId id="317" r:id="rId6"/>
    <p:sldId id="337" r:id="rId7"/>
    <p:sldId id="343" r:id="rId8"/>
    <p:sldId id="336" r:id="rId9"/>
    <p:sldId id="342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594"/>
    <a:srgbClr val="1B4E9D"/>
    <a:srgbClr val="1C51A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168" y="2948575"/>
            <a:ext cx="8577072" cy="6656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Постнеклассическии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̆ период развития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проектнои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624" y="2049415"/>
            <a:ext cx="8577072" cy="6675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8193024" y="5888736"/>
            <a:ext cx="950976" cy="969264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1832" y="1051152"/>
            <a:ext cx="7525512" cy="57323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формирования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проектной культуры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актуальной, поскольку она, по сути, прогрессивна, жизненно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практикоориентирована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культуросообразна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отвечает потребности формирования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 качества человека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становлению социальной зрелости обучающихся. Аргументов в пользу необходимости освоения проектной культуры можно привести достаточно много: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проектирование есть разновидность проблемно-развивающего обучения;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проектирование определяет новый, современный, инновационный облик любого образовательного учреждения;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проектирование изменяет тип мышления участников проекта, приближая его к потребностям XXI века;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проектирование реализует идеи личностно-ориентированной педагогики;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в-пятых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проектирование изменяет конкурентоспособность самого учителя на рынке труда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787298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2" name="Рисунок 11" descr="C:\Users\Ольга\Desktop\trener_po_basketbolu_adp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1896" y="5952744"/>
            <a:ext cx="685800" cy="758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任意多边形: 形状 31"/>
          <p:cNvSpPr/>
          <p:nvPr/>
        </p:nvSpPr>
        <p:spPr>
          <a:xfrm flipH="1" flipV="1">
            <a:off x="8174736" y="5861304"/>
            <a:ext cx="969264" cy="99669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 rot="5400000">
            <a:off x="4029603" y="1706826"/>
            <a:ext cx="1002700" cy="9345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 rot="16200000" flipH="1">
            <a:off x="4154570" y="3660794"/>
            <a:ext cx="859444" cy="11991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" y="0"/>
            <a:ext cx="813816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проектной культуры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" y="1895856"/>
            <a:ext cx="3773424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комплекс знаний, умений, опыта, а также личностных качеств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обеспечивающих практическое их применение в конкретных условиях. 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6360" y="1216153"/>
            <a:ext cx="3432048" cy="40703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проектную культуру можно определить как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набор представлений, установок и поведения персонала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вовлечённого в проектную деятельность. Она позволяет участникам легко, слаженно и непринуждённо реализовывать проекты в интересах организации.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/>
              <a:t>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208776"/>
            <a:ext cx="9144000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87952" y="2350008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66344" y="4558043"/>
            <a:ext cx="836676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личностном уровне проектная культура - это потребность и способность человека к максимальной самореализации на основе использования разнообразных средств, отпущенных природой и преобразованных в соответствии с культурной целесообразностью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-26581" y="0"/>
            <a:ext cx="1050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Ольга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0"/>
            <a:ext cx="8631936" cy="6858000"/>
          </a:xfrm>
          <a:prstGeom prst="rect">
            <a:avLst/>
          </a:prstGeom>
          <a:noFill/>
        </p:spPr>
      </p:pic>
      <p:sp>
        <p:nvSpPr>
          <p:cNvPr id="6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493776" y="-109728"/>
            <a:ext cx="8650224" cy="7104888"/>
          </a:xfrm>
          <a:prstGeom prst="rect">
            <a:avLst/>
          </a:pr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7389953" y="2359153"/>
            <a:ext cx="1754047" cy="44988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768" y="1"/>
            <a:ext cx="8714232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 и задачи проектной культуры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530352" y="1388382"/>
            <a:ext cx="8293608" cy="52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 </a:t>
            </a:r>
            <a:r>
              <a:rPr lang="ru-RU" sz="12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проектной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получение определённого продукта (результата), отвечающего субъективным и/или объективным требованиям новизны, а также получение новых знаний и умений. 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проектной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-формирование системы ценностей, на основе которых может эффективно выстраиваться проектная деятельность;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-совершенствование методов и приёмов педагогики, а также способов и средств развития проектных умений, навыков, проектного мышления;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аналитичности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критичности, творчества;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-применение знаний в практической деятельности;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-формирование исследовательских, проектных, рефлексивных, коммуникативных компетенций и других.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3152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культуры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97281"/>
            <a:ext cx="8997695" cy="5486402"/>
            <a:chOff x="0" y="-241102"/>
            <a:chExt cx="10411694" cy="6068918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31968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11767"/>
              <a:ext cx="10157694" cy="5816049"/>
              <a:chOff x="0" y="-50357"/>
              <a:chExt cx="2006458" cy="1148849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0357"/>
                <a:ext cx="2006458" cy="1148849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261872" y="1441704"/>
            <a:ext cx="7516368" cy="520911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Гносеологическая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Направлена на развитие познавательного аспекта проектной культуры, включая знания и умения по основам проектирования. 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-Гуманистическая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Предполагает гуманистическую направленность профессионально-педагогической деятельности педагога. 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-Коммуникативная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Направлена на развитие коммуникативных навыков и умений работать в команде.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-Информационная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Предполагает понимание закономерностей информационных процессов, умение организовать поиск и отбор информации, необходимой для решения задач. 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-Нормативная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Направлена на разработку и использование нормативных баз для действий, реализующих проект. 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-Обучающая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Обеспечивает усвоение новых знаний, формирование новых представлений, появление новых смыслов, динамику ценностей. 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-Воспитывающая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Направлена на развитие эмоционально-ценностного аспекта проектной культуры, который отражается в тонком отношении к условиям жизнедеятельности. 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 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>
            <a:off x="507250" y="1452260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0"/>
          <p:cNvSpPr>
            <a:spLocks noEditPoints="1"/>
          </p:cNvSpPr>
          <p:nvPr/>
        </p:nvSpPr>
        <p:spPr bwMode="auto">
          <a:xfrm>
            <a:off x="504202" y="229960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01154" y="32383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513346" y="422898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0"/>
          <p:cNvSpPr>
            <a:spLocks noEditPoints="1"/>
          </p:cNvSpPr>
          <p:nvPr/>
        </p:nvSpPr>
        <p:spPr bwMode="auto">
          <a:xfrm>
            <a:off x="549922" y="522568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527048"/>
            <a:ext cx="9144000" cy="53309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87298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Постнеклассический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период развития проектной культуры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-1641348" y="4183380"/>
            <a:ext cx="532180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944" y="188366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2752" y="3389376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896" y="487070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3"/>
          <p:cNvSpPr txBox="1"/>
          <p:nvPr/>
        </p:nvSpPr>
        <p:spPr>
          <a:xfrm>
            <a:off x="1371600" y="1582466"/>
            <a:ext cx="7324344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/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Постнеклассический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период развития проектной культуры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начинается с открытия всеобщего периодического закона Д. И. Менделеевым в 1869 году и составления периодической таблицы с оставшимися незаполненными ячейками. Это открыло возможности к предсказанию выявления новых элементов, а также к проектированию и созданию новых материалов, управлению их свойствами. 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371600" y="2951018"/>
            <a:ext cx="758037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 этапы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постнеклассического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периода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Досистемное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(морфологическое) проектирование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(вторая половина XIX в. — 1960-е гг.).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Системное проектирование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(от институционального оформления методологии системного проектирования в 1960-х гг. и разработки системного оператора Г. С.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Альтшуллером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современного состояния развития проектной культуры). 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1389888" y="4945547"/>
            <a:ext cx="758037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Ведущий тип деятельности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проектная деятельность, проектирование, инновационная деятельность.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предвосхищения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идея, идеально замышленный образ, проблемно-творческая, созидательная цель, схема, модель и др..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Проектно-технологический тип организационной культуры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характеризуется тем, что знания транслируются и созидаются в формах проектов, технологий, программ.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904364" y="5089680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PA_任意多边形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804672" y="3481104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PA_任意多边形 9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795528" y="1938528"/>
            <a:ext cx="472491" cy="402335"/>
          </a:xfrm>
          <a:custGeom>
            <a:avLst/>
            <a:gdLst>
              <a:gd name="T0" fmla="*/ 377 w 863"/>
              <a:gd name="T1" fmla="*/ 202 h 669"/>
              <a:gd name="T2" fmla="*/ 396 w 863"/>
              <a:gd name="T3" fmla="*/ 171 h 669"/>
              <a:gd name="T4" fmla="*/ 367 w 863"/>
              <a:gd name="T5" fmla="*/ 125 h 669"/>
              <a:gd name="T6" fmla="*/ 367 w 863"/>
              <a:gd name="T7" fmla="*/ 93 h 669"/>
              <a:gd name="T8" fmla="*/ 373 w 863"/>
              <a:gd name="T9" fmla="*/ 30 h 669"/>
              <a:gd name="T10" fmla="*/ 424 w 863"/>
              <a:gd name="T11" fmla="*/ 2 h 669"/>
              <a:gd name="T12" fmla="*/ 494 w 863"/>
              <a:gd name="T13" fmla="*/ 16 h 669"/>
              <a:gd name="T14" fmla="*/ 518 w 863"/>
              <a:gd name="T15" fmla="*/ 67 h 669"/>
              <a:gd name="T16" fmla="*/ 522 w 863"/>
              <a:gd name="T17" fmla="*/ 99 h 669"/>
              <a:gd name="T18" fmla="*/ 508 w 863"/>
              <a:gd name="T19" fmla="*/ 137 h 669"/>
              <a:gd name="T20" fmla="*/ 502 w 863"/>
              <a:gd name="T21" fmla="*/ 198 h 669"/>
              <a:gd name="T22" fmla="*/ 555 w 863"/>
              <a:gd name="T23" fmla="*/ 202 h 669"/>
              <a:gd name="T24" fmla="*/ 597 w 863"/>
              <a:gd name="T25" fmla="*/ 300 h 669"/>
              <a:gd name="T26" fmla="*/ 555 w 863"/>
              <a:gd name="T27" fmla="*/ 351 h 669"/>
              <a:gd name="T28" fmla="*/ 323 w 863"/>
              <a:gd name="T29" fmla="*/ 351 h 669"/>
              <a:gd name="T30" fmla="*/ 291 w 863"/>
              <a:gd name="T31" fmla="*/ 286 h 669"/>
              <a:gd name="T32" fmla="*/ 331 w 863"/>
              <a:gd name="T33" fmla="*/ 202 h 669"/>
              <a:gd name="T34" fmla="*/ 432 w 863"/>
              <a:gd name="T35" fmla="*/ 530 h 669"/>
              <a:gd name="T36" fmla="*/ 524 w 863"/>
              <a:gd name="T37" fmla="*/ 516 h 669"/>
              <a:gd name="T38" fmla="*/ 569 w 863"/>
              <a:gd name="T39" fmla="*/ 486 h 669"/>
              <a:gd name="T40" fmla="*/ 524 w 863"/>
              <a:gd name="T41" fmla="*/ 572 h 669"/>
              <a:gd name="T42" fmla="*/ 393 w 863"/>
              <a:gd name="T43" fmla="*/ 589 h 669"/>
              <a:gd name="T44" fmla="*/ 222 w 863"/>
              <a:gd name="T45" fmla="*/ 77 h 669"/>
              <a:gd name="T46" fmla="*/ 123 w 863"/>
              <a:gd name="T47" fmla="*/ 163 h 669"/>
              <a:gd name="T48" fmla="*/ 135 w 863"/>
              <a:gd name="T49" fmla="*/ 264 h 669"/>
              <a:gd name="T50" fmla="*/ 154 w 863"/>
              <a:gd name="T51" fmla="*/ 242 h 669"/>
              <a:gd name="T52" fmla="*/ 198 w 863"/>
              <a:gd name="T53" fmla="*/ 159 h 669"/>
              <a:gd name="T54" fmla="*/ 220 w 863"/>
              <a:gd name="T55" fmla="*/ 36 h 669"/>
              <a:gd name="T56" fmla="*/ 732 w 863"/>
              <a:gd name="T57" fmla="*/ 99 h 669"/>
              <a:gd name="T58" fmla="*/ 627 w 863"/>
              <a:gd name="T59" fmla="*/ 56 h 669"/>
              <a:gd name="T60" fmla="*/ 567 w 863"/>
              <a:gd name="T61" fmla="*/ 99 h 669"/>
              <a:gd name="T62" fmla="*/ 643 w 863"/>
              <a:gd name="T63" fmla="*/ 103 h 669"/>
              <a:gd name="T64" fmla="*/ 643 w 863"/>
              <a:gd name="T65" fmla="*/ 169 h 669"/>
              <a:gd name="T66" fmla="*/ 196 w 863"/>
              <a:gd name="T67" fmla="*/ 484 h 669"/>
              <a:gd name="T68" fmla="*/ 180 w 863"/>
              <a:gd name="T69" fmla="*/ 540 h 669"/>
              <a:gd name="T70" fmla="*/ 254 w 863"/>
              <a:gd name="T71" fmla="*/ 554 h 669"/>
              <a:gd name="T72" fmla="*/ 271 w 863"/>
              <a:gd name="T73" fmla="*/ 647 h 669"/>
              <a:gd name="T74" fmla="*/ 136 w 863"/>
              <a:gd name="T75" fmla="*/ 669 h 669"/>
              <a:gd name="T76" fmla="*/ 2 w 863"/>
              <a:gd name="T77" fmla="*/ 647 h 669"/>
              <a:gd name="T78" fmla="*/ 19 w 863"/>
              <a:gd name="T79" fmla="*/ 554 h 669"/>
              <a:gd name="T80" fmla="*/ 93 w 863"/>
              <a:gd name="T81" fmla="*/ 540 h 669"/>
              <a:gd name="T82" fmla="*/ 71 w 863"/>
              <a:gd name="T83" fmla="*/ 472 h 669"/>
              <a:gd name="T84" fmla="*/ 41 w 863"/>
              <a:gd name="T85" fmla="*/ 409 h 669"/>
              <a:gd name="T86" fmla="*/ 65 w 863"/>
              <a:gd name="T87" fmla="*/ 329 h 669"/>
              <a:gd name="T88" fmla="*/ 172 w 863"/>
              <a:gd name="T89" fmla="*/ 314 h 669"/>
              <a:gd name="T90" fmla="*/ 224 w 863"/>
              <a:gd name="T91" fmla="*/ 367 h 669"/>
              <a:gd name="T92" fmla="*/ 232 w 863"/>
              <a:gd name="T93" fmla="*/ 470 h 669"/>
              <a:gd name="T94" fmla="*/ 791 w 863"/>
              <a:gd name="T95" fmla="*/ 462 h 669"/>
              <a:gd name="T96" fmla="*/ 821 w 863"/>
              <a:gd name="T97" fmla="*/ 460 h 669"/>
              <a:gd name="T98" fmla="*/ 807 w 863"/>
              <a:gd name="T99" fmla="*/ 339 h 669"/>
              <a:gd name="T100" fmla="*/ 744 w 863"/>
              <a:gd name="T101" fmla="*/ 302 h 669"/>
              <a:gd name="T102" fmla="*/ 656 w 863"/>
              <a:gd name="T103" fmla="*/ 319 h 669"/>
              <a:gd name="T104" fmla="*/ 629 w 863"/>
              <a:gd name="T105" fmla="*/ 421 h 669"/>
              <a:gd name="T106" fmla="*/ 666 w 863"/>
              <a:gd name="T107" fmla="*/ 474 h 669"/>
              <a:gd name="T108" fmla="*/ 682 w 863"/>
              <a:gd name="T109" fmla="*/ 530 h 669"/>
              <a:gd name="T110" fmla="*/ 603 w 863"/>
              <a:gd name="T111" fmla="*/ 554 h 669"/>
              <a:gd name="T112" fmla="*/ 591 w 863"/>
              <a:gd name="T113" fmla="*/ 637 h 669"/>
              <a:gd name="T114" fmla="*/ 766 w 863"/>
              <a:gd name="T115" fmla="*/ 657 h 669"/>
              <a:gd name="T116" fmla="*/ 863 w 863"/>
              <a:gd name="T117" fmla="*/ 615 h 669"/>
              <a:gd name="T118" fmla="*/ 843 w 863"/>
              <a:gd name="T119" fmla="*/ 544 h 669"/>
              <a:gd name="T120" fmla="*/ 766 w 863"/>
              <a:gd name="T121" fmla="*/ 518 h 669"/>
              <a:gd name="T122" fmla="*/ 791 w 863"/>
              <a:gd name="T123" fmla="*/ 46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3" h="669">
                <a:moveTo>
                  <a:pt x="331" y="202"/>
                </a:moveTo>
                <a:lnTo>
                  <a:pt x="331" y="202"/>
                </a:lnTo>
                <a:lnTo>
                  <a:pt x="365" y="202"/>
                </a:lnTo>
                <a:lnTo>
                  <a:pt x="365" y="202"/>
                </a:lnTo>
                <a:lnTo>
                  <a:pt x="371" y="202"/>
                </a:lnTo>
                <a:lnTo>
                  <a:pt x="377" y="202"/>
                </a:lnTo>
                <a:lnTo>
                  <a:pt x="383" y="200"/>
                </a:lnTo>
                <a:lnTo>
                  <a:pt x="387" y="194"/>
                </a:lnTo>
                <a:lnTo>
                  <a:pt x="387" y="194"/>
                </a:lnTo>
                <a:lnTo>
                  <a:pt x="393" y="185"/>
                </a:lnTo>
                <a:lnTo>
                  <a:pt x="396" y="171"/>
                </a:lnTo>
                <a:lnTo>
                  <a:pt x="396" y="171"/>
                </a:lnTo>
                <a:lnTo>
                  <a:pt x="385" y="155"/>
                </a:lnTo>
                <a:lnTo>
                  <a:pt x="377" y="137"/>
                </a:lnTo>
                <a:lnTo>
                  <a:pt x="377" y="137"/>
                </a:lnTo>
                <a:lnTo>
                  <a:pt x="371" y="131"/>
                </a:lnTo>
                <a:lnTo>
                  <a:pt x="367" y="125"/>
                </a:lnTo>
                <a:lnTo>
                  <a:pt x="367" y="125"/>
                </a:lnTo>
                <a:lnTo>
                  <a:pt x="363" y="113"/>
                </a:lnTo>
                <a:lnTo>
                  <a:pt x="363" y="99"/>
                </a:lnTo>
                <a:lnTo>
                  <a:pt x="363" y="97"/>
                </a:lnTo>
                <a:lnTo>
                  <a:pt x="365" y="95"/>
                </a:lnTo>
                <a:lnTo>
                  <a:pt x="365" y="95"/>
                </a:lnTo>
                <a:lnTo>
                  <a:pt x="367" y="93"/>
                </a:lnTo>
                <a:lnTo>
                  <a:pt x="367" y="93"/>
                </a:lnTo>
                <a:lnTo>
                  <a:pt x="365" y="65"/>
                </a:lnTo>
                <a:lnTo>
                  <a:pt x="365" y="56"/>
                </a:lnTo>
                <a:lnTo>
                  <a:pt x="367" y="46"/>
                </a:lnTo>
                <a:lnTo>
                  <a:pt x="369" y="38"/>
                </a:lnTo>
                <a:lnTo>
                  <a:pt x="373" y="30"/>
                </a:lnTo>
                <a:lnTo>
                  <a:pt x="379" y="24"/>
                </a:lnTo>
                <a:lnTo>
                  <a:pt x="385" y="18"/>
                </a:lnTo>
                <a:lnTo>
                  <a:pt x="385" y="18"/>
                </a:lnTo>
                <a:lnTo>
                  <a:pt x="396" y="10"/>
                </a:lnTo>
                <a:lnTo>
                  <a:pt x="408" y="4"/>
                </a:lnTo>
                <a:lnTo>
                  <a:pt x="424" y="2"/>
                </a:lnTo>
                <a:lnTo>
                  <a:pt x="438" y="0"/>
                </a:lnTo>
                <a:lnTo>
                  <a:pt x="454" y="0"/>
                </a:lnTo>
                <a:lnTo>
                  <a:pt x="470" y="4"/>
                </a:lnTo>
                <a:lnTo>
                  <a:pt x="482" y="8"/>
                </a:lnTo>
                <a:lnTo>
                  <a:pt x="494" y="16"/>
                </a:lnTo>
                <a:lnTo>
                  <a:pt x="494" y="16"/>
                </a:lnTo>
                <a:lnTo>
                  <a:pt x="502" y="22"/>
                </a:lnTo>
                <a:lnTo>
                  <a:pt x="508" y="28"/>
                </a:lnTo>
                <a:lnTo>
                  <a:pt x="512" y="36"/>
                </a:lnTo>
                <a:lnTo>
                  <a:pt x="514" y="46"/>
                </a:lnTo>
                <a:lnTo>
                  <a:pt x="518" y="56"/>
                </a:lnTo>
                <a:lnTo>
                  <a:pt x="518" y="67"/>
                </a:lnTo>
                <a:lnTo>
                  <a:pt x="516" y="93"/>
                </a:lnTo>
                <a:lnTo>
                  <a:pt x="516" y="93"/>
                </a:lnTo>
                <a:lnTo>
                  <a:pt x="520" y="95"/>
                </a:lnTo>
                <a:lnTo>
                  <a:pt x="522" y="97"/>
                </a:lnTo>
                <a:lnTo>
                  <a:pt x="522" y="99"/>
                </a:lnTo>
                <a:lnTo>
                  <a:pt x="522" y="99"/>
                </a:lnTo>
                <a:lnTo>
                  <a:pt x="522" y="113"/>
                </a:lnTo>
                <a:lnTo>
                  <a:pt x="518" y="123"/>
                </a:lnTo>
                <a:lnTo>
                  <a:pt x="518" y="123"/>
                </a:lnTo>
                <a:lnTo>
                  <a:pt x="514" y="131"/>
                </a:lnTo>
                <a:lnTo>
                  <a:pt x="508" y="137"/>
                </a:lnTo>
                <a:lnTo>
                  <a:pt x="508" y="137"/>
                </a:lnTo>
                <a:lnTo>
                  <a:pt x="500" y="153"/>
                </a:lnTo>
                <a:lnTo>
                  <a:pt x="490" y="169"/>
                </a:lnTo>
                <a:lnTo>
                  <a:pt x="490" y="169"/>
                </a:lnTo>
                <a:lnTo>
                  <a:pt x="494" y="187"/>
                </a:lnTo>
                <a:lnTo>
                  <a:pt x="498" y="192"/>
                </a:lnTo>
                <a:lnTo>
                  <a:pt x="502" y="198"/>
                </a:lnTo>
                <a:lnTo>
                  <a:pt x="502" y="198"/>
                </a:lnTo>
                <a:lnTo>
                  <a:pt x="512" y="202"/>
                </a:lnTo>
                <a:lnTo>
                  <a:pt x="524" y="202"/>
                </a:lnTo>
                <a:lnTo>
                  <a:pt x="524" y="202"/>
                </a:lnTo>
                <a:lnTo>
                  <a:pt x="555" y="202"/>
                </a:lnTo>
                <a:lnTo>
                  <a:pt x="555" y="202"/>
                </a:lnTo>
                <a:lnTo>
                  <a:pt x="565" y="214"/>
                </a:lnTo>
                <a:lnTo>
                  <a:pt x="575" y="228"/>
                </a:lnTo>
                <a:lnTo>
                  <a:pt x="583" y="244"/>
                </a:lnTo>
                <a:lnTo>
                  <a:pt x="589" y="262"/>
                </a:lnTo>
                <a:lnTo>
                  <a:pt x="593" y="282"/>
                </a:lnTo>
                <a:lnTo>
                  <a:pt x="597" y="300"/>
                </a:lnTo>
                <a:lnTo>
                  <a:pt x="599" y="319"/>
                </a:lnTo>
                <a:lnTo>
                  <a:pt x="597" y="335"/>
                </a:lnTo>
                <a:lnTo>
                  <a:pt x="597" y="335"/>
                </a:lnTo>
                <a:lnTo>
                  <a:pt x="587" y="341"/>
                </a:lnTo>
                <a:lnTo>
                  <a:pt x="573" y="345"/>
                </a:lnTo>
                <a:lnTo>
                  <a:pt x="555" y="351"/>
                </a:lnTo>
                <a:lnTo>
                  <a:pt x="533" y="353"/>
                </a:lnTo>
                <a:lnTo>
                  <a:pt x="488" y="359"/>
                </a:lnTo>
                <a:lnTo>
                  <a:pt x="438" y="361"/>
                </a:lnTo>
                <a:lnTo>
                  <a:pt x="389" y="359"/>
                </a:lnTo>
                <a:lnTo>
                  <a:pt x="343" y="355"/>
                </a:lnTo>
                <a:lnTo>
                  <a:pt x="323" y="351"/>
                </a:lnTo>
                <a:lnTo>
                  <a:pt x="307" y="347"/>
                </a:lnTo>
                <a:lnTo>
                  <a:pt x="295" y="341"/>
                </a:lnTo>
                <a:lnTo>
                  <a:pt x="285" y="335"/>
                </a:lnTo>
                <a:lnTo>
                  <a:pt x="285" y="335"/>
                </a:lnTo>
                <a:lnTo>
                  <a:pt x="287" y="304"/>
                </a:lnTo>
                <a:lnTo>
                  <a:pt x="291" y="286"/>
                </a:lnTo>
                <a:lnTo>
                  <a:pt x="295" y="268"/>
                </a:lnTo>
                <a:lnTo>
                  <a:pt x="299" y="250"/>
                </a:lnTo>
                <a:lnTo>
                  <a:pt x="307" y="232"/>
                </a:lnTo>
                <a:lnTo>
                  <a:pt x="317" y="216"/>
                </a:lnTo>
                <a:lnTo>
                  <a:pt x="331" y="202"/>
                </a:lnTo>
                <a:lnTo>
                  <a:pt x="331" y="202"/>
                </a:lnTo>
                <a:close/>
                <a:moveTo>
                  <a:pt x="347" y="607"/>
                </a:moveTo>
                <a:lnTo>
                  <a:pt x="315" y="484"/>
                </a:lnTo>
                <a:lnTo>
                  <a:pt x="448" y="486"/>
                </a:lnTo>
                <a:lnTo>
                  <a:pt x="416" y="524"/>
                </a:lnTo>
                <a:lnTo>
                  <a:pt x="416" y="524"/>
                </a:lnTo>
                <a:lnTo>
                  <a:pt x="432" y="530"/>
                </a:lnTo>
                <a:lnTo>
                  <a:pt x="448" y="536"/>
                </a:lnTo>
                <a:lnTo>
                  <a:pt x="464" y="538"/>
                </a:lnTo>
                <a:lnTo>
                  <a:pt x="480" y="536"/>
                </a:lnTo>
                <a:lnTo>
                  <a:pt x="496" y="532"/>
                </a:lnTo>
                <a:lnTo>
                  <a:pt x="510" y="526"/>
                </a:lnTo>
                <a:lnTo>
                  <a:pt x="524" y="516"/>
                </a:lnTo>
                <a:lnTo>
                  <a:pt x="535" y="504"/>
                </a:lnTo>
                <a:lnTo>
                  <a:pt x="535" y="504"/>
                </a:lnTo>
                <a:lnTo>
                  <a:pt x="543" y="492"/>
                </a:lnTo>
                <a:lnTo>
                  <a:pt x="549" y="480"/>
                </a:lnTo>
                <a:lnTo>
                  <a:pt x="569" y="486"/>
                </a:lnTo>
                <a:lnTo>
                  <a:pt x="569" y="486"/>
                </a:lnTo>
                <a:lnTo>
                  <a:pt x="565" y="504"/>
                </a:lnTo>
                <a:lnTo>
                  <a:pt x="559" y="522"/>
                </a:lnTo>
                <a:lnTo>
                  <a:pt x="551" y="538"/>
                </a:lnTo>
                <a:lnTo>
                  <a:pt x="539" y="554"/>
                </a:lnTo>
                <a:lnTo>
                  <a:pt x="539" y="554"/>
                </a:lnTo>
                <a:lnTo>
                  <a:pt x="524" y="572"/>
                </a:lnTo>
                <a:lnTo>
                  <a:pt x="504" y="583"/>
                </a:lnTo>
                <a:lnTo>
                  <a:pt x="482" y="593"/>
                </a:lnTo>
                <a:lnTo>
                  <a:pt x="460" y="597"/>
                </a:lnTo>
                <a:lnTo>
                  <a:pt x="438" y="599"/>
                </a:lnTo>
                <a:lnTo>
                  <a:pt x="414" y="595"/>
                </a:lnTo>
                <a:lnTo>
                  <a:pt x="393" y="589"/>
                </a:lnTo>
                <a:lnTo>
                  <a:pt x="373" y="577"/>
                </a:lnTo>
                <a:lnTo>
                  <a:pt x="347" y="607"/>
                </a:lnTo>
                <a:lnTo>
                  <a:pt x="347" y="607"/>
                </a:lnTo>
                <a:close/>
                <a:moveTo>
                  <a:pt x="220" y="36"/>
                </a:moveTo>
                <a:lnTo>
                  <a:pt x="222" y="77"/>
                </a:lnTo>
                <a:lnTo>
                  <a:pt x="222" y="77"/>
                </a:lnTo>
                <a:lnTo>
                  <a:pt x="200" y="83"/>
                </a:lnTo>
                <a:lnTo>
                  <a:pt x="178" y="93"/>
                </a:lnTo>
                <a:lnTo>
                  <a:pt x="160" y="107"/>
                </a:lnTo>
                <a:lnTo>
                  <a:pt x="144" y="123"/>
                </a:lnTo>
                <a:lnTo>
                  <a:pt x="133" y="143"/>
                </a:lnTo>
                <a:lnTo>
                  <a:pt x="123" y="163"/>
                </a:lnTo>
                <a:lnTo>
                  <a:pt x="119" y="187"/>
                </a:lnTo>
                <a:lnTo>
                  <a:pt x="117" y="210"/>
                </a:lnTo>
                <a:lnTo>
                  <a:pt x="117" y="210"/>
                </a:lnTo>
                <a:lnTo>
                  <a:pt x="121" y="228"/>
                </a:lnTo>
                <a:lnTo>
                  <a:pt x="127" y="246"/>
                </a:lnTo>
                <a:lnTo>
                  <a:pt x="135" y="264"/>
                </a:lnTo>
                <a:lnTo>
                  <a:pt x="144" y="278"/>
                </a:lnTo>
                <a:lnTo>
                  <a:pt x="162" y="270"/>
                </a:lnTo>
                <a:lnTo>
                  <a:pt x="162" y="270"/>
                </a:lnTo>
                <a:lnTo>
                  <a:pt x="158" y="256"/>
                </a:lnTo>
                <a:lnTo>
                  <a:pt x="154" y="242"/>
                </a:lnTo>
                <a:lnTo>
                  <a:pt x="154" y="242"/>
                </a:lnTo>
                <a:lnTo>
                  <a:pt x="156" y="224"/>
                </a:lnTo>
                <a:lnTo>
                  <a:pt x="158" y="208"/>
                </a:lnTo>
                <a:lnTo>
                  <a:pt x="164" y="194"/>
                </a:lnTo>
                <a:lnTo>
                  <a:pt x="174" y="181"/>
                </a:lnTo>
                <a:lnTo>
                  <a:pt x="184" y="169"/>
                </a:lnTo>
                <a:lnTo>
                  <a:pt x="198" y="159"/>
                </a:lnTo>
                <a:lnTo>
                  <a:pt x="212" y="153"/>
                </a:lnTo>
                <a:lnTo>
                  <a:pt x="228" y="147"/>
                </a:lnTo>
                <a:lnTo>
                  <a:pt x="232" y="194"/>
                </a:lnTo>
                <a:lnTo>
                  <a:pt x="327" y="103"/>
                </a:lnTo>
                <a:lnTo>
                  <a:pt x="220" y="36"/>
                </a:lnTo>
                <a:lnTo>
                  <a:pt x="220" y="36"/>
                </a:lnTo>
                <a:close/>
                <a:moveTo>
                  <a:pt x="801" y="159"/>
                </a:moveTo>
                <a:lnTo>
                  <a:pt x="760" y="161"/>
                </a:lnTo>
                <a:lnTo>
                  <a:pt x="760" y="161"/>
                </a:lnTo>
                <a:lnTo>
                  <a:pt x="754" y="139"/>
                </a:lnTo>
                <a:lnTo>
                  <a:pt x="744" y="117"/>
                </a:lnTo>
                <a:lnTo>
                  <a:pt x="732" y="99"/>
                </a:lnTo>
                <a:lnTo>
                  <a:pt x="714" y="83"/>
                </a:lnTo>
                <a:lnTo>
                  <a:pt x="696" y="69"/>
                </a:lnTo>
                <a:lnTo>
                  <a:pt x="674" y="62"/>
                </a:lnTo>
                <a:lnTo>
                  <a:pt x="653" y="56"/>
                </a:lnTo>
                <a:lnTo>
                  <a:pt x="627" y="56"/>
                </a:lnTo>
                <a:lnTo>
                  <a:pt x="627" y="56"/>
                </a:lnTo>
                <a:lnTo>
                  <a:pt x="609" y="58"/>
                </a:lnTo>
                <a:lnTo>
                  <a:pt x="591" y="63"/>
                </a:lnTo>
                <a:lnTo>
                  <a:pt x="575" y="71"/>
                </a:lnTo>
                <a:lnTo>
                  <a:pt x="559" y="81"/>
                </a:lnTo>
                <a:lnTo>
                  <a:pt x="567" y="99"/>
                </a:lnTo>
                <a:lnTo>
                  <a:pt x="567" y="99"/>
                </a:lnTo>
                <a:lnTo>
                  <a:pt x="581" y="95"/>
                </a:lnTo>
                <a:lnTo>
                  <a:pt x="595" y="93"/>
                </a:lnTo>
                <a:lnTo>
                  <a:pt x="595" y="93"/>
                </a:lnTo>
                <a:lnTo>
                  <a:pt x="613" y="93"/>
                </a:lnTo>
                <a:lnTo>
                  <a:pt x="629" y="97"/>
                </a:lnTo>
                <a:lnTo>
                  <a:pt x="643" y="103"/>
                </a:lnTo>
                <a:lnTo>
                  <a:pt x="656" y="111"/>
                </a:lnTo>
                <a:lnTo>
                  <a:pt x="668" y="123"/>
                </a:lnTo>
                <a:lnTo>
                  <a:pt x="678" y="135"/>
                </a:lnTo>
                <a:lnTo>
                  <a:pt x="686" y="151"/>
                </a:lnTo>
                <a:lnTo>
                  <a:pt x="690" y="167"/>
                </a:lnTo>
                <a:lnTo>
                  <a:pt x="643" y="169"/>
                </a:lnTo>
                <a:lnTo>
                  <a:pt x="734" y="266"/>
                </a:lnTo>
                <a:lnTo>
                  <a:pt x="801" y="159"/>
                </a:lnTo>
                <a:lnTo>
                  <a:pt x="801" y="159"/>
                </a:lnTo>
                <a:close/>
                <a:moveTo>
                  <a:pt x="202" y="472"/>
                </a:moveTo>
                <a:lnTo>
                  <a:pt x="202" y="472"/>
                </a:lnTo>
                <a:lnTo>
                  <a:pt x="196" y="484"/>
                </a:lnTo>
                <a:lnTo>
                  <a:pt x="188" y="494"/>
                </a:lnTo>
                <a:lnTo>
                  <a:pt x="180" y="502"/>
                </a:lnTo>
                <a:lnTo>
                  <a:pt x="170" y="510"/>
                </a:lnTo>
                <a:lnTo>
                  <a:pt x="170" y="510"/>
                </a:lnTo>
                <a:lnTo>
                  <a:pt x="174" y="528"/>
                </a:lnTo>
                <a:lnTo>
                  <a:pt x="180" y="540"/>
                </a:lnTo>
                <a:lnTo>
                  <a:pt x="180" y="540"/>
                </a:lnTo>
                <a:lnTo>
                  <a:pt x="218" y="542"/>
                </a:lnTo>
                <a:lnTo>
                  <a:pt x="242" y="546"/>
                </a:lnTo>
                <a:lnTo>
                  <a:pt x="250" y="550"/>
                </a:lnTo>
                <a:lnTo>
                  <a:pt x="254" y="554"/>
                </a:lnTo>
                <a:lnTo>
                  <a:pt x="254" y="554"/>
                </a:lnTo>
                <a:lnTo>
                  <a:pt x="260" y="564"/>
                </a:lnTo>
                <a:lnTo>
                  <a:pt x="266" y="576"/>
                </a:lnTo>
                <a:lnTo>
                  <a:pt x="269" y="587"/>
                </a:lnTo>
                <a:lnTo>
                  <a:pt x="271" y="601"/>
                </a:lnTo>
                <a:lnTo>
                  <a:pt x="273" y="625"/>
                </a:lnTo>
                <a:lnTo>
                  <a:pt x="271" y="647"/>
                </a:lnTo>
                <a:lnTo>
                  <a:pt x="271" y="647"/>
                </a:lnTo>
                <a:lnTo>
                  <a:pt x="260" y="653"/>
                </a:lnTo>
                <a:lnTo>
                  <a:pt x="244" y="657"/>
                </a:lnTo>
                <a:lnTo>
                  <a:pt x="212" y="663"/>
                </a:lnTo>
                <a:lnTo>
                  <a:pt x="174" y="667"/>
                </a:lnTo>
                <a:lnTo>
                  <a:pt x="136" y="669"/>
                </a:lnTo>
                <a:lnTo>
                  <a:pt x="99" y="667"/>
                </a:lnTo>
                <a:lnTo>
                  <a:pt x="61" y="663"/>
                </a:lnTo>
                <a:lnTo>
                  <a:pt x="29" y="657"/>
                </a:lnTo>
                <a:lnTo>
                  <a:pt x="13" y="653"/>
                </a:lnTo>
                <a:lnTo>
                  <a:pt x="2" y="647"/>
                </a:lnTo>
                <a:lnTo>
                  <a:pt x="2" y="647"/>
                </a:lnTo>
                <a:lnTo>
                  <a:pt x="0" y="625"/>
                </a:lnTo>
                <a:lnTo>
                  <a:pt x="2" y="601"/>
                </a:lnTo>
                <a:lnTo>
                  <a:pt x="4" y="587"/>
                </a:lnTo>
                <a:lnTo>
                  <a:pt x="7" y="576"/>
                </a:lnTo>
                <a:lnTo>
                  <a:pt x="13" y="564"/>
                </a:lnTo>
                <a:lnTo>
                  <a:pt x="19" y="554"/>
                </a:lnTo>
                <a:lnTo>
                  <a:pt x="19" y="554"/>
                </a:lnTo>
                <a:lnTo>
                  <a:pt x="23" y="550"/>
                </a:lnTo>
                <a:lnTo>
                  <a:pt x="31" y="546"/>
                </a:lnTo>
                <a:lnTo>
                  <a:pt x="55" y="542"/>
                </a:lnTo>
                <a:lnTo>
                  <a:pt x="93" y="540"/>
                </a:lnTo>
                <a:lnTo>
                  <a:pt x="93" y="540"/>
                </a:lnTo>
                <a:lnTo>
                  <a:pt x="101" y="510"/>
                </a:lnTo>
                <a:lnTo>
                  <a:pt x="101" y="510"/>
                </a:lnTo>
                <a:lnTo>
                  <a:pt x="91" y="502"/>
                </a:lnTo>
                <a:lnTo>
                  <a:pt x="83" y="494"/>
                </a:lnTo>
                <a:lnTo>
                  <a:pt x="77" y="484"/>
                </a:lnTo>
                <a:lnTo>
                  <a:pt x="71" y="472"/>
                </a:lnTo>
                <a:lnTo>
                  <a:pt x="71" y="472"/>
                </a:lnTo>
                <a:lnTo>
                  <a:pt x="41" y="472"/>
                </a:lnTo>
                <a:lnTo>
                  <a:pt x="41" y="472"/>
                </a:lnTo>
                <a:lnTo>
                  <a:pt x="39" y="452"/>
                </a:lnTo>
                <a:lnTo>
                  <a:pt x="39" y="431"/>
                </a:lnTo>
                <a:lnTo>
                  <a:pt x="41" y="409"/>
                </a:lnTo>
                <a:lnTo>
                  <a:pt x="43" y="389"/>
                </a:lnTo>
                <a:lnTo>
                  <a:pt x="47" y="369"/>
                </a:lnTo>
                <a:lnTo>
                  <a:pt x="53" y="353"/>
                </a:lnTo>
                <a:lnTo>
                  <a:pt x="59" y="339"/>
                </a:lnTo>
                <a:lnTo>
                  <a:pt x="65" y="329"/>
                </a:lnTo>
                <a:lnTo>
                  <a:pt x="65" y="329"/>
                </a:lnTo>
                <a:lnTo>
                  <a:pt x="79" y="321"/>
                </a:lnTo>
                <a:lnTo>
                  <a:pt x="95" y="316"/>
                </a:lnTo>
                <a:lnTo>
                  <a:pt x="115" y="312"/>
                </a:lnTo>
                <a:lnTo>
                  <a:pt x="135" y="312"/>
                </a:lnTo>
                <a:lnTo>
                  <a:pt x="152" y="312"/>
                </a:lnTo>
                <a:lnTo>
                  <a:pt x="172" y="314"/>
                </a:lnTo>
                <a:lnTo>
                  <a:pt x="188" y="319"/>
                </a:lnTo>
                <a:lnTo>
                  <a:pt x="202" y="327"/>
                </a:lnTo>
                <a:lnTo>
                  <a:pt x="202" y="327"/>
                </a:lnTo>
                <a:lnTo>
                  <a:pt x="210" y="335"/>
                </a:lnTo>
                <a:lnTo>
                  <a:pt x="218" y="349"/>
                </a:lnTo>
                <a:lnTo>
                  <a:pt x="224" y="367"/>
                </a:lnTo>
                <a:lnTo>
                  <a:pt x="228" y="387"/>
                </a:lnTo>
                <a:lnTo>
                  <a:pt x="232" y="409"/>
                </a:lnTo>
                <a:lnTo>
                  <a:pt x="234" y="431"/>
                </a:lnTo>
                <a:lnTo>
                  <a:pt x="234" y="450"/>
                </a:lnTo>
                <a:lnTo>
                  <a:pt x="232" y="470"/>
                </a:lnTo>
                <a:lnTo>
                  <a:pt x="232" y="470"/>
                </a:lnTo>
                <a:lnTo>
                  <a:pt x="226" y="470"/>
                </a:lnTo>
                <a:lnTo>
                  <a:pt x="216" y="472"/>
                </a:lnTo>
                <a:lnTo>
                  <a:pt x="208" y="472"/>
                </a:lnTo>
                <a:lnTo>
                  <a:pt x="202" y="472"/>
                </a:lnTo>
                <a:lnTo>
                  <a:pt x="202" y="472"/>
                </a:lnTo>
                <a:close/>
                <a:moveTo>
                  <a:pt x="791" y="462"/>
                </a:moveTo>
                <a:lnTo>
                  <a:pt x="791" y="462"/>
                </a:lnTo>
                <a:lnTo>
                  <a:pt x="797" y="462"/>
                </a:lnTo>
                <a:lnTo>
                  <a:pt x="807" y="462"/>
                </a:lnTo>
                <a:lnTo>
                  <a:pt x="815" y="460"/>
                </a:lnTo>
                <a:lnTo>
                  <a:pt x="821" y="460"/>
                </a:lnTo>
                <a:lnTo>
                  <a:pt x="821" y="460"/>
                </a:lnTo>
                <a:lnTo>
                  <a:pt x="823" y="441"/>
                </a:lnTo>
                <a:lnTo>
                  <a:pt x="823" y="421"/>
                </a:lnTo>
                <a:lnTo>
                  <a:pt x="821" y="399"/>
                </a:lnTo>
                <a:lnTo>
                  <a:pt x="817" y="377"/>
                </a:lnTo>
                <a:lnTo>
                  <a:pt x="813" y="357"/>
                </a:lnTo>
                <a:lnTo>
                  <a:pt x="807" y="339"/>
                </a:lnTo>
                <a:lnTo>
                  <a:pt x="799" y="325"/>
                </a:lnTo>
                <a:lnTo>
                  <a:pt x="791" y="318"/>
                </a:lnTo>
                <a:lnTo>
                  <a:pt x="791" y="318"/>
                </a:lnTo>
                <a:lnTo>
                  <a:pt x="778" y="310"/>
                </a:lnTo>
                <a:lnTo>
                  <a:pt x="762" y="304"/>
                </a:lnTo>
                <a:lnTo>
                  <a:pt x="744" y="302"/>
                </a:lnTo>
                <a:lnTo>
                  <a:pt x="724" y="302"/>
                </a:lnTo>
                <a:lnTo>
                  <a:pt x="704" y="302"/>
                </a:lnTo>
                <a:lnTo>
                  <a:pt x="686" y="306"/>
                </a:lnTo>
                <a:lnTo>
                  <a:pt x="668" y="312"/>
                </a:lnTo>
                <a:lnTo>
                  <a:pt x="656" y="319"/>
                </a:lnTo>
                <a:lnTo>
                  <a:pt x="656" y="319"/>
                </a:lnTo>
                <a:lnTo>
                  <a:pt x="649" y="329"/>
                </a:lnTo>
                <a:lnTo>
                  <a:pt x="643" y="343"/>
                </a:lnTo>
                <a:lnTo>
                  <a:pt x="637" y="359"/>
                </a:lnTo>
                <a:lnTo>
                  <a:pt x="633" y="379"/>
                </a:lnTo>
                <a:lnTo>
                  <a:pt x="631" y="399"/>
                </a:lnTo>
                <a:lnTo>
                  <a:pt x="629" y="421"/>
                </a:lnTo>
                <a:lnTo>
                  <a:pt x="629" y="443"/>
                </a:lnTo>
                <a:lnTo>
                  <a:pt x="631" y="462"/>
                </a:lnTo>
                <a:lnTo>
                  <a:pt x="631" y="462"/>
                </a:lnTo>
                <a:lnTo>
                  <a:pt x="660" y="462"/>
                </a:lnTo>
                <a:lnTo>
                  <a:pt x="660" y="462"/>
                </a:lnTo>
                <a:lnTo>
                  <a:pt x="666" y="474"/>
                </a:lnTo>
                <a:lnTo>
                  <a:pt x="672" y="484"/>
                </a:lnTo>
                <a:lnTo>
                  <a:pt x="680" y="492"/>
                </a:lnTo>
                <a:lnTo>
                  <a:pt x="690" y="500"/>
                </a:lnTo>
                <a:lnTo>
                  <a:pt x="690" y="500"/>
                </a:lnTo>
                <a:lnTo>
                  <a:pt x="682" y="530"/>
                </a:lnTo>
                <a:lnTo>
                  <a:pt x="682" y="530"/>
                </a:lnTo>
                <a:lnTo>
                  <a:pt x="645" y="532"/>
                </a:lnTo>
                <a:lnTo>
                  <a:pt x="621" y="536"/>
                </a:lnTo>
                <a:lnTo>
                  <a:pt x="613" y="540"/>
                </a:lnTo>
                <a:lnTo>
                  <a:pt x="609" y="544"/>
                </a:lnTo>
                <a:lnTo>
                  <a:pt x="609" y="544"/>
                </a:lnTo>
                <a:lnTo>
                  <a:pt x="603" y="554"/>
                </a:lnTo>
                <a:lnTo>
                  <a:pt x="597" y="566"/>
                </a:lnTo>
                <a:lnTo>
                  <a:pt x="593" y="577"/>
                </a:lnTo>
                <a:lnTo>
                  <a:pt x="591" y="591"/>
                </a:lnTo>
                <a:lnTo>
                  <a:pt x="589" y="615"/>
                </a:lnTo>
                <a:lnTo>
                  <a:pt x="591" y="637"/>
                </a:lnTo>
                <a:lnTo>
                  <a:pt x="591" y="637"/>
                </a:lnTo>
                <a:lnTo>
                  <a:pt x="605" y="643"/>
                </a:lnTo>
                <a:lnTo>
                  <a:pt x="619" y="647"/>
                </a:lnTo>
                <a:lnTo>
                  <a:pt x="651" y="653"/>
                </a:lnTo>
                <a:lnTo>
                  <a:pt x="688" y="657"/>
                </a:lnTo>
                <a:lnTo>
                  <a:pt x="726" y="659"/>
                </a:lnTo>
                <a:lnTo>
                  <a:pt x="766" y="657"/>
                </a:lnTo>
                <a:lnTo>
                  <a:pt x="801" y="653"/>
                </a:lnTo>
                <a:lnTo>
                  <a:pt x="833" y="647"/>
                </a:lnTo>
                <a:lnTo>
                  <a:pt x="849" y="643"/>
                </a:lnTo>
                <a:lnTo>
                  <a:pt x="861" y="637"/>
                </a:lnTo>
                <a:lnTo>
                  <a:pt x="861" y="637"/>
                </a:lnTo>
                <a:lnTo>
                  <a:pt x="863" y="615"/>
                </a:lnTo>
                <a:lnTo>
                  <a:pt x="861" y="591"/>
                </a:lnTo>
                <a:lnTo>
                  <a:pt x="859" y="577"/>
                </a:lnTo>
                <a:lnTo>
                  <a:pt x="855" y="566"/>
                </a:lnTo>
                <a:lnTo>
                  <a:pt x="851" y="554"/>
                </a:lnTo>
                <a:lnTo>
                  <a:pt x="843" y="544"/>
                </a:lnTo>
                <a:lnTo>
                  <a:pt x="843" y="544"/>
                </a:lnTo>
                <a:lnTo>
                  <a:pt x="839" y="540"/>
                </a:lnTo>
                <a:lnTo>
                  <a:pt x="831" y="536"/>
                </a:lnTo>
                <a:lnTo>
                  <a:pt x="807" y="532"/>
                </a:lnTo>
                <a:lnTo>
                  <a:pt x="770" y="530"/>
                </a:lnTo>
                <a:lnTo>
                  <a:pt x="770" y="530"/>
                </a:lnTo>
                <a:lnTo>
                  <a:pt x="766" y="518"/>
                </a:lnTo>
                <a:lnTo>
                  <a:pt x="760" y="500"/>
                </a:lnTo>
                <a:lnTo>
                  <a:pt x="760" y="500"/>
                </a:lnTo>
                <a:lnTo>
                  <a:pt x="770" y="492"/>
                </a:lnTo>
                <a:lnTo>
                  <a:pt x="778" y="484"/>
                </a:lnTo>
                <a:lnTo>
                  <a:pt x="785" y="474"/>
                </a:lnTo>
                <a:lnTo>
                  <a:pt x="791" y="462"/>
                </a:lnTo>
                <a:lnTo>
                  <a:pt x="791" y="46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527048"/>
            <a:ext cx="9144000" cy="53309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87298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Проектно-технологический тип организационной культуры </a:t>
            </a:r>
            <a:r>
              <a:rPr lang="ru-RU" sz="2800" dirty="0" smtClean="0"/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3378708" y="2930652"/>
            <a:ext cx="2816352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3"/>
          <p:cNvSpPr txBox="1"/>
          <p:nvPr/>
        </p:nvSpPr>
        <p:spPr>
          <a:xfrm>
            <a:off x="1024128" y="1582466"/>
            <a:ext cx="360273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Проектно-технологический тип организационной культуры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состоит в том, что продуктивная деятельность человека (или организации) разбивается на отдельные завершённые циклы, которые называются проектами.  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731520" y="4377482"/>
            <a:ext cx="82570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2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Завершённость цикла деятельности (проекта) определяется тремя фазами:  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Фаза проектирования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Результатом является построенная модель создаваемой системы и план её реализации.  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Технологическая фаза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Результатом является реализация системы.  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Рефлексивная фаза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Результатом является оценка реализованной системы и определение необходимости либо её дальнейшей коррекции, либо «запуска» нового проекта. 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5788152" y="1571411"/>
            <a:ext cx="3099816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 осуществления практически любой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нерутинной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 можно рассматривать в рамках проекта, реализуемого в определённой временной последовательности по фазам, стадиям и этапам. </a:t>
            </a: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55448" y="4943376"/>
            <a:ext cx="391610" cy="387576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PA_任意多边形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202936" y="1771176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PA_任意多边形 14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6616" y="1810513"/>
            <a:ext cx="246888" cy="448055"/>
          </a:xfrm>
          <a:custGeom>
            <a:avLst/>
            <a:gdLst>
              <a:gd name="T0" fmla="*/ 218 w 456"/>
              <a:gd name="T1" fmla="*/ 8 h 931"/>
              <a:gd name="T2" fmla="*/ 275 w 456"/>
              <a:gd name="T3" fmla="*/ 67 h 931"/>
              <a:gd name="T4" fmla="*/ 283 w 456"/>
              <a:gd name="T5" fmla="*/ 133 h 931"/>
              <a:gd name="T6" fmla="*/ 236 w 456"/>
              <a:gd name="T7" fmla="*/ 202 h 931"/>
              <a:gd name="T8" fmla="*/ 174 w 456"/>
              <a:gd name="T9" fmla="*/ 222 h 931"/>
              <a:gd name="T10" fmla="*/ 95 w 456"/>
              <a:gd name="T11" fmla="*/ 189 h 931"/>
              <a:gd name="T12" fmla="*/ 63 w 456"/>
              <a:gd name="T13" fmla="*/ 111 h 931"/>
              <a:gd name="T14" fmla="*/ 81 w 456"/>
              <a:gd name="T15" fmla="*/ 48 h 931"/>
              <a:gd name="T16" fmla="*/ 150 w 456"/>
              <a:gd name="T17" fmla="*/ 2 h 931"/>
              <a:gd name="T18" fmla="*/ 303 w 456"/>
              <a:gd name="T19" fmla="*/ 611 h 931"/>
              <a:gd name="T20" fmla="*/ 200 w 456"/>
              <a:gd name="T21" fmla="*/ 591 h 931"/>
              <a:gd name="T22" fmla="*/ 172 w 456"/>
              <a:gd name="T23" fmla="*/ 611 h 931"/>
              <a:gd name="T24" fmla="*/ 164 w 456"/>
              <a:gd name="T25" fmla="*/ 784 h 931"/>
              <a:gd name="T26" fmla="*/ 57 w 456"/>
              <a:gd name="T27" fmla="*/ 607 h 931"/>
              <a:gd name="T28" fmla="*/ 15 w 456"/>
              <a:gd name="T29" fmla="*/ 570 h 931"/>
              <a:gd name="T30" fmla="*/ 0 w 456"/>
              <a:gd name="T31" fmla="*/ 514 h 931"/>
              <a:gd name="T32" fmla="*/ 8 w 456"/>
              <a:gd name="T33" fmla="*/ 308 h 931"/>
              <a:gd name="T34" fmla="*/ 65 w 456"/>
              <a:gd name="T35" fmla="*/ 250 h 931"/>
              <a:gd name="T36" fmla="*/ 236 w 456"/>
              <a:gd name="T37" fmla="*/ 242 h 931"/>
              <a:gd name="T38" fmla="*/ 309 w 456"/>
              <a:gd name="T39" fmla="*/ 274 h 931"/>
              <a:gd name="T40" fmla="*/ 341 w 456"/>
              <a:gd name="T41" fmla="*/ 347 h 931"/>
              <a:gd name="T42" fmla="*/ 341 w 456"/>
              <a:gd name="T43" fmla="*/ 611 h 931"/>
              <a:gd name="T44" fmla="*/ 450 w 456"/>
              <a:gd name="T45" fmla="*/ 617 h 931"/>
              <a:gd name="T46" fmla="*/ 456 w 456"/>
              <a:gd name="T47" fmla="*/ 786 h 931"/>
              <a:gd name="T48" fmla="*/ 432 w 456"/>
              <a:gd name="T49" fmla="*/ 810 h 931"/>
              <a:gd name="T50" fmla="*/ 192 w 456"/>
              <a:gd name="T51" fmla="*/ 802 h 931"/>
              <a:gd name="T52" fmla="*/ 186 w 456"/>
              <a:gd name="T53" fmla="*/ 635 h 931"/>
              <a:gd name="T54" fmla="*/ 210 w 456"/>
              <a:gd name="T55" fmla="*/ 611 h 931"/>
              <a:gd name="T56" fmla="*/ 361 w 456"/>
              <a:gd name="T57" fmla="*/ 675 h 931"/>
              <a:gd name="T58" fmla="*/ 353 w 456"/>
              <a:gd name="T59" fmla="*/ 651 h 931"/>
              <a:gd name="T60" fmla="*/ 331 w 456"/>
              <a:gd name="T61" fmla="*/ 641 h 931"/>
              <a:gd name="T62" fmla="*/ 315 w 456"/>
              <a:gd name="T63" fmla="*/ 641 h 931"/>
              <a:gd name="T64" fmla="*/ 289 w 456"/>
              <a:gd name="T65" fmla="*/ 651 h 931"/>
              <a:gd name="T66" fmla="*/ 281 w 456"/>
              <a:gd name="T67" fmla="*/ 675 h 931"/>
              <a:gd name="T68" fmla="*/ 289 w 456"/>
              <a:gd name="T69" fmla="*/ 701 h 931"/>
              <a:gd name="T70" fmla="*/ 315 w 456"/>
              <a:gd name="T71" fmla="*/ 720 h 931"/>
              <a:gd name="T72" fmla="*/ 327 w 456"/>
              <a:gd name="T73" fmla="*/ 746 h 931"/>
              <a:gd name="T74" fmla="*/ 325 w 456"/>
              <a:gd name="T75" fmla="*/ 754 h 931"/>
              <a:gd name="T76" fmla="*/ 317 w 456"/>
              <a:gd name="T77" fmla="*/ 752 h 931"/>
              <a:gd name="T78" fmla="*/ 281 w 456"/>
              <a:gd name="T79" fmla="*/ 728 h 931"/>
              <a:gd name="T80" fmla="*/ 283 w 456"/>
              <a:gd name="T81" fmla="*/ 752 h 931"/>
              <a:gd name="T82" fmla="*/ 303 w 456"/>
              <a:gd name="T83" fmla="*/ 772 h 931"/>
              <a:gd name="T84" fmla="*/ 331 w 456"/>
              <a:gd name="T85" fmla="*/ 776 h 931"/>
              <a:gd name="T86" fmla="*/ 351 w 456"/>
              <a:gd name="T87" fmla="*/ 768 h 931"/>
              <a:gd name="T88" fmla="*/ 363 w 456"/>
              <a:gd name="T89" fmla="*/ 752 h 931"/>
              <a:gd name="T90" fmla="*/ 365 w 456"/>
              <a:gd name="T91" fmla="*/ 724 h 931"/>
              <a:gd name="T92" fmla="*/ 355 w 456"/>
              <a:gd name="T93" fmla="*/ 705 h 931"/>
              <a:gd name="T94" fmla="*/ 319 w 456"/>
              <a:gd name="T95" fmla="*/ 681 h 931"/>
              <a:gd name="T96" fmla="*/ 315 w 456"/>
              <a:gd name="T97" fmla="*/ 671 h 931"/>
              <a:gd name="T98" fmla="*/ 321 w 456"/>
              <a:gd name="T99" fmla="*/ 661 h 931"/>
              <a:gd name="T100" fmla="*/ 327 w 456"/>
              <a:gd name="T101" fmla="*/ 663 h 931"/>
              <a:gd name="T102" fmla="*/ 361 w 456"/>
              <a:gd name="T103" fmla="*/ 681 h 931"/>
              <a:gd name="T104" fmla="*/ 198 w 456"/>
              <a:gd name="T105" fmla="*/ 828 h 931"/>
              <a:gd name="T106" fmla="*/ 283 w 456"/>
              <a:gd name="T107" fmla="*/ 83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6" h="931">
                <a:moveTo>
                  <a:pt x="174" y="0"/>
                </a:moveTo>
                <a:lnTo>
                  <a:pt x="174" y="0"/>
                </a:lnTo>
                <a:lnTo>
                  <a:pt x="196" y="2"/>
                </a:lnTo>
                <a:lnTo>
                  <a:pt x="218" y="8"/>
                </a:lnTo>
                <a:lnTo>
                  <a:pt x="236" y="18"/>
                </a:lnTo>
                <a:lnTo>
                  <a:pt x="252" y="32"/>
                </a:lnTo>
                <a:lnTo>
                  <a:pt x="266" y="48"/>
                </a:lnTo>
                <a:lnTo>
                  <a:pt x="275" y="67"/>
                </a:lnTo>
                <a:lnTo>
                  <a:pt x="283" y="89"/>
                </a:lnTo>
                <a:lnTo>
                  <a:pt x="285" y="111"/>
                </a:lnTo>
                <a:lnTo>
                  <a:pt x="285" y="111"/>
                </a:lnTo>
                <a:lnTo>
                  <a:pt x="283" y="133"/>
                </a:lnTo>
                <a:lnTo>
                  <a:pt x="275" y="155"/>
                </a:lnTo>
                <a:lnTo>
                  <a:pt x="266" y="173"/>
                </a:lnTo>
                <a:lnTo>
                  <a:pt x="252" y="189"/>
                </a:lnTo>
                <a:lnTo>
                  <a:pt x="236" y="202"/>
                </a:lnTo>
                <a:lnTo>
                  <a:pt x="218" y="212"/>
                </a:lnTo>
                <a:lnTo>
                  <a:pt x="196" y="220"/>
                </a:lnTo>
                <a:lnTo>
                  <a:pt x="174" y="222"/>
                </a:lnTo>
                <a:lnTo>
                  <a:pt x="174" y="222"/>
                </a:lnTo>
                <a:lnTo>
                  <a:pt x="150" y="220"/>
                </a:lnTo>
                <a:lnTo>
                  <a:pt x="131" y="212"/>
                </a:lnTo>
                <a:lnTo>
                  <a:pt x="111" y="202"/>
                </a:lnTo>
                <a:lnTo>
                  <a:pt x="95" y="189"/>
                </a:lnTo>
                <a:lnTo>
                  <a:pt x="81" y="173"/>
                </a:lnTo>
                <a:lnTo>
                  <a:pt x="71" y="155"/>
                </a:lnTo>
                <a:lnTo>
                  <a:pt x="65" y="133"/>
                </a:lnTo>
                <a:lnTo>
                  <a:pt x="63" y="111"/>
                </a:lnTo>
                <a:lnTo>
                  <a:pt x="63" y="111"/>
                </a:lnTo>
                <a:lnTo>
                  <a:pt x="65" y="89"/>
                </a:lnTo>
                <a:lnTo>
                  <a:pt x="71" y="67"/>
                </a:lnTo>
                <a:lnTo>
                  <a:pt x="81" y="48"/>
                </a:lnTo>
                <a:lnTo>
                  <a:pt x="95" y="32"/>
                </a:lnTo>
                <a:lnTo>
                  <a:pt x="111" y="18"/>
                </a:lnTo>
                <a:lnTo>
                  <a:pt x="131" y="8"/>
                </a:lnTo>
                <a:lnTo>
                  <a:pt x="150" y="2"/>
                </a:lnTo>
                <a:lnTo>
                  <a:pt x="174" y="0"/>
                </a:lnTo>
                <a:lnTo>
                  <a:pt x="174" y="0"/>
                </a:lnTo>
                <a:close/>
                <a:moveTo>
                  <a:pt x="210" y="611"/>
                </a:moveTo>
                <a:lnTo>
                  <a:pt x="303" y="611"/>
                </a:lnTo>
                <a:lnTo>
                  <a:pt x="303" y="591"/>
                </a:lnTo>
                <a:lnTo>
                  <a:pt x="210" y="591"/>
                </a:lnTo>
                <a:lnTo>
                  <a:pt x="210" y="591"/>
                </a:lnTo>
                <a:lnTo>
                  <a:pt x="200" y="591"/>
                </a:lnTo>
                <a:lnTo>
                  <a:pt x="192" y="595"/>
                </a:lnTo>
                <a:lnTo>
                  <a:pt x="184" y="599"/>
                </a:lnTo>
                <a:lnTo>
                  <a:pt x="178" y="603"/>
                </a:lnTo>
                <a:lnTo>
                  <a:pt x="172" y="611"/>
                </a:lnTo>
                <a:lnTo>
                  <a:pt x="168" y="617"/>
                </a:lnTo>
                <a:lnTo>
                  <a:pt x="166" y="625"/>
                </a:lnTo>
                <a:lnTo>
                  <a:pt x="164" y="635"/>
                </a:lnTo>
                <a:lnTo>
                  <a:pt x="164" y="784"/>
                </a:lnTo>
                <a:lnTo>
                  <a:pt x="142" y="931"/>
                </a:lnTo>
                <a:lnTo>
                  <a:pt x="57" y="931"/>
                </a:lnTo>
                <a:lnTo>
                  <a:pt x="57" y="607"/>
                </a:lnTo>
                <a:lnTo>
                  <a:pt x="57" y="607"/>
                </a:lnTo>
                <a:lnTo>
                  <a:pt x="45" y="599"/>
                </a:lnTo>
                <a:lnTo>
                  <a:pt x="33" y="591"/>
                </a:lnTo>
                <a:lnTo>
                  <a:pt x="23" y="581"/>
                </a:lnTo>
                <a:lnTo>
                  <a:pt x="15" y="570"/>
                </a:lnTo>
                <a:lnTo>
                  <a:pt x="10" y="556"/>
                </a:lnTo>
                <a:lnTo>
                  <a:pt x="4" y="544"/>
                </a:lnTo>
                <a:lnTo>
                  <a:pt x="2" y="528"/>
                </a:lnTo>
                <a:lnTo>
                  <a:pt x="0" y="514"/>
                </a:lnTo>
                <a:lnTo>
                  <a:pt x="0" y="347"/>
                </a:lnTo>
                <a:lnTo>
                  <a:pt x="0" y="347"/>
                </a:lnTo>
                <a:lnTo>
                  <a:pt x="2" y="325"/>
                </a:lnTo>
                <a:lnTo>
                  <a:pt x="8" y="308"/>
                </a:lnTo>
                <a:lnTo>
                  <a:pt x="17" y="288"/>
                </a:lnTo>
                <a:lnTo>
                  <a:pt x="31" y="274"/>
                </a:lnTo>
                <a:lnTo>
                  <a:pt x="47" y="260"/>
                </a:lnTo>
                <a:lnTo>
                  <a:pt x="65" y="250"/>
                </a:lnTo>
                <a:lnTo>
                  <a:pt x="85" y="244"/>
                </a:lnTo>
                <a:lnTo>
                  <a:pt x="105" y="242"/>
                </a:lnTo>
                <a:lnTo>
                  <a:pt x="236" y="242"/>
                </a:lnTo>
                <a:lnTo>
                  <a:pt x="236" y="242"/>
                </a:lnTo>
                <a:lnTo>
                  <a:pt x="258" y="244"/>
                </a:lnTo>
                <a:lnTo>
                  <a:pt x="277" y="250"/>
                </a:lnTo>
                <a:lnTo>
                  <a:pt x="295" y="260"/>
                </a:lnTo>
                <a:lnTo>
                  <a:pt x="309" y="274"/>
                </a:lnTo>
                <a:lnTo>
                  <a:pt x="323" y="288"/>
                </a:lnTo>
                <a:lnTo>
                  <a:pt x="333" y="308"/>
                </a:lnTo>
                <a:lnTo>
                  <a:pt x="339" y="325"/>
                </a:lnTo>
                <a:lnTo>
                  <a:pt x="341" y="347"/>
                </a:lnTo>
                <a:lnTo>
                  <a:pt x="341" y="514"/>
                </a:lnTo>
                <a:lnTo>
                  <a:pt x="341" y="514"/>
                </a:lnTo>
                <a:lnTo>
                  <a:pt x="341" y="528"/>
                </a:lnTo>
                <a:lnTo>
                  <a:pt x="341" y="611"/>
                </a:lnTo>
                <a:lnTo>
                  <a:pt x="432" y="611"/>
                </a:lnTo>
                <a:lnTo>
                  <a:pt x="432" y="611"/>
                </a:lnTo>
                <a:lnTo>
                  <a:pt x="442" y="613"/>
                </a:lnTo>
                <a:lnTo>
                  <a:pt x="450" y="617"/>
                </a:lnTo>
                <a:lnTo>
                  <a:pt x="454" y="625"/>
                </a:lnTo>
                <a:lnTo>
                  <a:pt x="456" y="635"/>
                </a:lnTo>
                <a:lnTo>
                  <a:pt x="456" y="786"/>
                </a:lnTo>
                <a:lnTo>
                  <a:pt x="456" y="786"/>
                </a:lnTo>
                <a:lnTo>
                  <a:pt x="454" y="796"/>
                </a:lnTo>
                <a:lnTo>
                  <a:pt x="450" y="802"/>
                </a:lnTo>
                <a:lnTo>
                  <a:pt x="442" y="808"/>
                </a:lnTo>
                <a:lnTo>
                  <a:pt x="432" y="810"/>
                </a:lnTo>
                <a:lnTo>
                  <a:pt x="210" y="810"/>
                </a:lnTo>
                <a:lnTo>
                  <a:pt x="210" y="810"/>
                </a:lnTo>
                <a:lnTo>
                  <a:pt x="200" y="808"/>
                </a:lnTo>
                <a:lnTo>
                  <a:pt x="192" y="802"/>
                </a:lnTo>
                <a:lnTo>
                  <a:pt x="186" y="796"/>
                </a:lnTo>
                <a:lnTo>
                  <a:pt x="186" y="786"/>
                </a:lnTo>
                <a:lnTo>
                  <a:pt x="186" y="635"/>
                </a:lnTo>
                <a:lnTo>
                  <a:pt x="186" y="635"/>
                </a:lnTo>
                <a:lnTo>
                  <a:pt x="186" y="625"/>
                </a:lnTo>
                <a:lnTo>
                  <a:pt x="192" y="617"/>
                </a:lnTo>
                <a:lnTo>
                  <a:pt x="200" y="613"/>
                </a:lnTo>
                <a:lnTo>
                  <a:pt x="210" y="611"/>
                </a:lnTo>
                <a:lnTo>
                  <a:pt x="210" y="611"/>
                </a:lnTo>
                <a:close/>
                <a:moveTo>
                  <a:pt x="361" y="681"/>
                </a:moveTo>
                <a:lnTo>
                  <a:pt x="361" y="681"/>
                </a:lnTo>
                <a:lnTo>
                  <a:pt x="361" y="675"/>
                </a:lnTo>
                <a:lnTo>
                  <a:pt x="361" y="675"/>
                </a:lnTo>
                <a:lnTo>
                  <a:pt x="359" y="661"/>
                </a:lnTo>
                <a:lnTo>
                  <a:pt x="357" y="655"/>
                </a:lnTo>
                <a:lnTo>
                  <a:pt x="353" y="651"/>
                </a:lnTo>
                <a:lnTo>
                  <a:pt x="353" y="651"/>
                </a:lnTo>
                <a:lnTo>
                  <a:pt x="349" y="647"/>
                </a:lnTo>
                <a:lnTo>
                  <a:pt x="345" y="645"/>
                </a:lnTo>
                <a:lnTo>
                  <a:pt x="331" y="641"/>
                </a:lnTo>
                <a:lnTo>
                  <a:pt x="331" y="631"/>
                </a:lnTo>
                <a:lnTo>
                  <a:pt x="315" y="631"/>
                </a:lnTo>
                <a:lnTo>
                  <a:pt x="315" y="641"/>
                </a:lnTo>
                <a:lnTo>
                  <a:pt x="315" y="641"/>
                </a:lnTo>
                <a:lnTo>
                  <a:pt x="301" y="645"/>
                </a:lnTo>
                <a:lnTo>
                  <a:pt x="295" y="647"/>
                </a:lnTo>
                <a:lnTo>
                  <a:pt x="289" y="651"/>
                </a:lnTo>
                <a:lnTo>
                  <a:pt x="289" y="651"/>
                </a:lnTo>
                <a:lnTo>
                  <a:pt x="285" y="657"/>
                </a:lnTo>
                <a:lnTo>
                  <a:pt x="283" y="661"/>
                </a:lnTo>
                <a:lnTo>
                  <a:pt x="281" y="675"/>
                </a:lnTo>
                <a:lnTo>
                  <a:pt x="281" y="675"/>
                </a:lnTo>
                <a:lnTo>
                  <a:pt x="281" y="685"/>
                </a:lnTo>
                <a:lnTo>
                  <a:pt x="285" y="693"/>
                </a:lnTo>
                <a:lnTo>
                  <a:pt x="285" y="693"/>
                </a:lnTo>
                <a:lnTo>
                  <a:pt x="289" y="701"/>
                </a:lnTo>
                <a:lnTo>
                  <a:pt x="295" y="707"/>
                </a:lnTo>
                <a:lnTo>
                  <a:pt x="295" y="707"/>
                </a:lnTo>
                <a:lnTo>
                  <a:pt x="315" y="720"/>
                </a:lnTo>
                <a:lnTo>
                  <a:pt x="315" y="720"/>
                </a:lnTo>
                <a:lnTo>
                  <a:pt x="323" y="726"/>
                </a:lnTo>
                <a:lnTo>
                  <a:pt x="327" y="730"/>
                </a:lnTo>
                <a:lnTo>
                  <a:pt x="327" y="730"/>
                </a:lnTo>
                <a:lnTo>
                  <a:pt x="327" y="746"/>
                </a:lnTo>
                <a:lnTo>
                  <a:pt x="327" y="746"/>
                </a:lnTo>
                <a:lnTo>
                  <a:pt x="327" y="754"/>
                </a:lnTo>
                <a:lnTo>
                  <a:pt x="327" y="754"/>
                </a:lnTo>
                <a:lnTo>
                  <a:pt x="325" y="754"/>
                </a:lnTo>
                <a:lnTo>
                  <a:pt x="321" y="756"/>
                </a:lnTo>
                <a:lnTo>
                  <a:pt x="321" y="756"/>
                </a:lnTo>
                <a:lnTo>
                  <a:pt x="317" y="754"/>
                </a:lnTo>
                <a:lnTo>
                  <a:pt x="317" y="752"/>
                </a:lnTo>
                <a:lnTo>
                  <a:pt x="317" y="752"/>
                </a:lnTo>
                <a:lnTo>
                  <a:pt x="315" y="736"/>
                </a:lnTo>
                <a:lnTo>
                  <a:pt x="315" y="728"/>
                </a:lnTo>
                <a:lnTo>
                  <a:pt x="281" y="728"/>
                </a:lnTo>
                <a:lnTo>
                  <a:pt x="281" y="734"/>
                </a:lnTo>
                <a:lnTo>
                  <a:pt x="281" y="734"/>
                </a:lnTo>
                <a:lnTo>
                  <a:pt x="283" y="744"/>
                </a:lnTo>
                <a:lnTo>
                  <a:pt x="283" y="752"/>
                </a:lnTo>
                <a:lnTo>
                  <a:pt x="287" y="760"/>
                </a:lnTo>
                <a:lnTo>
                  <a:pt x="291" y="766"/>
                </a:lnTo>
                <a:lnTo>
                  <a:pt x="291" y="766"/>
                </a:lnTo>
                <a:lnTo>
                  <a:pt x="303" y="772"/>
                </a:lnTo>
                <a:lnTo>
                  <a:pt x="315" y="776"/>
                </a:lnTo>
                <a:lnTo>
                  <a:pt x="315" y="788"/>
                </a:lnTo>
                <a:lnTo>
                  <a:pt x="331" y="788"/>
                </a:lnTo>
                <a:lnTo>
                  <a:pt x="331" y="776"/>
                </a:lnTo>
                <a:lnTo>
                  <a:pt x="331" y="776"/>
                </a:lnTo>
                <a:lnTo>
                  <a:pt x="339" y="774"/>
                </a:lnTo>
                <a:lnTo>
                  <a:pt x="345" y="772"/>
                </a:lnTo>
                <a:lnTo>
                  <a:pt x="351" y="768"/>
                </a:lnTo>
                <a:lnTo>
                  <a:pt x="357" y="764"/>
                </a:lnTo>
                <a:lnTo>
                  <a:pt x="357" y="764"/>
                </a:lnTo>
                <a:lnTo>
                  <a:pt x="361" y="758"/>
                </a:lnTo>
                <a:lnTo>
                  <a:pt x="363" y="752"/>
                </a:lnTo>
                <a:lnTo>
                  <a:pt x="365" y="744"/>
                </a:lnTo>
                <a:lnTo>
                  <a:pt x="365" y="736"/>
                </a:lnTo>
                <a:lnTo>
                  <a:pt x="365" y="736"/>
                </a:lnTo>
                <a:lnTo>
                  <a:pt x="365" y="724"/>
                </a:lnTo>
                <a:lnTo>
                  <a:pt x="363" y="716"/>
                </a:lnTo>
                <a:lnTo>
                  <a:pt x="363" y="716"/>
                </a:lnTo>
                <a:lnTo>
                  <a:pt x="359" y="710"/>
                </a:lnTo>
                <a:lnTo>
                  <a:pt x="355" y="705"/>
                </a:lnTo>
                <a:lnTo>
                  <a:pt x="355" y="705"/>
                </a:lnTo>
                <a:lnTo>
                  <a:pt x="337" y="693"/>
                </a:lnTo>
                <a:lnTo>
                  <a:pt x="337" y="693"/>
                </a:lnTo>
                <a:lnTo>
                  <a:pt x="319" y="681"/>
                </a:lnTo>
                <a:lnTo>
                  <a:pt x="319" y="681"/>
                </a:lnTo>
                <a:lnTo>
                  <a:pt x="317" y="677"/>
                </a:lnTo>
                <a:lnTo>
                  <a:pt x="315" y="671"/>
                </a:lnTo>
                <a:lnTo>
                  <a:pt x="315" y="671"/>
                </a:lnTo>
                <a:lnTo>
                  <a:pt x="317" y="663"/>
                </a:lnTo>
                <a:lnTo>
                  <a:pt x="317" y="663"/>
                </a:lnTo>
                <a:lnTo>
                  <a:pt x="319" y="661"/>
                </a:lnTo>
                <a:lnTo>
                  <a:pt x="321" y="661"/>
                </a:lnTo>
                <a:lnTo>
                  <a:pt x="321" y="661"/>
                </a:lnTo>
                <a:lnTo>
                  <a:pt x="325" y="661"/>
                </a:lnTo>
                <a:lnTo>
                  <a:pt x="327" y="663"/>
                </a:lnTo>
                <a:lnTo>
                  <a:pt x="327" y="663"/>
                </a:lnTo>
                <a:lnTo>
                  <a:pt x="327" y="675"/>
                </a:lnTo>
                <a:lnTo>
                  <a:pt x="327" y="681"/>
                </a:lnTo>
                <a:lnTo>
                  <a:pt x="361" y="681"/>
                </a:lnTo>
                <a:lnTo>
                  <a:pt x="361" y="681"/>
                </a:lnTo>
                <a:close/>
                <a:moveTo>
                  <a:pt x="283" y="830"/>
                </a:moveTo>
                <a:lnTo>
                  <a:pt x="210" y="830"/>
                </a:lnTo>
                <a:lnTo>
                  <a:pt x="210" y="830"/>
                </a:lnTo>
                <a:lnTo>
                  <a:pt x="198" y="828"/>
                </a:lnTo>
                <a:lnTo>
                  <a:pt x="188" y="826"/>
                </a:lnTo>
                <a:lnTo>
                  <a:pt x="206" y="931"/>
                </a:lnTo>
                <a:lnTo>
                  <a:pt x="283" y="931"/>
                </a:lnTo>
                <a:lnTo>
                  <a:pt x="283" y="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3453384" y="6617208"/>
            <a:ext cx="2362200" cy="30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57474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 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5084064" y="3538728"/>
            <a:ext cx="4059936" cy="16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характерно для  проектно-технологического типа организационной культуры: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0" y="1104918"/>
            <a:ext cx="5248656" cy="29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400" b="1" dirty="0" smtClean="0"/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Постнеклассический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период развития проектной культуры начинается с:</a:t>
            </a:r>
          </a:p>
          <a:p>
            <a:pPr fontAlgn="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А)1869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1874 года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В)1868 года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Нет верного ответа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flipH="1" flipV="1">
            <a:off x="3912492" y="155617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rot="10800000" flipH="1" flipV="1">
            <a:off x="4896996" y="4351194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5689820" y="1948410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3949412" y="3088362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6026478" y="1919658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4322824" y="3062666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320040" y="4696867"/>
            <a:ext cx="8577072" cy="197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проектно-технологическом типе организационной культуры люди получают знания в крупных организационных структурах и создают коллективные проекты.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Б)В проектно-технологическом типе организационной культуры знания транслируются и созидаются в формах проектов, технологий, программ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Нет верного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1"/>
          <p:cNvSpPr>
            <a:spLocks noChangeArrowheads="1"/>
          </p:cNvSpPr>
          <p:nvPr/>
        </p:nvSpPr>
        <p:spPr bwMode="auto">
          <a:xfrm rot="-1800000">
            <a:off x="1247501" y="132750"/>
            <a:ext cx="2248716" cy="5593379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23"/>
          <p:cNvSpPr>
            <a:spLocks noChangeArrowheads="1"/>
          </p:cNvSpPr>
          <p:nvPr/>
        </p:nvSpPr>
        <p:spPr bwMode="auto">
          <a:xfrm rot="1800000" flipV="1">
            <a:off x="973443" y="3815215"/>
            <a:ext cx="1861523" cy="3781078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096512" y="1149096"/>
            <a:ext cx="4907280" cy="59785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В.М., Пьянкова Г.С.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Формирование проектной культуры: введение в проблему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// Современные наукоемкие технологии. – 2010. – № 9. – С. 80-83;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 ][Ресурс: https://top-technologies.ru/ru/article/view?id=25343]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деятельность и проектная культура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версия ][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infourok.ru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/tema-proektnaya-deyatelnost-i-proektnaya-kultura-7011029.html]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в современной системе образования: методология осмысления и методика формирования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[Электронная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версия ][Ресурс: https://phsreda.com/e-articles/9/Action9-654.pdf]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Хаматгалеев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Э. Р. Технология развития проектной культуры учащихся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Книга 1: концепция, содержание этапов, приёмы. Учебно-методическое пособие/ Э. 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Хаматгалеев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Барнаул: Книга.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2019 – 168 с.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744" y="152400"/>
            <a:ext cx="767181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</TotalTime>
  <Words>302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420</cp:revision>
  <dcterms:created xsi:type="dcterms:W3CDTF">2019-11-13T12:28:12Z</dcterms:created>
  <dcterms:modified xsi:type="dcterms:W3CDTF">2025-02-19T08:02:57Z</dcterms:modified>
</cp:coreProperties>
</file>