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15" r:id="rId3"/>
    <p:sldId id="311" r:id="rId4"/>
    <p:sldId id="302" r:id="rId5"/>
    <p:sldId id="320" r:id="rId6"/>
    <p:sldId id="294" r:id="rId7"/>
    <p:sldId id="324" r:id="rId8"/>
    <p:sldId id="326" r:id="rId9"/>
    <p:sldId id="32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1A3"/>
    <a:srgbClr val="0D4594"/>
    <a:srgbClr val="1B4E9D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5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59921" y="2143903"/>
            <a:ext cx="7605839" cy="75866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Педагогика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физической культуры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94176" y="304439"/>
            <a:ext cx="2084832" cy="20848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11737" y="3283855"/>
            <a:ext cx="7605839" cy="86344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Принципы и методы формирования педагогической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техники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02917" y="3938542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33272"/>
            <a:ext cx="4379976" cy="5824728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Спортивный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 и его виды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10328" y="1380744"/>
            <a:ext cx="403250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Спортивный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 - специалист, работающий в сфере физической культуры и спорта. Выполняет функции педагога по физической культуре в образовательных учреждениях, тренера по избранному виду спорта, инструктора по фитнесу, инструктора по избранному виду спорта, преподавателя физического воспитания, преподавателя спортивных и теоретических дисциплин в высших учебных заведениях.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1" name="Freeform 7"/>
          <p:cNvSpPr/>
          <p:nvPr/>
        </p:nvSpPr>
        <p:spPr>
          <a:xfrm rot="16200000">
            <a:off x="3250296" y="2438984"/>
            <a:ext cx="2933514" cy="180375"/>
          </a:xfrm>
          <a:custGeom>
            <a:avLst/>
            <a:gdLst/>
            <a:ahLst/>
            <a:cxnLst/>
            <a:rect l="l" t="t" r="r" b="b"/>
            <a:pathLst>
              <a:path w="1247730" h="14187">
                <a:moveTo>
                  <a:pt x="0" y="0"/>
                </a:moveTo>
                <a:lnTo>
                  <a:pt x="1247730" y="0"/>
                </a:lnTo>
                <a:lnTo>
                  <a:pt x="1247730" y="14187"/>
                </a:lnTo>
                <a:lnTo>
                  <a:pt x="0" y="14187"/>
                </a:lnTo>
                <a:close/>
              </a:path>
            </a:pathLst>
          </a:custGeom>
          <a:solidFill>
            <a:srgbClr val="0D4594"/>
          </a:solidFill>
          <a:ln w="38100">
            <a:noFill/>
          </a:ln>
        </p:spPr>
      </p:sp>
      <p:sp>
        <p:nvSpPr>
          <p:cNvPr id="12" name="TextBox 11"/>
          <p:cNvSpPr txBox="1"/>
          <p:nvPr/>
        </p:nvSpPr>
        <p:spPr>
          <a:xfrm>
            <a:off x="0" y="926592"/>
            <a:ext cx="46725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Педагогическая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508760"/>
            <a:ext cx="46725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dirty="0" smtClean="0"/>
              <a:t>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Тренерская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212848"/>
            <a:ext cx="46725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Рекреационная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926080"/>
            <a:ext cx="46725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Организационно-управленческая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111752"/>
            <a:ext cx="46725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Научно-исследовательская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5388864"/>
            <a:ext cx="46725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Культурно-просветительская 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8872" y="1161288"/>
            <a:ext cx="8869679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34818" y="0"/>
            <a:ext cx="7053534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Понятие педагогической техники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учителя физической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58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椭圆 9"/>
          <p:cNvSpPr/>
          <p:nvPr/>
        </p:nvSpPr>
        <p:spPr bwMode="auto">
          <a:xfrm>
            <a:off x="256032" y="2624328"/>
            <a:ext cx="2432304" cy="2350008"/>
          </a:xfrm>
          <a:prstGeom prst="ellipse">
            <a:avLst/>
          </a:prstGeom>
          <a:solidFill>
            <a:srgbClr val="467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空心弧 1"/>
          <p:cNvSpPr/>
          <p:nvPr/>
        </p:nvSpPr>
        <p:spPr>
          <a:xfrm rot="5400000">
            <a:off x="-990761" y="1669637"/>
            <a:ext cx="4419570" cy="4112653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椭圆 11"/>
          <p:cNvSpPr/>
          <p:nvPr/>
        </p:nvSpPr>
        <p:spPr>
          <a:xfrm>
            <a:off x="2752878" y="239914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2368830" y="498689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25496" y="1234191"/>
            <a:ext cx="6071616" cy="11464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техника учителя физической культуры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ряд умений, с помощью которых учитель передаёт знания учащимся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(показ упражнений, страховка и т.д.).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82696" y="2185167"/>
            <a:ext cx="5394960" cy="197746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Одним из важных элементов педагогической техники является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правильная, образная, выразительная речь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Учитель физической культуры часто подаёт распоряжения, команды, приказы, и сила их влияния определяется не только тем, что говорит педагог, но и тем, как он это говорит.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148122" y="4224279"/>
            <a:ext cx="5703270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Также к педагогической технике относят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умение управлять собой в педагогическом процессе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есть владеть мимикой, жестами, позой.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Google Shape;968;p48"/>
          <p:cNvSpPr/>
          <p:nvPr/>
        </p:nvSpPr>
        <p:spPr>
          <a:xfrm>
            <a:off x="2752490" y="238562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椭圆 11"/>
          <p:cNvSpPr/>
          <p:nvPr/>
        </p:nvSpPr>
        <p:spPr>
          <a:xfrm>
            <a:off x="1872006" y="1509128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Google Shape;968;p48"/>
          <p:cNvSpPr/>
          <p:nvPr/>
        </p:nvSpPr>
        <p:spPr>
          <a:xfrm>
            <a:off x="1853330" y="148646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68;p48"/>
          <p:cNvSpPr/>
          <p:nvPr/>
        </p:nvSpPr>
        <p:spPr>
          <a:xfrm>
            <a:off x="2331866" y="4964234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456" y="2368296"/>
            <a:ext cx="2670048" cy="2642616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Прямоугольник 20"/>
          <p:cNvSpPr/>
          <p:nvPr/>
        </p:nvSpPr>
        <p:spPr>
          <a:xfrm>
            <a:off x="2822448" y="5157534"/>
            <a:ext cx="6071616" cy="145424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физической культуры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 практически владеть всем тем материалом, которому учит своих воспитанников, то есть образцово показывать различные приёмы, движения и действия, демонстрировать идеальную технику выполнения физических упражнений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椭圆 11"/>
          <p:cNvSpPr/>
          <p:nvPr/>
        </p:nvSpPr>
        <p:spPr>
          <a:xfrm>
            <a:off x="2978430" y="381341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2984138" y="3796850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42416"/>
            <a:ext cx="9144000" cy="5815584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2250" y="0"/>
            <a:ext cx="7318710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Принципы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формирования педагогической техники учителя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физкультуры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rot="5400000">
            <a:off x="3808476" y="3415284"/>
            <a:ext cx="1591056" cy="9144"/>
          </a:xfrm>
          <a:prstGeom prst="line">
            <a:avLst/>
          </a:prstGeom>
          <a:ln w="76200">
            <a:solidFill>
              <a:srgbClr val="1C51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61674" y="2505456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67770" y="3581400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3328416" y="5419344"/>
            <a:ext cx="2520696" cy="21336"/>
          </a:xfrm>
          <a:prstGeom prst="line">
            <a:avLst/>
          </a:prstGeom>
          <a:ln w="76200">
            <a:solidFill>
              <a:srgbClr val="1C51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97"/>
          <p:cNvSpPr txBox="1"/>
          <p:nvPr/>
        </p:nvSpPr>
        <p:spPr>
          <a:xfrm>
            <a:off x="150215" y="2526283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8" name="TextBox 33"/>
          <p:cNvSpPr txBox="1"/>
          <p:nvPr/>
        </p:nvSpPr>
        <p:spPr>
          <a:xfrm>
            <a:off x="941832" y="4795058"/>
            <a:ext cx="3593592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Целеустремлённость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Учитель должен уметь подчинять всю свою деятельность решению поставленных задач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155578" y="4803648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64722" y="5882640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4654426" y="2526792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4687954" y="3529584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4678810" y="4764024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4703194" y="5894832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97"/>
          <p:cNvSpPr txBox="1"/>
          <p:nvPr/>
        </p:nvSpPr>
        <p:spPr>
          <a:xfrm>
            <a:off x="147167" y="3629659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6" name="TextBox 97"/>
          <p:cNvSpPr txBox="1"/>
          <p:nvPr/>
        </p:nvSpPr>
        <p:spPr>
          <a:xfrm>
            <a:off x="128879" y="4818379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7" name="TextBox 97"/>
          <p:cNvSpPr txBox="1"/>
          <p:nvPr/>
        </p:nvSpPr>
        <p:spPr>
          <a:xfrm>
            <a:off x="128879" y="5915659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8" name="TextBox 97"/>
          <p:cNvSpPr txBox="1"/>
          <p:nvPr/>
        </p:nvSpPr>
        <p:spPr>
          <a:xfrm>
            <a:off x="4609439" y="255981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05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9" name="TextBox 97"/>
          <p:cNvSpPr txBox="1"/>
          <p:nvPr/>
        </p:nvSpPr>
        <p:spPr>
          <a:xfrm>
            <a:off x="4655159" y="3574795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06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0" name="TextBox 97"/>
          <p:cNvSpPr txBox="1"/>
          <p:nvPr/>
        </p:nvSpPr>
        <p:spPr>
          <a:xfrm>
            <a:off x="4646015" y="480009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07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1" name="TextBox 97"/>
          <p:cNvSpPr txBox="1"/>
          <p:nvPr/>
        </p:nvSpPr>
        <p:spPr>
          <a:xfrm>
            <a:off x="4655159" y="594309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08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3"/>
          <p:cNvSpPr txBox="1"/>
          <p:nvPr/>
        </p:nvSpPr>
        <p:spPr>
          <a:xfrm>
            <a:off x="1002792" y="2204258"/>
            <a:ext cx="359359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400" b="1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Активность, энергичность, инициативность, самостоятельность, решительность и ответственность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Эти качества помогают искать пути для достижения поставленной цели.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33"/>
          <p:cNvSpPr txBox="1"/>
          <p:nvPr/>
        </p:nvSpPr>
        <p:spPr>
          <a:xfrm>
            <a:off x="5440680" y="2249978"/>
            <a:ext cx="3593592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400" b="1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Наблюдательность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Она позволяет проникать во внутренний мир ребёнка и даёт учителю большой фактический материал для работы.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33"/>
          <p:cNvSpPr txBox="1"/>
          <p:nvPr/>
        </p:nvSpPr>
        <p:spPr>
          <a:xfrm>
            <a:off x="938784" y="6063026"/>
            <a:ext cx="3593592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Рациональное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использование инвентаря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33"/>
          <p:cNvSpPr txBox="1"/>
          <p:nvPr/>
        </p:nvSpPr>
        <p:spPr>
          <a:xfrm>
            <a:off x="954024" y="3572810"/>
            <a:ext cx="3593592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Оптимальное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сочетание показа и словесного объяснения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На уроке нужно оптимально сочетать показ с объяснением</a:t>
            </a:r>
            <a:r>
              <a:rPr lang="ru-RU" sz="1600" dirty="0" smtClean="0"/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33"/>
          <p:cNvSpPr txBox="1"/>
          <p:nvPr/>
        </p:nvSpPr>
        <p:spPr>
          <a:xfrm>
            <a:off x="5431536" y="3316778"/>
            <a:ext cx="3593592" cy="15081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Целенаправленный отбор и последовательное расположение учебного материала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Также важно составить программу деятельности учащихся на уроке физической культуры и продумать свою роль по управлению учебно-практической и познавательной деятельностью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учеников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33"/>
          <p:cNvSpPr txBox="1"/>
          <p:nvPr/>
        </p:nvSpPr>
        <p:spPr>
          <a:xfrm>
            <a:off x="5413248" y="5008418"/>
            <a:ext cx="3593592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Осуществление воспитательной работы в процессе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урока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33"/>
          <p:cNvSpPr txBox="1"/>
          <p:nvPr/>
        </p:nvSpPr>
        <p:spPr>
          <a:xfrm>
            <a:off x="5431536" y="5892338"/>
            <a:ext cx="3593592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Координация деятельности всего класса и выполнение индивидуальных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заданий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33"/>
          <p:cNvSpPr txBox="1"/>
          <p:nvPr/>
        </p:nvSpPr>
        <p:spPr>
          <a:xfrm>
            <a:off x="5434584" y="5529626"/>
            <a:ext cx="3593592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Развитие активности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учащихся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33"/>
          <p:cNvSpPr txBox="1"/>
          <p:nvPr/>
        </p:nvSpPr>
        <p:spPr>
          <a:xfrm>
            <a:off x="1008888" y="1332530"/>
            <a:ext cx="7760208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развития педагогической техники важно постоянно анализировать учебно-воспитательную работу и творчески её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совершенствовать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6530" y="0"/>
            <a:ext cx="7053534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формирования педагогической техники учителя физической культуры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59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106425"/>
            <a:ext cx="8997695" cy="5614415"/>
            <a:chOff x="0" y="-303295"/>
            <a:chExt cx="10411694" cy="6284641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5400000">
            <a:off x="-1906524" y="3918204"/>
            <a:ext cx="5385816" cy="15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469522" y="3206496"/>
            <a:ext cx="697862" cy="6960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457330" y="4309872"/>
            <a:ext cx="697862" cy="6960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439042" y="5480304"/>
            <a:ext cx="697862" cy="6960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175"/>
          <p:cNvSpPr txBox="1"/>
          <p:nvPr/>
        </p:nvSpPr>
        <p:spPr>
          <a:xfrm>
            <a:off x="1014983" y="1220414"/>
            <a:ext cx="7900417" cy="1176262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lvl="0" algn="ctr"/>
            <a:r>
              <a:rPr lang="ru-RU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технологии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Они основаны на оптимальном сочетании двигательных и статических нагрузок, обучении в малых группах, использовании наглядности и сочетании различных форм предоставления информации.  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47" name="PA_任意多边形 5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594360" y="5675664"/>
            <a:ext cx="393192" cy="295368"/>
          </a:xfrm>
          <a:custGeom>
            <a:avLst/>
            <a:gdLst>
              <a:gd name="T0" fmla="*/ 653 w 928"/>
              <a:gd name="T1" fmla="*/ 194 h 690"/>
              <a:gd name="T2" fmla="*/ 782 w 928"/>
              <a:gd name="T3" fmla="*/ 455 h 690"/>
              <a:gd name="T4" fmla="*/ 826 w 928"/>
              <a:gd name="T5" fmla="*/ 356 h 690"/>
              <a:gd name="T6" fmla="*/ 830 w 928"/>
              <a:gd name="T7" fmla="*/ 667 h 690"/>
              <a:gd name="T8" fmla="*/ 0 w 928"/>
              <a:gd name="T9" fmla="*/ 690 h 690"/>
              <a:gd name="T10" fmla="*/ 23 w 928"/>
              <a:gd name="T11" fmla="*/ 148 h 690"/>
              <a:gd name="T12" fmla="*/ 355 w 928"/>
              <a:gd name="T13" fmla="*/ 467 h 690"/>
              <a:gd name="T14" fmla="*/ 117 w 928"/>
              <a:gd name="T15" fmla="*/ 336 h 690"/>
              <a:gd name="T16" fmla="*/ 117 w 928"/>
              <a:gd name="T17" fmla="*/ 336 h 690"/>
              <a:gd name="T18" fmla="*/ 522 w 928"/>
              <a:gd name="T19" fmla="*/ 271 h 690"/>
              <a:gd name="T20" fmla="*/ 853 w 928"/>
              <a:gd name="T21" fmla="*/ 123 h 690"/>
              <a:gd name="T22" fmla="*/ 891 w 928"/>
              <a:gd name="T23" fmla="*/ 94 h 690"/>
              <a:gd name="T24" fmla="*/ 822 w 928"/>
              <a:gd name="T25" fmla="*/ 246 h 690"/>
              <a:gd name="T26" fmla="*/ 818 w 928"/>
              <a:gd name="T27" fmla="*/ 281 h 690"/>
              <a:gd name="T28" fmla="*/ 843 w 928"/>
              <a:gd name="T29" fmla="*/ 296 h 690"/>
              <a:gd name="T30" fmla="*/ 841 w 928"/>
              <a:gd name="T31" fmla="*/ 267 h 690"/>
              <a:gd name="T32" fmla="*/ 851 w 928"/>
              <a:gd name="T33" fmla="*/ 236 h 690"/>
              <a:gd name="T34" fmla="*/ 916 w 928"/>
              <a:gd name="T35" fmla="*/ 75 h 690"/>
              <a:gd name="T36" fmla="*/ 860 w 928"/>
              <a:gd name="T37" fmla="*/ 31 h 690"/>
              <a:gd name="T38" fmla="*/ 837 w 928"/>
              <a:gd name="T39" fmla="*/ 2 h 690"/>
              <a:gd name="T40" fmla="*/ 801 w 928"/>
              <a:gd name="T41" fmla="*/ 6 h 690"/>
              <a:gd name="T42" fmla="*/ 762 w 928"/>
              <a:gd name="T43" fmla="*/ 48 h 690"/>
              <a:gd name="T44" fmla="*/ 724 w 928"/>
              <a:gd name="T45" fmla="*/ 133 h 690"/>
              <a:gd name="T46" fmla="*/ 787 w 928"/>
              <a:gd name="T47" fmla="*/ 321 h 690"/>
              <a:gd name="T48" fmla="*/ 626 w 928"/>
              <a:gd name="T49" fmla="*/ 452 h 690"/>
              <a:gd name="T50" fmla="*/ 643 w 928"/>
              <a:gd name="T51" fmla="*/ 521 h 690"/>
              <a:gd name="T52" fmla="*/ 636 w 928"/>
              <a:gd name="T53" fmla="*/ 507 h 690"/>
              <a:gd name="T54" fmla="*/ 647 w 928"/>
              <a:gd name="T55" fmla="*/ 492 h 690"/>
              <a:gd name="T56" fmla="*/ 666 w 928"/>
              <a:gd name="T57" fmla="*/ 494 h 690"/>
              <a:gd name="T58" fmla="*/ 670 w 928"/>
              <a:gd name="T59" fmla="*/ 513 h 690"/>
              <a:gd name="T60" fmla="*/ 653 w 928"/>
              <a:gd name="T61" fmla="*/ 525 h 690"/>
              <a:gd name="T62" fmla="*/ 709 w 928"/>
              <a:gd name="T63" fmla="*/ 484 h 690"/>
              <a:gd name="T64" fmla="*/ 666 w 928"/>
              <a:gd name="T65" fmla="*/ 294 h 690"/>
              <a:gd name="T66" fmla="*/ 624 w 928"/>
              <a:gd name="T67" fmla="*/ 438 h 690"/>
              <a:gd name="T68" fmla="*/ 780 w 928"/>
              <a:gd name="T69" fmla="*/ 336 h 690"/>
              <a:gd name="T70" fmla="*/ 292 w 928"/>
              <a:gd name="T71" fmla="*/ 603 h 690"/>
              <a:gd name="T72" fmla="*/ 367 w 928"/>
              <a:gd name="T73" fmla="*/ 536 h 690"/>
              <a:gd name="T74" fmla="*/ 363 w 928"/>
              <a:gd name="T75" fmla="*/ 544 h 690"/>
              <a:gd name="T76" fmla="*/ 340 w 928"/>
              <a:gd name="T77" fmla="*/ 573 h 690"/>
              <a:gd name="T78" fmla="*/ 344 w 928"/>
              <a:gd name="T79" fmla="*/ 596 h 690"/>
              <a:gd name="T80" fmla="*/ 380 w 928"/>
              <a:gd name="T81" fmla="*/ 601 h 690"/>
              <a:gd name="T82" fmla="*/ 432 w 928"/>
              <a:gd name="T83" fmla="*/ 586 h 690"/>
              <a:gd name="T84" fmla="*/ 449 w 928"/>
              <a:gd name="T85" fmla="*/ 592 h 690"/>
              <a:gd name="T86" fmla="*/ 469 w 928"/>
              <a:gd name="T87" fmla="*/ 594 h 690"/>
              <a:gd name="T88" fmla="*/ 488 w 928"/>
              <a:gd name="T89" fmla="*/ 592 h 690"/>
              <a:gd name="T90" fmla="*/ 484 w 928"/>
              <a:gd name="T91" fmla="*/ 626 h 690"/>
              <a:gd name="T92" fmla="*/ 503 w 928"/>
              <a:gd name="T93" fmla="*/ 638 h 690"/>
              <a:gd name="T94" fmla="*/ 540 w 928"/>
              <a:gd name="T95" fmla="*/ 634 h 690"/>
              <a:gd name="T96" fmla="*/ 547 w 928"/>
              <a:gd name="T97" fmla="*/ 603 h 690"/>
              <a:gd name="T98" fmla="*/ 517 w 928"/>
              <a:gd name="T99" fmla="*/ 598 h 690"/>
              <a:gd name="T100" fmla="*/ 520 w 928"/>
              <a:gd name="T101" fmla="*/ 586 h 690"/>
              <a:gd name="T102" fmla="*/ 505 w 928"/>
              <a:gd name="T103" fmla="*/ 555 h 690"/>
              <a:gd name="T104" fmla="*/ 474 w 928"/>
              <a:gd name="T105" fmla="*/ 561 h 690"/>
              <a:gd name="T106" fmla="*/ 461 w 928"/>
              <a:gd name="T107" fmla="*/ 559 h 690"/>
              <a:gd name="T108" fmla="*/ 424 w 928"/>
              <a:gd name="T109" fmla="*/ 557 h 690"/>
              <a:gd name="T110" fmla="*/ 382 w 928"/>
              <a:gd name="T111" fmla="*/ 569 h 690"/>
              <a:gd name="T112" fmla="*/ 399 w 928"/>
              <a:gd name="T113" fmla="*/ 538 h 690"/>
              <a:gd name="T114" fmla="*/ 380 w 928"/>
              <a:gd name="T115" fmla="*/ 521 h 690"/>
              <a:gd name="T116" fmla="*/ 315 w 928"/>
              <a:gd name="T117" fmla="*/ 55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928" h="690">
                <a:moveTo>
                  <a:pt x="23" y="148"/>
                </a:moveTo>
                <a:lnTo>
                  <a:pt x="672" y="148"/>
                </a:lnTo>
                <a:lnTo>
                  <a:pt x="672" y="148"/>
                </a:lnTo>
                <a:lnTo>
                  <a:pt x="653" y="194"/>
                </a:lnTo>
                <a:lnTo>
                  <a:pt x="46" y="194"/>
                </a:lnTo>
                <a:lnTo>
                  <a:pt x="46" y="644"/>
                </a:lnTo>
                <a:lnTo>
                  <a:pt x="782" y="644"/>
                </a:lnTo>
                <a:lnTo>
                  <a:pt x="782" y="455"/>
                </a:lnTo>
                <a:lnTo>
                  <a:pt x="782" y="455"/>
                </a:lnTo>
                <a:lnTo>
                  <a:pt x="812" y="390"/>
                </a:lnTo>
                <a:lnTo>
                  <a:pt x="812" y="390"/>
                </a:lnTo>
                <a:lnTo>
                  <a:pt x="826" y="356"/>
                </a:lnTo>
                <a:lnTo>
                  <a:pt x="826" y="352"/>
                </a:lnTo>
                <a:lnTo>
                  <a:pt x="826" y="352"/>
                </a:lnTo>
                <a:lnTo>
                  <a:pt x="830" y="352"/>
                </a:lnTo>
                <a:lnTo>
                  <a:pt x="830" y="667"/>
                </a:lnTo>
                <a:lnTo>
                  <a:pt x="830" y="690"/>
                </a:lnTo>
                <a:lnTo>
                  <a:pt x="807" y="690"/>
                </a:lnTo>
                <a:lnTo>
                  <a:pt x="23" y="690"/>
                </a:lnTo>
                <a:lnTo>
                  <a:pt x="0" y="690"/>
                </a:lnTo>
                <a:lnTo>
                  <a:pt x="0" y="667"/>
                </a:lnTo>
                <a:lnTo>
                  <a:pt x="0" y="171"/>
                </a:lnTo>
                <a:lnTo>
                  <a:pt x="0" y="148"/>
                </a:lnTo>
                <a:lnTo>
                  <a:pt x="23" y="148"/>
                </a:lnTo>
                <a:lnTo>
                  <a:pt x="23" y="148"/>
                </a:lnTo>
                <a:close/>
                <a:moveTo>
                  <a:pt x="117" y="432"/>
                </a:moveTo>
                <a:lnTo>
                  <a:pt x="117" y="467"/>
                </a:lnTo>
                <a:lnTo>
                  <a:pt x="355" y="467"/>
                </a:lnTo>
                <a:lnTo>
                  <a:pt x="355" y="432"/>
                </a:lnTo>
                <a:lnTo>
                  <a:pt x="117" y="432"/>
                </a:lnTo>
                <a:lnTo>
                  <a:pt x="117" y="432"/>
                </a:lnTo>
                <a:close/>
                <a:moveTo>
                  <a:pt x="117" y="336"/>
                </a:moveTo>
                <a:lnTo>
                  <a:pt x="117" y="369"/>
                </a:lnTo>
                <a:lnTo>
                  <a:pt x="522" y="369"/>
                </a:lnTo>
                <a:lnTo>
                  <a:pt x="522" y="336"/>
                </a:lnTo>
                <a:lnTo>
                  <a:pt x="117" y="336"/>
                </a:lnTo>
                <a:lnTo>
                  <a:pt x="117" y="336"/>
                </a:lnTo>
                <a:close/>
                <a:moveTo>
                  <a:pt x="117" y="238"/>
                </a:moveTo>
                <a:lnTo>
                  <a:pt x="117" y="271"/>
                </a:lnTo>
                <a:lnTo>
                  <a:pt x="522" y="271"/>
                </a:lnTo>
                <a:lnTo>
                  <a:pt x="522" y="238"/>
                </a:lnTo>
                <a:lnTo>
                  <a:pt x="117" y="238"/>
                </a:lnTo>
                <a:lnTo>
                  <a:pt x="117" y="238"/>
                </a:lnTo>
                <a:close/>
                <a:moveTo>
                  <a:pt x="853" y="123"/>
                </a:moveTo>
                <a:lnTo>
                  <a:pt x="853" y="123"/>
                </a:lnTo>
                <a:lnTo>
                  <a:pt x="860" y="102"/>
                </a:lnTo>
                <a:lnTo>
                  <a:pt x="862" y="83"/>
                </a:lnTo>
                <a:lnTo>
                  <a:pt x="891" y="94"/>
                </a:lnTo>
                <a:lnTo>
                  <a:pt x="891" y="94"/>
                </a:lnTo>
                <a:lnTo>
                  <a:pt x="870" y="137"/>
                </a:lnTo>
                <a:lnTo>
                  <a:pt x="843" y="194"/>
                </a:lnTo>
                <a:lnTo>
                  <a:pt x="822" y="246"/>
                </a:lnTo>
                <a:lnTo>
                  <a:pt x="816" y="263"/>
                </a:lnTo>
                <a:lnTo>
                  <a:pt x="814" y="273"/>
                </a:lnTo>
                <a:lnTo>
                  <a:pt x="814" y="273"/>
                </a:lnTo>
                <a:lnTo>
                  <a:pt x="818" y="281"/>
                </a:lnTo>
                <a:lnTo>
                  <a:pt x="822" y="288"/>
                </a:lnTo>
                <a:lnTo>
                  <a:pt x="830" y="294"/>
                </a:lnTo>
                <a:lnTo>
                  <a:pt x="839" y="296"/>
                </a:lnTo>
                <a:lnTo>
                  <a:pt x="843" y="296"/>
                </a:lnTo>
                <a:lnTo>
                  <a:pt x="847" y="269"/>
                </a:lnTo>
                <a:lnTo>
                  <a:pt x="847" y="269"/>
                </a:lnTo>
                <a:lnTo>
                  <a:pt x="845" y="269"/>
                </a:lnTo>
                <a:lnTo>
                  <a:pt x="841" y="267"/>
                </a:lnTo>
                <a:lnTo>
                  <a:pt x="841" y="265"/>
                </a:lnTo>
                <a:lnTo>
                  <a:pt x="841" y="265"/>
                </a:lnTo>
                <a:lnTo>
                  <a:pt x="843" y="256"/>
                </a:lnTo>
                <a:lnTo>
                  <a:pt x="851" y="236"/>
                </a:lnTo>
                <a:lnTo>
                  <a:pt x="880" y="177"/>
                </a:lnTo>
                <a:lnTo>
                  <a:pt x="922" y="94"/>
                </a:lnTo>
                <a:lnTo>
                  <a:pt x="928" y="79"/>
                </a:lnTo>
                <a:lnTo>
                  <a:pt x="916" y="75"/>
                </a:lnTo>
                <a:lnTo>
                  <a:pt x="864" y="56"/>
                </a:lnTo>
                <a:lnTo>
                  <a:pt x="864" y="56"/>
                </a:lnTo>
                <a:lnTo>
                  <a:pt x="864" y="42"/>
                </a:lnTo>
                <a:lnTo>
                  <a:pt x="860" y="31"/>
                </a:lnTo>
                <a:lnTo>
                  <a:pt x="855" y="21"/>
                </a:lnTo>
                <a:lnTo>
                  <a:pt x="851" y="12"/>
                </a:lnTo>
                <a:lnTo>
                  <a:pt x="845" y="6"/>
                </a:lnTo>
                <a:lnTo>
                  <a:pt x="837" y="2"/>
                </a:lnTo>
                <a:lnTo>
                  <a:pt x="830" y="0"/>
                </a:lnTo>
                <a:lnTo>
                  <a:pt x="820" y="0"/>
                </a:lnTo>
                <a:lnTo>
                  <a:pt x="812" y="2"/>
                </a:lnTo>
                <a:lnTo>
                  <a:pt x="801" y="6"/>
                </a:lnTo>
                <a:lnTo>
                  <a:pt x="793" y="12"/>
                </a:lnTo>
                <a:lnTo>
                  <a:pt x="782" y="23"/>
                </a:lnTo>
                <a:lnTo>
                  <a:pt x="772" y="35"/>
                </a:lnTo>
                <a:lnTo>
                  <a:pt x="762" y="48"/>
                </a:lnTo>
                <a:lnTo>
                  <a:pt x="753" y="64"/>
                </a:lnTo>
                <a:lnTo>
                  <a:pt x="745" y="85"/>
                </a:lnTo>
                <a:lnTo>
                  <a:pt x="745" y="85"/>
                </a:lnTo>
                <a:lnTo>
                  <a:pt x="724" y="133"/>
                </a:lnTo>
                <a:lnTo>
                  <a:pt x="705" y="181"/>
                </a:lnTo>
                <a:lnTo>
                  <a:pt x="672" y="279"/>
                </a:lnTo>
                <a:lnTo>
                  <a:pt x="787" y="321"/>
                </a:lnTo>
                <a:lnTo>
                  <a:pt x="787" y="321"/>
                </a:lnTo>
                <a:lnTo>
                  <a:pt x="822" y="223"/>
                </a:lnTo>
                <a:lnTo>
                  <a:pt x="853" y="123"/>
                </a:lnTo>
                <a:lnTo>
                  <a:pt x="853" y="123"/>
                </a:lnTo>
                <a:close/>
                <a:moveTo>
                  <a:pt x="626" y="452"/>
                </a:moveTo>
                <a:lnTo>
                  <a:pt x="599" y="484"/>
                </a:lnTo>
                <a:lnTo>
                  <a:pt x="613" y="567"/>
                </a:lnTo>
                <a:lnTo>
                  <a:pt x="624" y="571"/>
                </a:lnTo>
                <a:lnTo>
                  <a:pt x="643" y="521"/>
                </a:lnTo>
                <a:lnTo>
                  <a:pt x="643" y="521"/>
                </a:lnTo>
                <a:lnTo>
                  <a:pt x="638" y="517"/>
                </a:lnTo>
                <a:lnTo>
                  <a:pt x="636" y="513"/>
                </a:lnTo>
                <a:lnTo>
                  <a:pt x="636" y="507"/>
                </a:lnTo>
                <a:lnTo>
                  <a:pt x="636" y="500"/>
                </a:lnTo>
                <a:lnTo>
                  <a:pt x="636" y="500"/>
                </a:lnTo>
                <a:lnTo>
                  <a:pt x="641" y="496"/>
                </a:lnTo>
                <a:lnTo>
                  <a:pt x="647" y="492"/>
                </a:lnTo>
                <a:lnTo>
                  <a:pt x="653" y="490"/>
                </a:lnTo>
                <a:lnTo>
                  <a:pt x="659" y="490"/>
                </a:lnTo>
                <a:lnTo>
                  <a:pt x="659" y="490"/>
                </a:lnTo>
                <a:lnTo>
                  <a:pt x="666" y="494"/>
                </a:lnTo>
                <a:lnTo>
                  <a:pt x="670" y="500"/>
                </a:lnTo>
                <a:lnTo>
                  <a:pt x="670" y="507"/>
                </a:lnTo>
                <a:lnTo>
                  <a:pt x="670" y="513"/>
                </a:lnTo>
                <a:lnTo>
                  <a:pt x="670" y="513"/>
                </a:lnTo>
                <a:lnTo>
                  <a:pt x="668" y="517"/>
                </a:lnTo>
                <a:lnTo>
                  <a:pt x="663" y="521"/>
                </a:lnTo>
                <a:lnTo>
                  <a:pt x="657" y="523"/>
                </a:lnTo>
                <a:lnTo>
                  <a:pt x="653" y="525"/>
                </a:lnTo>
                <a:lnTo>
                  <a:pt x="634" y="576"/>
                </a:lnTo>
                <a:lnTo>
                  <a:pt x="647" y="580"/>
                </a:lnTo>
                <a:lnTo>
                  <a:pt x="707" y="528"/>
                </a:lnTo>
                <a:lnTo>
                  <a:pt x="709" y="484"/>
                </a:lnTo>
                <a:lnTo>
                  <a:pt x="626" y="452"/>
                </a:lnTo>
                <a:lnTo>
                  <a:pt x="626" y="452"/>
                </a:lnTo>
                <a:close/>
                <a:moveTo>
                  <a:pt x="780" y="336"/>
                </a:moveTo>
                <a:lnTo>
                  <a:pt x="666" y="294"/>
                </a:lnTo>
                <a:lnTo>
                  <a:pt x="666" y="294"/>
                </a:lnTo>
                <a:lnTo>
                  <a:pt x="645" y="367"/>
                </a:lnTo>
                <a:lnTo>
                  <a:pt x="624" y="438"/>
                </a:lnTo>
                <a:lnTo>
                  <a:pt x="624" y="438"/>
                </a:lnTo>
                <a:lnTo>
                  <a:pt x="720" y="473"/>
                </a:lnTo>
                <a:lnTo>
                  <a:pt x="720" y="473"/>
                </a:lnTo>
                <a:lnTo>
                  <a:pt x="751" y="404"/>
                </a:lnTo>
                <a:lnTo>
                  <a:pt x="780" y="336"/>
                </a:lnTo>
                <a:lnTo>
                  <a:pt x="780" y="336"/>
                </a:lnTo>
                <a:close/>
                <a:moveTo>
                  <a:pt x="275" y="578"/>
                </a:moveTo>
                <a:lnTo>
                  <a:pt x="292" y="603"/>
                </a:lnTo>
                <a:lnTo>
                  <a:pt x="292" y="603"/>
                </a:lnTo>
                <a:lnTo>
                  <a:pt x="330" y="565"/>
                </a:lnTo>
                <a:lnTo>
                  <a:pt x="357" y="542"/>
                </a:lnTo>
                <a:lnTo>
                  <a:pt x="365" y="536"/>
                </a:lnTo>
                <a:lnTo>
                  <a:pt x="367" y="536"/>
                </a:lnTo>
                <a:lnTo>
                  <a:pt x="367" y="536"/>
                </a:lnTo>
                <a:lnTo>
                  <a:pt x="367" y="536"/>
                </a:lnTo>
                <a:lnTo>
                  <a:pt x="365" y="540"/>
                </a:lnTo>
                <a:lnTo>
                  <a:pt x="363" y="544"/>
                </a:lnTo>
                <a:lnTo>
                  <a:pt x="353" y="555"/>
                </a:lnTo>
                <a:lnTo>
                  <a:pt x="353" y="555"/>
                </a:lnTo>
                <a:lnTo>
                  <a:pt x="342" y="567"/>
                </a:lnTo>
                <a:lnTo>
                  <a:pt x="340" y="573"/>
                </a:lnTo>
                <a:lnTo>
                  <a:pt x="338" y="580"/>
                </a:lnTo>
                <a:lnTo>
                  <a:pt x="338" y="580"/>
                </a:lnTo>
                <a:lnTo>
                  <a:pt x="340" y="588"/>
                </a:lnTo>
                <a:lnTo>
                  <a:pt x="344" y="596"/>
                </a:lnTo>
                <a:lnTo>
                  <a:pt x="353" y="601"/>
                </a:lnTo>
                <a:lnTo>
                  <a:pt x="365" y="603"/>
                </a:lnTo>
                <a:lnTo>
                  <a:pt x="365" y="603"/>
                </a:lnTo>
                <a:lnTo>
                  <a:pt x="380" y="601"/>
                </a:lnTo>
                <a:lnTo>
                  <a:pt x="392" y="598"/>
                </a:lnTo>
                <a:lnTo>
                  <a:pt x="415" y="592"/>
                </a:lnTo>
                <a:lnTo>
                  <a:pt x="415" y="592"/>
                </a:lnTo>
                <a:lnTo>
                  <a:pt x="432" y="586"/>
                </a:lnTo>
                <a:lnTo>
                  <a:pt x="444" y="584"/>
                </a:lnTo>
                <a:lnTo>
                  <a:pt x="444" y="584"/>
                </a:lnTo>
                <a:lnTo>
                  <a:pt x="447" y="588"/>
                </a:lnTo>
                <a:lnTo>
                  <a:pt x="449" y="592"/>
                </a:lnTo>
                <a:lnTo>
                  <a:pt x="459" y="596"/>
                </a:lnTo>
                <a:lnTo>
                  <a:pt x="459" y="596"/>
                </a:lnTo>
                <a:lnTo>
                  <a:pt x="463" y="596"/>
                </a:lnTo>
                <a:lnTo>
                  <a:pt x="469" y="594"/>
                </a:lnTo>
                <a:lnTo>
                  <a:pt x="484" y="590"/>
                </a:lnTo>
                <a:lnTo>
                  <a:pt x="488" y="588"/>
                </a:lnTo>
                <a:lnTo>
                  <a:pt x="488" y="592"/>
                </a:lnTo>
                <a:lnTo>
                  <a:pt x="488" y="592"/>
                </a:lnTo>
                <a:lnTo>
                  <a:pt x="488" y="592"/>
                </a:lnTo>
                <a:lnTo>
                  <a:pt x="484" y="611"/>
                </a:lnTo>
                <a:lnTo>
                  <a:pt x="484" y="617"/>
                </a:lnTo>
                <a:lnTo>
                  <a:pt x="484" y="626"/>
                </a:lnTo>
                <a:lnTo>
                  <a:pt x="484" y="626"/>
                </a:lnTo>
                <a:lnTo>
                  <a:pt x="488" y="632"/>
                </a:lnTo>
                <a:lnTo>
                  <a:pt x="495" y="636"/>
                </a:lnTo>
                <a:lnTo>
                  <a:pt x="503" y="638"/>
                </a:lnTo>
                <a:lnTo>
                  <a:pt x="513" y="636"/>
                </a:lnTo>
                <a:lnTo>
                  <a:pt x="513" y="636"/>
                </a:lnTo>
                <a:lnTo>
                  <a:pt x="526" y="634"/>
                </a:lnTo>
                <a:lnTo>
                  <a:pt x="540" y="634"/>
                </a:lnTo>
                <a:lnTo>
                  <a:pt x="559" y="634"/>
                </a:lnTo>
                <a:lnTo>
                  <a:pt x="563" y="605"/>
                </a:lnTo>
                <a:lnTo>
                  <a:pt x="563" y="605"/>
                </a:lnTo>
                <a:lnTo>
                  <a:pt x="547" y="603"/>
                </a:lnTo>
                <a:lnTo>
                  <a:pt x="532" y="603"/>
                </a:lnTo>
                <a:lnTo>
                  <a:pt x="515" y="603"/>
                </a:lnTo>
                <a:lnTo>
                  <a:pt x="515" y="603"/>
                </a:lnTo>
                <a:lnTo>
                  <a:pt x="517" y="598"/>
                </a:lnTo>
                <a:lnTo>
                  <a:pt x="517" y="598"/>
                </a:lnTo>
                <a:lnTo>
                  <a:pt x="517" y="598"/>
                </a:lnTo>
                <a:lnTo>
                  <a:pt x="520" y="586"/>
                </a:lnTo>
                <a:lnTo>
                  <a:pt x="520" y="586"/>
                </a:lnTo>
                <a:lnTo>
                  <a:pt x="522" y="573"/>
                </a:lnTo>
                <a:lnTo>
                  <a:pt x="520" y="565"/>
                </a:lnTo>
                <a:lnTo>
                  <a:pt x="513" y="559"/>
                </a:lnTo>
                <a:lnTo>
                  <a:pt x="505" y="555"/>
                </a:lnTo>
                <a:lnTo>
                  <a:pt x="505" y="555"/>
                </a:lnTo>
                <a:lnTo>
                  <a:pt x="497" y="555"/>
                </a:lnTo>
                <a:lnTo>
                  <a:pt x="488" y="557"/>
                </a:lnTo>
                <a:lnTo>
                  <a:pt x="474" y="561"/>
                </a:lnTo>
                <a:lnTo>
                  <a:pt x="474" y="561"/>
                </a:lnTo>
                <a:lnTo>
                  <a:pt x="467" y="563"/>
                </a:lnTo>
                <a:lnTo>
                  <a:pt x="467" y="563"/>
                </a:lnTo>
                <a:lnTo>
                  <a:pt x="461" y="559"/>
                </a:lnTo>
                <a:lnTo>
                  <a:pt x="455" y="555"/>
                </a:lnTo>
                <a:lnTo>
                  <a:pt x="449" y="555"/>
                </a:lnTo>
                <a:lnTo>
                  <a:pt x="440" y="555"/>
                </a:lnTo>
                <a:lnTo>
                  <a:pt x="424" y="557"/>
                </a:lnTo>
                <a:lnTo>
                  <a:pt x="407" y="563"/>
                </a:lnTo>
                <a:lnTo>
                  <a:pt x="407" y="563"/>
                </a:lnTo>
                <a:lnTo>
                  <a:pt x="382" y="569"/>
                </a:lnTo>
                <a:lnTo>
                  <a:pt x="382" y="569"/>
                </a:lnTo>
                <a:lnTo>
                  <a:pt x="392" y="555"/>
                </a:lnTo>
                <a:lnTo>
                  <a:pt x="396" y="546"/>
                </a:lnTo>
                <a:lnTo>
                  <a:pt x="399" y="538"/>
                </a:lnTo>
                <a:lnTo>
                  <a:pt x="399" y="538"/>
                </a:lnTo>
                <a:lnTo>
                  <a:pt x="396" y="530"/>
                </a:lnTo>
                <a:lnTo>
                  <a:pt x="394" y="523"/>
                </a:lnTo>
                <a:lnTo>
                  <a:pt x="388" y="521"/>
                </a:lnTo>
                <a:lnTo>
                  <a:pt x="380" y="521"/>
                </a:lnTo>
                <a:lnTo>
                  <a:pt x="371" y="523"/>
                </a:lnTo>
                <a:lnTo>
                  <a:pt x="361" y="525"/>
                </a:lnTo>
                <a:lnTo>
                  <a:pt x="338" y="538"/>
                </a:lnTo>
                <a:lnTo>
                  <a:pt x="315" y="550"/>
                </a:lnTo>
                <a:lnTo>
                  <a:pt x="294" y="563"/>
                </a:lnTo>
                <a:lnTo>
                  <a:pt x="275" y="578"/>
                </a:lnTo>
                <a:lnTo>
                  <a:pt x="275" y="578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PA_任意多边形 7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622552" y="4495711"/>
            <a:ext cx="344436" cy="339531"/>
          </a:xfrm>
          <a:custGeom>
            <a:avLst/>
            <a:gdLst>
              <a:gd name="T0" fmla="*/ 887 w 913"/>
              <a:gd name="T1" fmla="*/ 712 h 900"/>
              <a:gd name="T2" fmla="*/ 911 w 913"/>
              <a:gd name="T3" fmla="*/ 772 h 900"/>
              <a:gd name="T4" fmla="*/ 809 w 913"/>
              <a:gd name="T5" fmla="*/ 848 h 900"/>
              <a:gd name="T6" fmla="*/ 591 w 913"/>
              <a:gd name="T7" fmla="*/ 893 h 900"/>
              <a:gd name="T8" fmla="*/ 363 w 913"/>
              <a:gd name="T9" fmla="*/ 896 h 900"/>
              <a:gd name="T10" fmla="*/ 132 w 913"/>
              <a:gd name="T11" fmla="*/ 859 h 900"/>
              <a:gd name="T12" fmla="*/ 9 w 913"/>
              <a:gd name="T13" fmla="*/ 787 h 900"/>
              <a:gd name="T14" fmla="*/ 13 w 913"/>
              <a:gd name="T15" fmla="*/ 723 h 900"/>
              <a:gd name="T16" fmla="*/ 95 w 913"/>
              <a:gd name="T17" fmla="*/ 673 h 900"/>
              <a:gd name="T18" fmla="*/ 76 w 913"/>
              <a:gd name="T19" fmla="*/ 714 h 900"/>
              <a:gd name="T20" fmla="*/ 160 w 913"/>
              <a:gd name="T21" fmla="*/ 766 h 900"/>
              <a:gd name="T22" fmla="*/ 456 w 913"/>
              <a:gd name="T23" fmla="*/ 800 h 900"/>
              <a:gd name="T24" fmla="*/ 772 w 913"/>
              <a:gd name="T25" fmla="*/ 757 h 900"/>
              <a:gd name="T26" fmla="*/ 837 w 913"/>
              <a:gd name="T27" fmla="*/ 705 h 900"/>
              <a:gd name="T28" fmla="*/ 816 w 913"/>
              <a:gd name="T29" fmla="*/ 673 h 900"/>
              <a:gd name="T30" fmla="*/ 290 w 913"/>
              <a:gd name="T31" fmla="*/ 56 h 900"/>
              <a:gd name="T32" fmla="*/ 314 w 913"/>
              <a:gd name="T33" fmla="*/ 132 h 900"/>
              <a:gd name="T34" fmla="*/ 249 w 913"/>
              <a:gd name="T35" fmla="*/ 197 h 900"/>
              <a:gd name="T36" fmla="*/ 173 w 913"/>
              <a:gd name="T37" fmla="*/ 173 h 900"/>
              <a:gd name="T38" fmla="*/ 149 w 913"/>
              <a:gd name="T39" fmla="*/ 97 h 900"/>
              <a:gd name="T40" fmla="*/ 214 w 913"/>
              <a:gd name="T41" fmla="*/ 32 h 900"/>
              <a:gd name="T42" fmla="*/ 647 w 913"/>
              <a:gd name="T43" fmla="*/ 39 h 900"/>
              <a:gd name="T44" fmla="*/ 595 w 913"/>
              <a:gd name="T45" fmla="*/ 115 h 900"/>
              <a:gd name="T46" fmla="*/ 632 w 913"/>
              <a:gd name="T47" fmla="*/ 184 h 900"/>
              <a:gd name="T48" fmla="*/ 712 w 913"/>
              <a:gd name="T49" fmla="*/ 190 h 900"/>
              <a:gd name="T50" fmla="*/ 762 w 913"/>
              <a:gd name="T51" fmla="*/ 115 h 900"/>
              <a:gd name="T52" fmla="*/ 725 w 913"/>
              <a:gd name="T53" fmla="*/ 45 h 900"/>
              <a:gd name="T54" fmla="*/ 597 w 913"/>
              <a:gd name="T55" fmla="*/ 729 h 900"/>
              <a:gd name="T56" fmla="*/ 766 w 913"/>
              <a:gd name="T57" fmla="*/ 487 h 900"/>
              <a:gd name="T58" fmla="*/ 805 w 913"/>
              <a:gd name="T59" fmla="*/ 437 h 900"/>
              <a:gd name="T60" fmla="*/ 803 w 913"/>
              <a:gd name="T61" fmla="*/ 262 h 900"/>
              <a:gd name="T62" fmla="*/ 729 w 913"/>
              <a:gd name="T63" fmla="*/ 212 h 900"/>
              <a:gd name="T64" fmla="*/ 630 w 913"/>
              <a:gd name="T65" fmla="*/ 247 h 900"/>
              <a:gd name="T66" fmla="*/ 632 w 913"/>
              <a:gd name="T67" fmla="*/ 443 h 900"/>
              <a:gd name="T68" fmla="*/ 456 w 913"/>
              <a:gd name="T69" fmla="*/ 0 h 900"/>
              <a:gd name="T70" fmla="*/ 541 w 913"/>
              <a:gd name="T71" fmla="*/ 56 h 900"/>
              <a:gd name="T72" fmla="*/ 532 w 913"/>
              <a:gd name="T73" fmla="*/ 143 h 900"/>
              <a:gd name="T74" fmla="*/ 456 w 913"/>
              <a:gd name="T75" fmla="*/ 182 h 900"/>
              <a:gd name="T76" fmla="*/ 374 w 913"/>
              <a:gd name="T77" fmla="*/ 128 h 900"/>
              <a:gd name="T78" fmla="*/ 383 w 913"/>
              <a:gd name="T79" fmla="*/ 41 h 900"/>
              <a:gd name="T80" fmla="*/ 456 w 913"/>
              <a:gd name="T81" fmla="*/ 0 h 900"/>
              <a:gd name="T82" fmla="*/ 580 w 913"/>
              <a:gd name="T83" fmla="*/ 465 h 900"/>
              <a:gd name="T84" fmla="*/ 593 w 913"/>
              <a:gd name="T85" fmla="*/ 283 h 900"/>
              <a:gd name="T86" fmla="*/ 541 w 913"/>
              <a:gd name="T87" fmla="*/ 206 h 900"/>
              <a:gd name="T88" fmla="*/ 368 w 913"/>
              <a:gd name="T89" fmla="*/ 206 h 900"/>
              <a:gd name="T90" fmla="*/ 316 w 913"/>
              <a:gd name="T91" fmla="*/ 283 h 900"/>
              <a:gd name="T92" fmla="*/ 329 w 913"/>
              <a:gd name="T93" fmla="*/ 465 h 900"/>
              <a:gd name="T94" fmla="*/ 433 w 913"/>
              <a:gd name="T95" fmla="*/ 759 h 900"/>
              <a:gd name="T96" fmla="*/ 314 w 913"/>
              <a:gd name="T97" fmla="*/ 508 h 900"/>
              <a:gd name="T98" fmla="*/ 275 w 913"/>
              <a:gd name="T99" fmla="*/ 420 h 900"/>
              <a:gd name="T100" fmla="*/ 296 w 913"/>
              <a:gd name="T101" fmla="*/ 214 h 900"/>
              <a:gd name="T102" fmla="*/ 149 w 913"/>
              <a:gd name="T103" fmla="*/ 218 h 900"/>
              <a:gd name="T104" fmla="*/ 102 w 913"/>
              <a:gd name="T105" fmla="*/ 292 h 900"/>
              <a:gd name="T106" fmla="*/ 115 w 913"/>
              <a:gd name="T107" fmla="*/ 456 h 900"/>
              <a:gd name="T108" fmla="*/ 208 w 913"/>
              <a:gd name="T109" fmla="*/ 729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913" h="900">
                <a:moveTo>
                  <a:pt x="816" y="673"/>
                </a:moveTo>
                <a:lnTo>
                  <a:pt x="816" y="673"/>
                </a:lnTo>
                <a:lnTo>
                  <a:pt x="837" y="681"/>
                </a:lnTo>
                <a:lnTo>
                  <a:pt x="857" y="690"/>
                </a:lnTo>
                <a:lnTo>
                  <a:pt x="874" y="701"/>
                </a:lnTo>
                <a:lnTo>
                  <a:pt x="887" y="712"/>
                </a:lnTo>
                <a:lnTo>
                  <a:pt x="898" y="723"/>
                </a:lnTo>
                <a:lnTo>
                  <a:pt x="906" y="736"/>
                </a:lnTo>
                <a:lnTo>
                  <a:pt x="911" y="746"/>
                </a:lnTo>
                <a:lnTo>
                  <a:pt x="913" y="759"/>
                </a:lnTo>
                <a:lnTo>
                  <a:pt x="913" y="759"/>
                </a:lnTo>
                <a:lnTo>
                  <a:pt x="911" y="772"/>
                </a:lnTo>
                <a:lnTo>
                  <a:pt x="904" y="787"/>
                </a:lnTo>
                <a:lnTo>
                  <a:pt x="891" y="800"/>
                </a:lnTo>
                <a:lnTo>
                  <a:pt x="876" y="813"/>
                </a:lnTo>
                <a:lnTo>
                  <a:pt x="857" y="826"/>
                </a:lnTo>
                <a:lnTo>
                  <a:pt x="835" y="837"/>
                </a:lnTo>
                <a:lnTo>
                  <a:pt x="809" y="848"/>
                </a:lnTo>
                <a:lnTo>
                  <a:pt x="779" y="859"/>
                </a:lnTo>
                <a:lnTo>
                  <a:pt x="746" y="867"/>
                </a:lnTo>
                <a:lnTo>
                  <a:pt x="712" y="876"/>
                </a:lnTo>
                <a:lnTo>
                  <a:pt x="673" y="883"/>
                </a:lnTo>
                <a:lnTo>
                  <a:pt x="634" y="889"/>
                </a:lnTo>
                <a:lnTo>
                  <a:pt x="591" y="893"/>
                </a:lnTo>
                <a:lnTo>
                  <a:pt x="547" y="896"/>
                </a:lnTo>
                <a:lnTo>
                  <a:pt x="502" y="898"/>
                </a:lnTo>
                <a:lnTo>
                  <a:pt x="456" y="900"/>
                </a:lnTo>
                <a:lnTo>
                  <a:pt x="456" y="900"/>
                </a:lnTo>
                <a:lnTo>
                  <a:pt x="409" y="898"/>
                </a:lnTo>
                <a:lnTo>
                  <a:pt x="363" y="896"/>
                </a:lnTo>
                <a:lnTo>
                  <a:pt x="320" y="893"/>
                </a:lnTo>
                <a:lnTo>
                  <a:pt x="277" y="889"/>
                </a:lnTo>
                <a:lnTo>
                  <a:pt x="238" y="883"/>
                </a:lnTo>
                <a:lnTo>
                  <a:pt x="201" y="876"/>
                </a:lnTo>
                <a:lnTo>
                  <a:pt x="164" y="867"/>
                </a:lnTo>
                <a:lnTo>
                  <a:pt x="132" y="859"/>
                </a:lnTo>
                <a:lnTo>
                  <a:pt x="104" y="848"/>
                </a:lnTo>
                <a:lnTo>
                  <a:pt x="78" y="837"/>
                </a:lnTo>
                <a:lnTo>
                  <a:pt x="54" y="826"/>
                </a:lnTo>
                <a:lnTo>
                  <a:pt x="35" y="813"/>
                </a:lnTo>
                <a:lnTo>
                  <a:pt x="19" y="800"/>
                </a:lnTo>
                <a:lnTo>
                  <a:pt x="9" y="787"/>
                </a:lnTo>
                <a:lnTo>
                  <a:pt x="2" y="772"/>
                </a:lnTo>
                <a:lnTo>
                  <a:pt x="0" y="759"/>
                </a:lnTo>
                <a:lnTo>
                  <a:pt x="0" y="759"/>
                </a:lnTo>
                <a:lnTo>
                  <a:pt x="0" y="746"/>
                </a:lnTo>
                <a:lnTo>
                  <a:pt x="6" y="736"/>
                </a:lnTo>
                <a:lnTo>
                  <a:pt x="13" y="723"/>
                </a:lnTo>
                <a:lnTo>
                  <a:pt x="24" y="712"/>
                </a:lnTo>
                <a:lnTo>
                  <a:pt x="39" y="701"/>
                </a:lnTo>
                <a:lnTo>
                  <a:pt x="54" y="690"/>
                </a:lnTo>
                <a:lnTo>
                  <a:pt x="74" y="681"/>
                </a:lnTo>
                <a:lnTo>
                  <a:pt x="95" y="673"/>
                </a:lnTo>
                <a:lnTo>
                  <a:pt x="95" y="673"/>
                </a:lnTo>
                <a:lnTo>
                  <a:pt x="87" y="679"/>
                </a:lnTo>
                <a:lnTo>
                  <a:pt x="80" y="688"/>
                </a:lnTo>
                <a:lnTo>
                  <a:pt x="76" y="697"/>
                </a:lnTo>
                <a:lnTo>
                  <a:pt x="74" y="705"/>
                </a:lnTo>
                <a:lnTo>
                  <a:pt x="74" y="705"/>
                </a:lnTo>
                <a:lnTo>
                  <a:pt x="76" y="714"/>
                </a:lnTo>
                <a:lnTo>
                  <a:pt x="80" y="723"/>
                </a:lnTo>
                <a:lnTo>
                  <a:pt x="91" y="733"/>
                </a:lnTo>
                <a:lnTo>
                  <a:pt x="104" y="742"/>
                </a:lnTo>
                <a:lnTo>
                  <a:pt x="119" y="751"/>
                </a:lnTo>
                <a:lnTo>
                  <a:pt x="138" y="757"/>
                </a:lnTo>
                <a:lnTo>
                  <a:pt x="160" y="766"/>
                </a:lnTo>
                <a:lnTo>
                  <a:pt x="186" y="772"/>
                </a:lnTo>
                <a:lnTo>
                  <a:pt x="242" y="783"/>
                </a:lnTo>
                <a:lnTo>
                  <a:pt x="307" y="792"/>
                </a:lnTo>
                <a:lnTo>
                  <a:pt x="379" y="798"/>
                </a:lnTo>
                <a:lnTo>
                  <a:pt x="456" y="800"/>
                </a:lnTo>
                <a:lnTo>
                  <a:pt x="456" y="800"/>
                </a:lnTo>
                <a:lnTo>
                  <a:pt x="532" y="798"/>
                </a:lnTo>
                <a:lnTo>
                  <a:pt x="604" y="792"/>
                </a:lnTo>
                <a:lnTo>
                  <a:pt x="668" y="783"/>
                </a:lnTo>
                <a:lnTo>
                  <a:pt x="727" y="772"/>
                </a:lnTo>
                <a:lnTo>
                  <a:pt x="751" y="766"/>
                </a:lnTo>
                <a:lnTo>
                  <a:pt x="772" y="757"/>
                </a:lnTo>
                <a:lnTo>
                  <a:pt x="792" y="751"/>
                </a:lnTo>
                <a:lnTo>
                  <a:pt x="809" y="742"/>
                </a:lnTo>
                <a:lnTo>
                  <a:pt x="820" y="733"/>
                </a:lnTo>
                <a:lnTo>
                  <a:pt x="831" y="723"/>
                </a:lnTo>
                <a:lnTo>
                  <a:pt x="835" y="714"/>
                </a:lnTo>
                <a:lnTo>
                  <a:pt x="837" y="705"/>
                </a:lnTo>
                <a:lnTo>
                  <a:pt x="837" y="705"/>
                </a:lnTo>
                <a:lnTo>
                  <a:pt x="837" y="697"/>
                </a:lnTo>
                <a:lnTo>
                  <a:pt x="833" y="688"/>
                </a:lnTo>
                <a:lnTo>
                  <a:pt x="824" y="679"/>
                </a:lnTo>
                <a:lnTo>
                  <a:pt x="816" y="673"/>
                </a:lnTo>
                <a:lnTo>
                  <a:pt x="816" y="673"/>
                </a:lnTo>
                <a:close/>
                <a:moveTo>
                  <a:pt x="231" y="32"/>
                </a:moveTo>
                <a:lnTo>
                  <a:pt x="231" y="32"/>
                </a:lnTo>
                <a:lnTo>
                  <a:pt x="249" y="32"/>
                </a:lnTo>
                <a:lnTo>
                  <a:pt x="264" y="39"/>
                </a:lnTo>
                <a:lnTo>
                  <a:pt x="277" y="45"/>
                </a:lnTo>
                <a:lnTo>
                  <a:pt x="290" y="56"/>
                </a:lnTo>
                <a:lnTo>
                  <a:pt x="301" y="69"/>
                </a:lnTo>
                <a:lnTo>
                  <a:pt x="307" y="82"/>
                </a:lnTo>
                <a:lnTo>
                  <a:pt x="314" y="97"/>
                </a:lnTo>
                <a:lnTo>
                  <a:pt x="314" y="115"/>
                </a:lnTo>
                <a:lnTo>
                  <a:pt x="314" y="115"/>
                </a:lnTo>
                <a:lnTo>
                  <a:pt x="314" y="132"/>
                </a:lnTo>
                <a:lnTo>
                  <a:pt x="307" y="147"/>
                </a:lnTo>
                <a:lnTo>
                  <a:pt x="301" y="162"/>
                </a:lnTo>
                <a:lnTo>
                  <a:pt x="290" y="173"/>
                </a:lnTo>
                <a:lnTo>
                  <a:pt x="277" y="184"/>
                </a:lnTo>
                <a:lnTo>
                  <a:pt x="264" y="190"/>
                </a:lnTo>
                <a:lnTo>
                  <a:pt x="249" y="197"/>
                </a:lnTo>
                <a:lnTo>
                  <a:pt x="231" y="197"/>
                </a:lnTo>
                <a:lnTo>
                  <a:pt x="231" y="197"/>
                </a:lnTo>
                <a:lnTo>
                  <a:pt x="214" y="197"/>
                </a:lnTo>
                <a:lnTo>
                  <a:pt x="199" y="190"/>
                </a:lnTo>
                <a:lnTo>
                  <a:pt x="186" y="184"/>
                </a:lnTo>
                <a:lnTo>
                  <a:pt x="173" y="173"/>
                </a:lnTo>
                <a:lnTo>
                  <a:pt x="162" y="162"/>
                </a:lnTo>
                <a:lnTo>
                  <a:pt x="156" y="147"/>
                </a:lnTo>
                <a:lnTo>
                  <a:pt x="149" y="132"/>
                </a:lnTo>
                <a:lnTo>
                  <a:pt x="149" y="115"/>
                </a:lnTo>
                <a:lnTo>
                  <a:pt x="149" y="115"/>
                </a:lnTo>
                <a:lnTo>
                  <a:pt x="149" y="97"/>
                </a:lnTo>
                <a:lnTo>
                  <a:pt x="156" y="82"/>
                </a:lnTo>
                <a:lnTo>
                  <a:pt x="162" y="69"/>
                </a:lnTo>
                <a:lnTo>
                  <a:pt x="173" y="56"/>
                </a:lnTo>
                <a:lnTo>
                  <a:pt x="186" y="45"/>
                </a:lnTo>
                <a:lnTo>
                  <a:pt x="199" y="39"/>
                </a:lnTo>
                <a:lnTo>
                  <a:pt x="214" y="32"/>
                </a:lnTo>
                <a:lnTo>
                  <a:pt x="231" y="32"/>
                </a:lnTo>
                <a:lnTo>
                  <a:pt x="231" y="32"/>
                </a:lnTo>
                <a:close/>
                <a:moveTo>
                  <a:pt x="679" y="32"/>
                </a:moveTo>
                <a:lnTo>
                  <a:pt x="679" y="32"/>
                </a:lnTo>
                <a:lnTo>
                  <a:pt x="662" y="32"/>
                </a:lnTo>
                <a:lnTo>
                  <a:pt x="647" y="39"/>
                </a:lnTo>
                <a:lnTo>
                  <a:pt x="632" y="45"/>
                </a:lnTo>
                <a:lnTo>
                  <a:pt x="621" y="56"/>
                </a:lnTo>
                <a:lnTo>
                  <a:pt x="610" y="69"/>
                </a:lnTo>
                <a:lnTo>
                  <a:pt x="601" y="82"/>
                </a:lnTo>
                <a:lnTo>
                  <a:pt x="597" y="97"/>
                </a:lnTo>
                <a:lnTo>
                  <a:pt x="595" y="115"/>
                </a:lnTo>
                <a:lnTo>
                  <a:pt x="595" y="115"/>
                </a:lnTo>
                <a:lnTo>
                  <a:pt x="597" y="132"/>
                </a:lnTo>
                <a:lnTo>
                  <a:pt x="601" y="147"/>
                </a:lnTo>
                <a:lnTo>
                  <a:pt x="610" y="162"/>
                </a:lnTo>
                <a:lnTo>
                  <a:pt x="621" y="173"/>
                </a:lnTo>
                <a:lnTo>
                  <a:pt x="632" y="184"/>
                </a:lnTo>
                <a:lnTo>
                  <a:pt x="647" y="190"/>
                </a:lnTo>
                <a:lnTo>
                  <a:pt x="662" y="197"/>
                </a:lnTo>
                <a:lnTo>
                  <a:pt x="679" y="197"/>
                </a:lnTo>
                <a:lnTo>
                  <a:pt x="679" y="197"/>
                </a:lnTo>
                <a:lnTo>
                  <a:pt x="694" y="197"/>
                </a:lnTo>
                <a:lnTo>
                  <a:pt x="712" y="190"/>
                </a:lnTo>
                <a:lnTo>
                  <a:pt x="725" y="184"/>
                </a:lnTo>
                <a:lnTo>
                  <a:pt x="738" y="173"/>
                </a:lnTo>
                <a:lnTo>
                  <a:pt x="749" y="162"/>
                </a:lnTo>
                <a:lnTo>
                  <a:pt x="755" y="147"/>
                </a:lnTo>
                <a:lnTo>
                  <a:pt x="759" y="132"/>
                </a:lnTo>
                <a:lnTo>
                  <a:pt x="762" y="115"/>
                </a:lnTo>
                <a:lnTo>
                  <a:pt x="762" y="115"/>
                </a:lnTo>
                <a:lnTo>
                  <a:pt x="759" y="97"/>
                </a:lnTo>
                <a:lnTo>
                  <a:pt x="755" y="82"/>
                </a:lnTo>
                <a:lnTo>
                  <a:pt x="749" y="69"/>
                </a:lnTo>
                <a:lnTo>
                  <a:pt x="738" y="56"/>
                </a:lnTo>
                <a:lnTo>
                  <a:pt x="725" y="45"/>
                </a:lnTo>
                <a:lnTo>
                  <a:pt x="712" y="39"/>
                </a:lnTo>
                <a:lnTo>
                  <a:pt x="694" y="32"/>
                </a:lnTo>
                <a:lnTo>
                  <a:pt x="679" y="32"/>
                </a:lnTo>
                <a:lnTo>
                  <a:pt x="679" y="32"/>
                </a:lnTo>
                <a:close/>
                <a:moveTo>
                  <a:pt x="597" y="508"/>
                </a:moveTo>
                <a:lnTo>
                  <a:pt x="597" y="729"/>
                </a:lnTo>
                <a:lnTo>
                  <a:pt x="656" y="729"/>
                </a:lnTo>
                <a:lnTo>
                  <a:pt x="679" y="575"/>
                </a:lnTo>
                <a:lnTo>
                  <a:pt x="701" y="729"/>
                </a:lnTo>
                <a:lnTo>
                  <a:pt x="766" y="729"/>
                </a:lnTo>
                <a:lnTo>
                  <a:pt x="766" y="487"/>
                </a:lnTo>
                <a:lnTo>
                  <a:pt x="766" y="487"/>
                </a:lnTo>
                <a:lnTo>
                  <a:pt x="774" y="480"/>
                </a:lnTo>
                <a:lnTo>
                  <a:pt x="783" y="474"/>
                </a:lnTo>
                <a:lnTo>
                  <a:pt x="790" y="465"/>
                </a:lnTo>
                <a:lnTo>
                  <a:pt x="796" y="456"/>
                </a:lnTo>
                <a:lnTo>
                  <a:pt x="803" y="448"/>
                </a:lnTo>
                <a:lnTo>
                  <a:pt x="805" y="437"/>
                </a:lnTo>
                <a:lnTo>
                  <a:pt x="807" y="426"/>
                </a:lnTo>
                <a:lnTo>
                  <a:pt x="809" y="415"/>
                </a:lnTo>
                <a:lnTo>
                  <a:pt x="809" y="292"/>
                </a:lnTo>
                <a:lnTo>
                  <a:pt x="809" y="292"/>
                </a:lnTo>
                <a:lnTo>
                  <a:pt x="807" y="277"/>
                </a:lnTo>
                <a:lnTo>
                  <a:pt x="803" y="262"/>
                </a:lnTo>
                <a:lnTo>
                  <a:pt x="794" y="249"/>
                </a:lnTo>
                <a:lnTo>
                  <a:pt x="785" y="236"/>
                </a:lnTo>
                <a:lnTo>
                  <a:pt x="774" y="227"/>
                </a:lnTo>
                <a:lnTo>
                  <a:pt x="759" y="218"/>
                </a:lnTo>
                <a:lnTo>
                  <a:pt x="746" y="214"/>
                </a:lnTo>
                <a:lnTo>
                  <a:pt x="729" y="212"/>
                </a:lnTo>
                <a:lnTo>
                  <a:pt x="632" y="212"/>
                </a:lnTo>
                <a:lnTo>
                  <a:pt x="632" y="212"/>
                </a:lnTo>
                <a:lnTo>
                  <a:pt x="614" y="214"/>
                </a:lnTo>
                <a:lnTo>
                  <a:pt x="614" y="214"/>
                </a:lnTo>
                <a:lnTo>
                  <a:pt x="623" y="231"/>
                </a:lnTo>
                <a:lnTo>
                  <a:pt x="630" y="247"/>
                </a:lnTo>
                <a:lnTo>
                  <a:pt x="634" y="266"/>
                </a:lnTo>
                <a:lnTo>
                  <a:pt x="634" y="283"/>
                </a:lnTo>
                <a:lnTo>
                  <a:pt x="634" y="420"/>
                </a:lnTo>
                <a:lnTo>
                  <a:pt x="634" y="420"/>
                </a:lnTo>
                <a:lnTo>
                  <a:pt x="634" y="433"/>
                </a:lnTo>
                <a:lnTo>
                  <a:pt x="632" y="443"/>
                </a:lnTo>
                <a:lnTo>
                  <a:pt x="625" y="467"/>
                </a:lnTo>
                <a:lnTo>
                  <a:pt x="612" y="491"/>
                </a:lnTo>
                <a:lnTo>
                  <a:pt x="597" y="508"/>
                </a:lnTo>
                <a:lnTo>
                  <a:pt x="597" y="508"/>
                </a:lnTo>
                <a:close/>
                <a:moveTo>
                  <a:pt x="456" y="0"/>
                </a:moveTo>
                <a:lnTo>
                  <a:pt x="456" y="0"/>
                </a:lnTo>
                <a:lnTo>
                  <a:pt x="476" y="2"/>
                </a:lnTo>
                <a:lnTo>
                  <a:pt x="493" y="9"/>
                </a:lnTo>
                <a:lnTo>
                  <a:pt x="508" y="17"/>
                </a:lnTo>
                <a:lnTo>
                  <a:pt x="521" y="28"/>
                </a:lnTo>
                <a:lnTo>
                  <a:pt x="532" y="41"/>
                </a:lnTo>
                <a:lnTo>
                  <a:pt x="541" y="56"/>
                </a:lnTo>
                <a:lnTo>
                  <a:pt x="545" y="74"/>
                </a:lnTo>
                <a:lnTo>
                  <a:pt x="547" y="91"/>
                </a:lnTo>
                <a:lnTo>
                  <a:pt x="547" y="91"/>
                </a:lnTo>
                <a:lnTo>
                  <a:pt x="545" y="110"/>
                </a:lnTo>
                <a:lnTo>
                  <a:pt x="541" y="128"/>
                </a:lnTo>
                <a:lnTo>
                  <a:pt x="532" y="143"/>
                </a:lnTo>
                <a:lnTo>
                  <a:pt x="521" y="156"/>
                </a:lnTo>
                <a:lnTo>
                  <a:pt x="508" y="167"/>
                </a:lnTo>
                <a:lnTo>
                  <a:pt x="493" y="175"/>
                </a:lnTo>
                <a:lnTo>
                  <a:pt x="476" y="180"/>
                </a:lnTo>
                <a:lnTo>
                  <a:pt x="456" y="182"/>
                </a:lnTo>
                <a:lnTo>
                  <a:pt x="456" y="182"/>
                </a:lnTo>
                <a:lnTo>
                  <a:pt x="439" y="180"/>
                </a:lnTo>
                <a:lnTo>
                  <a:pt x="422" y="175"/>
                </a:lnTo>
                <a:lnTo>
                  <a:pt x="407" y="167"/>
                </a:lnTo>
                <a:lnTo>
                  <a:pt x="394" y="156"/>
                </a:lnTo>
                <a:lnTo>
                  <a:pt x="383" y="143"/>
                </a:lnTo>
                <a:lnTo>
                  <a:pt x="374" y="128"/>
                </a:lnTo>
                <a:lnTo>
                  <a:pt x="368" y="110"/>
                </a:lnTo>
                <a:lnTo>
                  <a:pt x="368" y="91"/>
                </a:lnTo>
                <a:lnTo>
                  <a:pt x="368" y="91"/>
                </a:lnTo>
                <a:lnTo>
                  <a:pt x="368" y="74"/>
                </a:lnTo>
                <a:lnTo>
                  <a:pt x="374" y="56"/>
                </a:lnTo>
                <a:lnTo>
                  <a:pt x="383" y="41"/>
                </a:lnTo>
                <a:lnTo>
                  <a:pt x="394" y="28"/>
                </a:lnTo>
                <a:lnTo>
                  <a:pt x="407" y="17"/>
                </a:lnTo>
                <a:lnTo>
                  <a:pt x="422" y="9"/>
                </a:lnTo>
                <a:lnTo>
                  <a:pt x="439" y="2"/>
                </a:lnTo>
                <a:lnTo>
                  <a:pt x="456" y="0"/>
                </a:lnTo>
                <a:lnTo>
                  <a:pt x="456" y="0"/>
                </a:lnTo>
                <a:close/>
                <a:moveTo>
                  <a:pt x="547" y="495"/>
                </a:moveTo>
                <a:lnTo>
                  <a:pt x="547" y="495"/>
                </a:lnTo>
                <a:lnTo>
                  <a:pt x="556" y="489"/>
                </a:lnTo>
                <a:lnTo>
                  <a:pt x="565" y="482"/>
                </a:lnTo>
                <a:lnTo>
                  <a:pt x="573" y="474"/>
                </a:lnTo>
                <a:lnTo>
                  <a:pt x="580" y="465"/>
                </a:lnTo>
                <a:lnTo>
                  <a:pt x="586" y="454"/>
                </a:lnTo>
                <a:lnTo>
                  <a:pt x="591" y="443"/>
                </a:lnTo>
                <a:lnTo>
                  <a:pt x="593" y="430"/>
                </a:lnTo>
                <a:lnTo>
                  <a:pt x="593" y="420"/>
                </a:lnTo>
                <a:lnTo>
                  <a:pt x="593" y="283"/>
                </a:lnTo>
                <a:lnTo>
                  <a:pt x="593" y="283"/>
                </a:lnTo>
                <a:lnTo>
                  <a:pt x="591" y="266"/>
                </a:lnTo>
                <a:lnTo>
                  <a:pt x="586" y="251"/>
                </a:lnTo>
                <a:lnTo>
                  <a:pt x="578" y="236"/>
                </a:lnTo>
                <a:lnTo>
                  <a:pt x="569" y="223"/>
                </a:lnTo>
                <a:lnTo>
                  <a:pt x="556" y="212"/>
                </a:lnTo>
                <a:lnTo>
                  <a:pt x="541" y="206"/>
                </a:lnTo>
                <a:lnTo>
                  <a:pt x="524" y="199"/>
                </a:lnTo>
                <a:lnTo>
                  <a:pt x="508" y="199"/>
                </a:lnTo>
                <a:lnTo>
                  <a:pt x="402" y="199"/>
                </a:lnTo>
                <a:lnTo>
                  <a:pt x="402" y="199"/>
                </a:lnTo>
                <a:lnTo>
                  <a:pt x="385" y="199"/>
                </a:lnTo>
                <a:lnTo>
                  <a:pt x="368" y="206"/>
                </a:lnTo>
                <a:lnTo>
                  <a:pt x="355" y="212"/>
                </a:lnTo>
                <a:lnTo>
                  <a:pt x="342" y="223"/>
                </a:lnTo>
                <a:lnTo>
                  <a:pt x="331" y="236"/>
                </a:lnTo>
                <a:lnTo>
                  <a:pt x="322" y="251"/>
                </a:lnTo>
                <a:lnTo>
                  <a:pt x="318" y="266"/>
                </a:lnTo>
                <a:lnTo>
                  <a:pt x="316" y="283"/>
                </a:lnTo>
                <a:lnTo>
                  <a:pt x="316" y="420"/>
                </a:lnTo>
                <a:lnTo>
                  <a:pt x="316" y="420"/>
                </a:lnTo>
                <a:lnTo>
                  <a:pt x="316" y="430"/>
                </a:lnTo>
                <a:lnTo>
                  <a:pt x="320" y="443"/>
                </a:lnTo>
                <a:lnTo>
                  <a:pt x="325" y="454"/>
                </a:lnTo>
                <a:lnTo>
                  <a:pt x="329" y="465"/>
                </a:lnTo>
                <a:lnTo>
                  <a:pt x="335" y="474"/>
                </a:lnTo>
                <a:lnTo>
                  <a:pt x="344" y="482"/>
                </a:lnTo>
                <a:lnTo>
                  <a:pt x="353" y="489"/>
                </a:lnTo>
                <a:lnTo>
                  <a:pt x="363" y="495"/>
                </a:lnTo>
                <a:lnTo>
                  <a:pt x="363" y="759"/>
                </a:lnTo>
                <a:lnTo>
                  <a:pt x="433" y="759"/>
                </a:lnTo>
                <a:lnTo>
                  <a:pt x="456" y="593"/>
                </a:lnTo>
                <a:lnTo>
                  <a:pt x="482" y="759"/>
                </a:lnTo>
                <a:lnTo>
                  <a:pt x="547" y="759"/>
                </a:lnTo>
                <a:lnTo>
                  <a:pt x="547" y="495"/>
                </a:lnTo>
                <a:lnTo>
                  <a:pt x="547" y="495"/>
                </a:lnTo>
                <a:close/>
                <a:moveTo>
                  <a:pt x="314" y="508"/>
                </a:moveTo>
                <a:lnTo>
                  <a:pt x="314" y="508"/>
                </a:lnTo>
                <a:lnTo>
                  <a:pt x="296" y="491"/>
                </a:lnTo>
                <a:lnTo>
                  <a:pt x="286" y="467"/>
                </a:lnTo>
                <a:lnTo>
                  <a:pt x="277" y="443"/>
                </a:lnTo>
                <a:lnTo>
                  <a:pt x="277" y="433"/>
                </a:lnTo>
                <a:lnTo>
                  <a:pt x="275" y="420"/>
                </a:lnTo>
                <a:lnTo>
                  <a:pt x="275" y="283"/>
                </a:lnTo>
                <a:lnTo>
                  <a:pt x="275" y="283"/>
                </a:lnTo>
                <a:lnTo>
                  <a:pt x="277" y="266"/>
                </a:lnTo>
                <a:lnTo>
                  <a:pt x="281" y="247"/>
                </a:lnTo>
                <a:lnTo>
                  <a:pt x="288" y="231"/>
                </a:lnTo>
                <a:lnTo>
                  <a:pt x="296" y="214"/>
                </a:lnTo>
                <a:lnTo>
                  <a:pt x="296" y="214"/>
                </a:lnTo>
                <a:lnTo>
                  <a:pt x="277" y="212"/>
                </a:lnTo>
                <a:lnTo>
                  <a:pt x="182" y="212"/>
                </a:lnTo>
                <a:lnTo>
                  <a:pt x="182" y="212"/>
                </a:lnTo>
                <a:lnTo>
                  <a:pt x="164" y="214"/>
                </a:lnTo>
                <a:lnTo>
                  <a:pt x="149" y="218"/>
                </a:lnTo>
                <a:lnTo>
                  <a:pt x="136" y="227"/>
                </a:lnTo>
                <a:lnTo>
                  <a:pt x="125" y="236"/>
                </a:lnTo>
                <a:lnTo>
                  <a:pt x="115" y="249"/>
                </a:lnTo>
                <a:lnTo>
                  <a:pt x="108" y="262"/>
                </a:lnTo>
                <a:lnTo>
                  <a:pt x="104" y="277"/>
                </a:lnTo>
                <a:lnTo>
                  <a:pt x="102" y="292"/>
                </a:lnTo>
                <a:lnTo>
                  <a:pt x="102" y="415"/>
                </a:lnTo>
                <a:lnTo>
                  <a:pt x="102" y="415"/>
                </a:lnTo>
                <a:lnTo>
                  <a:pt x="102" y="426"/>
                </a:lnTo>
                <a:lnTo>
                  <a:pt x="106" y="437"/>
                </a:lnTo>
                <a:lnTo>
                  <a:pt x="108" y="448"/>
                </a:lnTo>
                <a:lnTo>
                  <a:pt x="115" y="456"/>
                </a:lnTo>
                <a:lnTo>
                  <a:pt x="119" y="465"/>
                </a:lnTo>
                <a:lnTo>
                  <a:pt x="128" y="474"/>
                </a:lnTo>
                <a:lnTo>
                  <a:pt x="136" y="480"/>
                </a:lnTo>
                <a:lnTo>
                  <a:pt x="145" y="487"/>
                </a:lnTo>
                <a:lnTo>
                  <a:pt x="145" y="729"/>
                </a:lnTo>
                <a:lnTo>
                  <a:pt x="208" y="729"/>
                </a:lnTo>
                <a:lnTo>
                  <a:pt x="231" y="575"/>
                </a:lnTo>
                <a:lnTo>
                  <a:pt x="255" y="729"/>
                </a:lnTo>
                <a:lnTo>
                  <a:pt x="314" y="729"/>
                </a:lnTo>
                <a:lnTo>
                  <a:pt x="314" y="508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PA_任意多边形 13"/>
          <p:cNvSpPr>
            <a:spLocks noEditPoints="1"/>
          </p:cNvSpPr>
          <p:nvPr>
            <p:custDataLst>
              <p:tags r:id="rId3"/>
            </p:custDataLst>
          </p:nvPr>
        </p:nvSpPr>
        <p:spPr bwMode="auto">
          <a:xfrm>
            <a:off x="612648" y="3434616"/>
            <a:ext cx="400754" cy="259560"/>
          </a:xfrm>
          <a:custGeom>
            <a:avLst/>
            <a:gdLst>
              <a:gd name="T0" fmla="*/ 67 w 895"/>
              <a:gd name="T1" fmla="*/ 236 h 560"/>
              <a:gd name="T2" fmla="*/ 87 w 895"/>
              <a:gd name="T3" fmla="*/ 230 h 560"/>
              <a:gd name="T4" fmla="*/ 95 w 895"/>
              <a:gd name="T5" fmla="*/ 208 h 560"/>
              <a:gd name="T6" fmla="*/ 73 w 895"/>
              <a:gd name="T7" fmla="*/ 175 h 560"/>
              <a:gd name="T8" fmla="*/ 67 w 895"/>
              <a:gd name="T9" fmla="*/ 147 h 560"/>
              <a:gd name="T10" fmla="*/ 69 w 895"/>
              <a:gd name="T11" fmla="*/ 143 h 560"/>
              <a:gd name="T12" fmla="*/ 71 w 895"/>
              <a:gd name="T13" fmla="*/ 93 h 560"/>
              <a:gd name="T14" fmla="*/ 95 w 895"/>
              <a:gd name="T15" fmla="*/ 70 h 560"/>
              <a:gd name="T16" fmla="*/ 145 w 895"/>
              <a:gd name="T17" fmla="*/ 62 h 560"/>
              <a:gd name="T18" fmla="*/ 181 w 895"/>
              <a:gd name="T19" fmla="*/ 76 h 560"/>
              <a:gd name="T20" fmla="*/ 198 w 895"/>
              <a:gd name="T21" fmla="*/ 99 h 560"/>
              <a:gd name="T22" fmla="*/ 200 w 895"/>
              <a:gd name="T23" fmla="*/ 143 h 560"/>
              <a:gd name="T24" fmla="*/ 202 w 895"/>
              <a:gd name="T25" fmla="*/ 159 h 560"/>
              <a:gd name="T26" fmla="*/ 190 w 895"/>
              <a:gd name="T27" fmla="*/ 179 h 560"/>
              <a:gd name="T28" fmla="*/ 177 w 895"/>
              <a:gd name="T29" fmla="*/ 206 h 560"/>
              <a:gd name="T30" fmla="*/ 186 w 895"/>
              <a:gd name="T31" fmla="*/ 232 h 560"/>
              <a:gd name="T32" fmla="*/ 232 w 895"/>
              <a:gd name="T33" fmla="*/ 234 h 560"/>
              <a:gd name="T34" fmla="*/ 244 w 895"/>
              <a:gd name="T35" fmla="*/ 252 h 560"/>
              <a:gd name="T36" fmla="*/ 254 w 895"/>
              <a:gd name="T37" fmla="*/ 208 h 560"/>
              <a:gd name="T38" fmla="*/ 310 w 895"/>
              <a:gd name="T39" fmla="*/ 199 h 560"/>
              <a:gd name="T40" fmla="*/ 310 w 895"/>
              <a:gd name="T41" fmla="*/ 171 h 560"/>
              <a:gd name="T42" fmla="*/ 294 w 895"/>
              <a:gd name="T43" fmla="*/ 147 h 560"/>
              <a:gd name="T44" fmla="*/ 270 w 895"/>
              <a:gd name="T45" fmla="*/ 115 h 560"/>
              <a:gd name="T46" fmla="*/ 284 w 895"/>
              <a:gd name="T47" fmla="*/ 46 h 560"/>
              <a:gd name="T48" fmla="*/ 312 w 895"/>
              <a:gd name="T49" fmla="*/ 28 h 560"/>
              <a:gd name="T50" fmla="*/ 371 w 895"/>
              <a:gd name="T51" fmla="*/ 26 h 560"/>
              <a:gd name="T52" fmla="*/ 399 w 895"/>
              <a:gd name="T53" fmla="*/ 42 h 560"/>
              <a:gd name="T54" fmla="*/ 417 w 895"/>
              <a:gd name="T55" fmla="*/ 99 h 560"/>
              <a:gd name="T56" fmla="*/ 417 w 895"/>
              <a:gd name="T57" fmla="*/ 145 h 560"/>
              <a:gd name="T58" fmla="*/ 389 w 895"/>
              <a:gd name="T59" fmla="*/ 155 h 560"/>
              <a:gd name="T60" fmla="*/ 369 w 895"/>
              <a:gd name="T61" fmla="*/ 177 h 560"/>
              <a:gd name="T62" fmla="*/ 407 w 895"/>
              <a:gd name="T63" fmla="*/ 201 h 560"/>
              <a:gd name="T64" fmla="*/ 433 w 895"/>
              <a:gd name="T65" fmla="*/ 208 h 560"/>
              <a:gd name="T66" fmla="*/ 444 w 895"/>
              <a:gd name="T67" fmla="*/ 179 h 560"/>
              <a:gd name="T68" fmla="*/ 484 w 895"/>
              <a:gd name="T69" fmla="*/ 157 h 560"/>
              <a:gd name="T70" fmla="*/ 502 w 895"/>
              <a:gd name="T71" fmla="*/ 151 h 560"/>
              <a:gd name="T72" fmla="*/ 510 w 895"/>
              <a:gd name="T73" fmla="*/ 131 h 560"/>
              <a:gd name="T74" fmla="*/ 490 w 895"/>
              <a:gd name="T75" fmla="*/ 101 h 560"/>
              <a:gd name="T76" fmla="*/ 482 w 895"/>
              <a:gd name="T77" fmla="*/ 77 h 560"/>
              <a:gd name="T78" fmla="*/ 486 w 895"/>
              <a:gd name="T79" fmla="*/ 74 h 560"/>
              <a:gd name="T80" fmla="*/ 490 w 895"/>
              <a:gd name="T81" fmla="*/ 24 h 560"/>
              <a:gd name="T82" fmla="*/ 520 w 895"/>
              <a:gd name="T83" fmla="*/ 4 h 560"/>
              <a:gd name="T84" fmla="*/ 566 w 895"/>
              <a:gd name="T85" fmla="*/ 2 h 560"/>
              <a:gd name="T86" fmla="*/ 591 w 895"/>
              <a:gd name="T87" fmla="*/ 16 h 560"/>
              <a:gd name="T88" fmla="*/ 601 w 895"/>
              <a:gd name="T89" fmla="*/ 72 h 560"/>
              <a:gd name="T90" fmla="*/ 607 w 895"/>
              <a:gd name="T91" fmla="*/ 77 h 560"/>
              <a:gd name="T92" fmla="*/ 603 w 895"/>
              <a:gd name="T93" fmla="*/ 95 h 560"/>
              <a:gd name="T94" fmla="*/ 589 w 895"/>
              <a:gd name="T95" fmla="*/ 119 h 560"/>
              <a:gd name="T96" fmla="*/ 591 w 895"/>
              <a:gd name="T97" fmla="*/ 153 h 560"/>
              <a:gd name="T98" fmla="*/ 607 w 895"/>
              <a:gd name="T99" fmla="*/ 157 h 560"/>
              <a:gd name="T100" fmla="*/ 645 w 895"/>
              <a:gd name="T101" fmla="*/ 179 h 560"/>
              <a:gd name="T102" fmla="*/ 0 w 895"/>
              <a:gd name="T103" fmla="*/ 401 h 560"/>
              <a:gd name="T104" fmla="*/ 20 w 895"/>
              <a:gd name="T105" fmla="*/ 268 h 560"/>
              <a:gd name="T106" fmla="*/ 40 w 895"/>
              <a:gd name="T107" fmla="*/ 236 h 560"/>
              <a:gd name="T108" fmla="*/ 419 w 895"/>
              <a:gd name="T109" fmla="*/ 538 h 560"/>
              <a:gd name="T110" fmla="*/ 828 w 895"/>
              <a:gd name="T111" fmla="*/ 312 h 560"/>
              <a:gd name="T112" fmla="*/ 441 w 895"/>
              <a:gd name="T113" fmla="*/ 415 h 560"/>
              <a:gd name="T114" fmla="*/ 16 w 895"/>
              <a:gd name="T115" fmla="*/ 441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95" h="560">
                <a:moveTo>
                  <a:pt x="40" y="236"/>
                </a:moveTo>
                <a:lnTo>
                  <a:pt x="40" y="236"/>
                </a:lnTo>
                <a:lnTo>
                  <a:pt x="67" y="236"/>
                </a:lnTo>
                <a:lnTo>
                  <a:pt x="67" y="236"/>
                </a:lnTo>
                <a:lnTo>
                  <a:pt x="73" y="236"/>
                </a:lnTo>
                <a:lnTo>
                  <a:pt x="79" y="234"/>
                </a:lnTo>
                <a:lnTo>
                  <a:pt x="83" y="232"/>
                </a:lnTo>
                <a:lnTo>
                  <a:pt x="87" y="230"/>
                </a:lnTo>
                <a:lnTo>
                  <a:pt x="87" y="230"/>
                </a:lnTo>
                <a:lnTo>
                  <a:pt x="93" y="220"/>
                </a:lnTo>
                <a:lnTo>
                  <a:pt x="95" y="208"/>
                </a:lnTo>
                <a:lnTo>
                  <a:pt x="95" y="208"/>
                </a:lnTo>
                <a:lnTo>
                  <a:pt x="85" y="195"/>
                </a:lnTo>
                <a:lnTo>
                  <a:pt x="79" y="179"/>
                </a:lnTo>
                <a:lnTo>
                  <a:pt x="79" y="179"/>
                </a:lnTo>
                <a:lnTo>
                  <a:pt x="73" y="175"/>
                </a:lnTo>
                <a:lnTo>
                  <a:pt x="69" y="169"/>
                </a:lnTo>
                <a:lnTo>
                  <a:pt x="69" y="169"/>
                </a:lnTo>
                <a:lnTo>
                  <a:pt x="67" y="159"/>
                </a:lnTo>
                <a:lnTo>
                  <a:pt x="67" y="147"/>
                </a:lnTo>
                <a:lnTo>
                  <a:pt x="67" y="145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7" y="119"/>
                </a:lnTo>
                <a:lnTo>
                  <a:pt x="69" y="101"/>
                </a:lnTo>
                <a:lnTo>
                  <a:pt x="71" y="93"/>
                </a:lnTo>
                <a:lnTo>
                  <a:pt x="75" y="87"/>
                </a:lnTo>
                <a:lnTo>
                  <a:pt x="85" y="77"/>
                </a:lnTo>
                <a:lnTo>
                  <a:pt x="85" y="77"/>
                </a:lnTo>
                <a:lnTo>
                  <a:pt x="95" y="70"/>
                </a:lnTo>
                <a:lnTo>
                  <a:pt x="107" y="66"/>
                </a:lnTo>
                <a:lnTo>
                  <a:pt x="119" y="62"/>
                </a:lnTo>
                <a:lnTo>
                  <a:pt x="133" y="62"/>
                </a:lnTo>
                <a:lnTo>
                  <a:pt x="145" y="62"/>
                </a:lnTo>
                <a:lnTo>
                  <a:pt x="159" y="64"/>
                </a:lnTo>
                <a:lnTo>
                  <a:pt x="171" y="70"/>
                </a:lnTo>
                <a:lnTo>
                  <a:pt x="181" y="76"/>
                </a:lnTo>
                <a:lnTo>
                  <a:pt x="181" y="76"/>
                </a:lnTo>
                <a:lnTo>
                  <a:pt x="186" y="79"/>
                </a:lnTo>
                <a:lnTo>
                  <a:pt x="190" y="85"/>
                </a:lnTo>
                <a:lnTo>
                  <a:pt x="194" y="93"/>
                </a:lnTo>
                <a:lnTo>
                  <a:pt x="198" y="99"/>
                </a:lnTo>
                <a:lnTo>
                  <a:pt x="200" y="119"/>
                </a:lnTo>
                <a:lnTo>
                  <a:pt x="198" y="141"/>
                </a:lnTo>
                <a:lnTo>
                  <a:pt x="198" y="141"/>
                </a:lnTo>
                <a:lnTo>
                  <a:pt x="200" y="143"/>
                </a:lnTo>
                <a:lnTo>
                  <a:pt x="204" y="145"/>
                </a:lnTo>
                <a:lnTo>
                  <a:pt x="204" y="147"/>
                </a:lnTo>
                <a:lnTo>
                  <a:pt x="204" y="147"/>
                </a:lnTo>
                <a:lnTo>
                  <a:pt x="202" y="159"/>
                </a:lnTo>
                <a:lnTo>
                  <a:pt x="200" y="169"/>
                </a:lnTo>
                <a:lnTo>
                  <a:pt x="200" y="169"/>
                </a:lnTo>
                <a:lnTo>
                  <a:pt x="196" y="175"/>
                </a:lnTo>
                <a:lnTo>
                  <a:pt x="190" y="179"/>
                </a:lnTo>
                <a:lnTo>
                  <a:pt x="190" y="179"/>
                </a:lnTo>
                <a:lnTo>
                  <a:pt x="184" y="193"/>
                </a:lnTo>
                <a:lnTo>
                  <a:pt x="177" y="206"/>
                </a:lnTo>
                <a:lnTo>
                  <a:pt x="177" y="206"/>
                </a:lnTo>
                <a:lnTo>
                  <a:pt x="181" y="222"/>
                </a:lnTo>
                <a:lnTo>
                  <a:pt x="183" y="228"/>
                </a:lnTo>
                <a:lnTo>
                  <a:pt x="186" y="232"/>
                </a:lnTo>
                <a:lnTo>
                  <a:pt x="186" y="232"/>
                </a:lnTo>
                <a:lnTo>
                  <a:pt x="194" y="234"/>
                </a:lnTo>
                <a:lnTo>
                  <a:pt x="204" y="234"/>
                </a:lnTo>
                <a:lnTo>
                  <a:pt x="204" y="234"/>
                </a:lnTo>
                <a:lnTo>
                  <a:pt x="232" y="234"/>
                </a:lnTo>
                <a:lnTo>
                  <a:pt x="232" y="234"/>
                </a:lnTo>
                <a:lnTo>
                  <a:pt x="238" y="242"/>
                </a:lnTo>
                <a:lnTo>
                  <a:pt x="244" y="252"/>
                </a:lnTo>
                <a:lnTo>
                  <a:pt x="244" y="252"/>
                </a:lnTo>
                <a:lnTo>
                  <a:pt x="248" y="224"/>
                </a:lnTo>
                <a:lnTo>
                  <a:pt x="250" y="214"/>
                </a:lnTo>
                <a:lnTo>
                  <a:pt x="254" y="208"/>
                </a:lnTo>
                <a:lnTo>
                  <a:pt x="254" y="208"/>
                </a:lnTo>
                <a:lnTo>
                  <a:pt x="258" y="206"/>
                </a:lnTo>
                <a:lnTo>
                  <a:pt x="264" y="205"/>
                </a:lnTo>
                <a:lnTo>
                  <a:pt x="282" y="201"/>
                </a:lnTo>
                <a:lnTo>
                  <a:pt x="310" y="199"/>
                </a:lnTo>
                <a:lnTo>
                  <a:pt x="310" y="199"/>
                </a:lnTo>
                <a:lnTo>
                  <a:pt x="315" y="177"/>
                </a:lnTo>
                <a:lnTo>
                  <a:pt x="315" y="177"/>
                </a:lnTo>
                <a:lnTo>
                  <a:pt x="310" y="171"/>
                </a:lnTo>
                <a:lnTo>
                  <a:pt x="302" y="163"/>
                </a:lnTo>
                <a:lnTo>
                  <a:pt x="298" y="155"/>
                </a:lnTo>
                <a:lnTo>
                  <a:pt x="294" y="147"/>
                </a:lnTo>
                <a:lnTo>
                  <a:pt x="294" y="147"/>
                </a:lnTo>
                <a:lnTo>
                  <a:pt x="272" y="147"/>
                </a:lnTo>
                <a:lnTo>
                  <a:pt x="272" y="147"/>
                </a:lnTo>
                <a:lnTo>
                  <a:pt x="270" y="131"/>
                </a:lnTo>
                <a:lnTo>
                  <a:pt x="270" y="115"/>
                </a:lnTo>
                <a:lnTo>
                  <a:pt x="272" y="83"/>
                </a:lnTo>
                <a:lnTo>
                  <a:pt x="276" y="68"/>
                </a:lnTo>
                <a:lnTo>
                  <a:pt x="280" y="56"/>
                </a:lnTo>
                <a:lnTo>
                  <a:pt x="284" y="46"/>
                </a:lnTo>
                <a:lnTo>
                  <a:pt x="290" y="38"/>
                </a:lnTo>
                <a:lnTo>
                  <a:pt x="290" y="38"/>
                </a:lnTo>
                <a:lnTo>
                  <a:pt x="300" y="32"/>
                </a:lnTo>
                <a:lnTo>
                  <a:pt x="312" y="28"/>
                </a:lnTo>
                <a:lnTo>
                  <a:pt x="327" y="24"/>
                </a:lnTo>
                <a:lnTo>
                  <a:pt x="341" y="24"/>
                </a:lnTo>
                <a:lnTo>
                  <a:pt x="357" y="24"/>
                </a:lnTo>
                <a:lnTo>
                  <a:pt x="371" y="26"/>
                </a:lnTo>
                <a:lnTo>
                  <a:pt x="383" y="30"/>
                </a:lnTo>
                <a:lnTo>
                  <a:pt x="393" y="36"/>
                </a:lnTo>
                <a:lnTo>
                  <a:pt x="393" y="36"/>
                </a:lnTo>
                <a:lnTo>
                  <a:pt x="399" y="42"/>
                </a:lnTo>
                <a:lnTo>
                  <a:pt x="405" y="54"/>
                </a:lnTo>
                <a:lnTo>
                  <a:pt x="411" y="68"/>
                </a:lnTo>
                <a:lnTo>
                  <a:pt x="413" y="81"/>
                </a:lnTo>
                <a:lnTo>
                  <a:pt x="417" y="99"/>
                </a:lnTo>
                <a:lnTo>
                  <a:pt x="417" y="115"/>
                </a:lnTo>
                <a:lnTo>
                  <a:pt x="417" y="131"/>
                </a:lnTo>
                <a:lnTo>
                  <a:pt x="417" y="145"/>
                </a:lnTo>
                <a:lnTo>
                  <a:pt x="417" y="145"/>
                </a:lnTo>
                <a:lnTo>
                  <a:pt x="405" y="147"/>
                </a:lnTo>
                <a:lnTo>
                  <a:pt x="393" y="147"/>
                </a:lnTo>
                <a:lnTo>
                  <a:pt x="393" y="147"/>
                </a:lnTo>
                <a:lnTo>
                  <a:pt x="389" y="155"/>
                </a:lnTo>
                <a:lnTo>
                  <a:pt x="383" y="163"/>
                </a:lnTo>
                <a:lnTo>
                  <a:pt x="377" y="171"/>
                </a:lnTo>
                <a:lnTo>
                  <a:pt x="369" y="177"/>
                </a:lnTo>
                <a:lnTo>
                  <a:pt x="369" y="177"/>
                </a:lnTo>
                <a:lnTo>
                  <a:pt x="373" y="189"/>
                </a:lnTo>
                <a:lnTo>
                  <a:pt x="377" y="199"/>
                </a:lnTo>
                <a:lnTo>
                  <a:pt x="377" y="199"/>
                </a:lnTo>
                <a:lnTo>
                  <a:pt x="407" y="201"/>
                </a:lnTo>
                <a:lnTo>
                  <a:pt x="425" y="205"/>
                </a:lnTo>
                <a:lnTo>
                  <a:pt x="431" y="206"/>
                </a:lnTo>
                <a:lnTo>
                  <a:pt x="433" y="208"/>
                </a:lnTo>
                <a:lnTo>
                  <a:pt x="433" y="208"/>
                </a:lnTo>
                <a:lnTo>
                  <a:pt x="437" y="214"/>
                </a:lnTo>
                <a:lnTo>
                  <a:pt x="437" y="214"/>
                </a:lnTo>
                <a:lnTo>
                  <a:pt x="441" y="197"/>
                </a:lnTo>
                <a:lnTo>
                  <a:pt x="444" y="179"/>
                </a:lnTo>
                <a:lnTo>
                  <a:pt x="450" y="167"/>
                </a:lnTo>
                <a:lnTo>
                  <a:pt x="458" y="157"/>
                </a:lnTo>
                <a:lnTo>
                  <a:pt x="458" y="157"/>
                </a:lnTo>
                <a:lnTo>
                  <a:pt x="484" y="157"/>
                </a:lnTo>
                <a:lnTo>
                  <a:pt x="484" y="157"/>
                </a:lnTo>
                <a:lnTo>
                  <a:pt x="494" y="157"/>
                </a:lnTo>
                <a:lnTo>
                  <a:pt x="498" y="155"/>
                </a:lnTo>
                <a:lnTo>
                  <a:pt x="502" y="151"/>
                </a:lnTo>
                <a:lnTo>
                  <a:pt x="502" y="151"/>
                </a:lnTo>
                <a:lnTo>
                  <a:pt x="506" y="143"/>
                </a:lnTo>
                <a:lnTo>
                  <a:pt x="510" y="131"/>
                </a:lnTo>
                <a:lnTo>
                  <a:pt x="510" y="131"/>
                </a:lnTo>
                <a:lnTo>
                  <a:pt x="500" y="119"/>
                </a:lnTo>
                <a:lnTo>
                  <a:pt x="494" y="105"/>
                </a:lnTo>
                <a:lnTo>
                  <a:pt x="494" y="105"/>
                </a:lnTo>
                <a:lnTo>
                  <a:pt x="490" y="101"/>
                </a:lnTo>
                <a:lnTo>
                  <a:pt x="486" y="95"/>
                </a:lnTo>
                <a:lnTo>
                  <a:pt x="486" y="95"/>
                </a:lnTo>
                <a:lnTo>
                  <a:pt x="484" y="87"/>
                </a:lnTo>
                <a:lnTo>
                  <a:pt x="482" y="77"/>
                </a:lnTo>
                <a:lnTo>
                  <a:pt x="482" y="76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4" y="52"/>
                </a:lnTo>
                <a:lnTo>
                  <a:pt x="486" y="36"/>
                </a:lnTo>
                <a:lnTo>
                  <a:pt x="490" y="24"/>
                </a:lnTo>
                <a:lnTo>
                  <a:pt x="500" y="14"/>
                </a:lnTo>
                <a:lnTo>
                  <a:pt x="500" y="14"/>
                </a:lnTo>
                <a:lnTo>
                  <a:pt x="508" y="8"/>
                </a:lnTo>
                <a:lnTo>
                  <a:pt x="520" y="4"/>
                </a:lnTo>
                <a:lnTo>
                  <a:pt x="530" y="0"/>
                </a:lnTo>
                <a:lnTo>
                  <a:pt x="542" y="0"/>
                </a:lnTo>
                <a:lnTo>
                  <a:pt x="554" y="0"/>
                </a:lnTo>
                <a:lnTo>
                  <a:pt x="566" y="2"/>
                </a:lnTo>
                <a:lnTo>
                  <a:pt x="575" y="6"/>
                </a:lnTo>
                <a:lnTo>
                  <a:pt x="585" y="12"/>
                </a:lnTo>
                <a:lnTo>
                  <a:pt x="585" y="12"/>
                </a:lnTo>
                <a:lnTo>
                  <a:pt x="591" y="16"/>
                </a:lnTo>
                <a:lnTo>
                  <a:pt x="595" y="22"/>
                </a:lnTo>
                <a:lnTo>
                  <a:pt x="601" y="36"/>
                </a:lnTo>
                <a:lnTo>
                  <a:pt x="603" y="52"/>
                </a:lnTo>
                <a:lnTo>
                  <a:pt x="601" y="72"/>
                </a:lnTo>
                <a:lnTo>
                  <a:pt x="601" y="72"/>
                </a:lnTo>
                <a:lnTo>
                  <a:pt x="603" y="74"/>
                </a:lnTo>
                <a:lnTo>
                  <a:pt x="605" y="76"/>
                </a:lnTo>
                <a:lnTo>
                  <a:pt x="607" y="77"/>
                </a:lnTo>
                <a:lnTo>
                  <a:pt x="607" y="77"/>
                </a:lnTo>
                <a:lnTo>
                  <a:pt x="605" y="87"/>
                </a:lnTo>
                <a:lnTo>
                  <a:pt x="603" y="95"/>
                </a:lnTo>
                <a:lnTo>
                  <a:pt x="603" y="95"/>
                </a:lnTo>
                <a:lnTo>
                  <a:pt x="599" y="101"/>
                </a:lnTo>
                <a:lnTo>
                  <a:pt x="595" y="105"/>
                </a:lnTo>
                <a:lnTo>
                  <a:pt x="595" y="105"/>
                </a:lnTo>
                <a:lnTo>
                  <a:pt x="589" y="119"/>
                </a:lnTo>
                <a:lnTo>
                  <a:pt x="581" y="131"/>
                </a:lnTo>
                <a:lnTo>
                  <a:pt x="581" y="131"/>
                </a:lnTo>
                <a:lnTo>
                  <a:pt x="585" y="145"/>
                </a:lnTo>
                <a:lnTo>
                  <a:pt x="591" y="153"/>
                </a:lnTo>
                <a:lnTo>
                  <a:pt x="591" y="153"/>
                </a:lnTo>
                <a:lnTo>
                  <a:pt x="599" y="155"/>
                </a:lnTo>
                <a:lnTo>
                  <a:pt x="607" y="157"/>
                </a:lnTo>
                <a:lnTo>
                  <a:pt x="607" y="157"/>
                </a:lnTo>
                <a:lnTo>
                  <a:pt x="631" y="157"/>
                </a:lnTo>
                <a:lnTo>
                  <a:pt x="631" y="157"/>
                </a:lnTo>
                <a:lnTo>
                  <a:pt x="639" y="165"/>
                </a:lnTo>
                <a:lnTo>
                  <a:pt x="645" y="179"/>
                </a:lnTo>
                <a:lnTo>
                  <a:pt x="437" y="365"/>
                </a:lnTo>
                <a:lnTo>
                  <a:pt x="256" y="260"/>
                </a:lnTo>
                <a:lnTo>
                  <a:pt x="0" y="401"/>
                </a:lnTo>
                <a:lnTo>
                  <a:pt x="0" y="401"/>
                </a:lnTo>
                <a:lnTo>
                  <a:pt x="4" y="361"/>
                </a:lnTo>
                <a:lnTo>
                  <a:pt x="10" y="314"/>
                </a:lnTo>
                <a:lnTo>
                  <a:pt x="14" y="290"/>
                </a:lnTo>
                <a:lnTo>
                  <a:pt x="20" y="268"/>
                </a:lnTo>
                <a:lnTo>
                  <a:pt x="30" y="248"/>
                </a:lnTo>
                <a:lnTo>
                  <a:pt x="34" y="242"/>
                </a:lnTo>
                <a:lnTo>
                  <a:pt x="40" y="236"/>
                </a:lnTo>
                <a:lnTo>
                  <a:pt x="40" y="236"/>
                </a:lnTo>
                <a:close/>
                <a:moveTo>
                  <a:pt x="16" y="441"/>
                </a:moveTo>
                <a:lnTo>
                  <a:pt x="71" y="542"/>
                </a:lnTo>
                <a:lnTo>
                  <a:pt x="254" y="443"/>
                </a:lnTo>
                <a:lnTo>
                  <a:pt x="419" y="538"/>
                </a:lnTo>
                <a:lnTo>
                  <a:pt x="456" y="560"/>
                </a:lnTo>
                <a:lnTo>
                  <a:pt x="488" y="530"/>
                </a:lnTo>
                <a:lnTo>
                  <a:pt x="782" y="266"/>
                </a:lnTo>
                <a:lnTo>
                  <a:pt x="828" y="312"/>
                </a:lnTo>
                <a:lnTo>
                  <a:pt x="895" y="77"/>
                </a:lnTo>
                <a:lnTo>
                  <a:pt x="655" y="143"/>
                </a:lnTo>
                <a:lnTo>
                  <a:pt x="699" y="185"/>
                </a:lnTo>
                <a:lnTo>
                  <a:pt x="441" y="415"/>
                </a:lnTo>
                <a:lnTo>
                  <a:pt x="284" y="326"/>
                </a:lnTo>
                <a:lnTo>
                  <a:pt x="256" y="310"/>
                </a:lnTo>
                <a:lnTo>
                  <a:pt x="228" y="324"/>
                </a:lnTo>
                <a:lnTo>
                  <a:pt x="16" y="441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0" name="TextBox 175"/>
          <p:cNvSpPr txBox="1"/>
          <p:nvPr/>
        </p:nvSpPr>
        <p:spPr>
          <a:xfrm>
            <a:off x="1097281" y="6095671"/>
            <a:ext cx="7735824" cy="560709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Игровые технологии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Они позволяют сделать урок интересным и увлекательным, учесть психолого-педагогическую природу ребёнка, его потребности и интересы.  </a:t>
            </a:r>
            <a:endParaRPr lang="en-GB" altLang="zh-CN" sz="14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31" name="TextBox 175"/>
          <p:cNvSpPr txBox="1"/>
          <p:nvPr/>
        </p:nvSpPr>
        <p:spPr>
          <a:xfrm>
            <a:off x="1225297" y="3064454"/>
            <a:ext cx="7562087" cy="1176262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Соревновательные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технологии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Цель 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стимулировать максимальное проявление двигательных способностей. Соревновательный метод эффективен в привлечении учеников к занятиям физической культурой и спортом во внеурочное время.  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32" name="TextBox 175"/>
          <p:cNvSpPr txBox="1"/>
          <p:nvPr/>
        </p:nvSpPr>
        <p:spPr>
          <a:xfrm>
            <a:off x="1170432" y="3942278"/>
            <a:ext cx="7626095" cy="960818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Технология личностно-ориентированного обучения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Личностно-ориентированный и дифференцированный подходы важны для обучающихся с низкими и высокими результатами в области физической культуры.  </a:t>
            </a: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34" name="TextBox 175"/>
          <p:cNvSpPr txBox="1"/>
          <p:nvPr/>
        </p:nvSpPr>
        <p:spPr>
          <a:xfrm>
            <a:off x="1289305" y="4719518"/>
            <a:ext cx="7150607" cy="960818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строго регламентированного упражнения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Позволяют осуществлять двигательную деятельность по твёрдо предписанной программе, строго регламентировать нагрузку по объёму и интенсивности, а также управлять её динамикой. 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39" name="TextBox 175"/>
          <p:cNvSpPr txBox="1"/>
          <p:nvPr/>
        </p:nvSpPr>
        <p:spPr>
          <a:xfrm>
            <a:off x="1033273" y="5505902"/>
            <a:ext cx="7525512" cy="930041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lvl="0" algn="ctr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b="1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 проектов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Позволяет строить обучение на активной основе, через целенаправленную деятельность обучаемого, сообразуясь с его личным интересом. 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51" name="TextBox 175"/>
          <p:cNvSpPr txBox="1"/>
          <p:nvPr/>
        </p:nvSpPr>
        <p:spPr>
          <a:xfrm>
            <a:off x="1033272" y="1900118"/>
            <a:ext cx="7836408" cy="1207039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lvl="0" algn="ctr"/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Методы обучения двигательным действиям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К ним относятся целостный,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расчленённо-конструктивный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сопряжённого воздействия методы. Целостный метод предполагает освоение техники двигательного действия в целостной структуре, при этом у занимающегося создаётся более полное представление о технике и не нарушается логика связей между отдельными фазами движения. 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zh-CN" sz="14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448186" y="1338072"/>
            <a:ext cx="697862" cy="6960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29898" y="2307336"/>
            <a:ext cx="697862" cy="6960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PA_任意多边形 13"/>
          <p:cNvSpPr>
            <a:spLocks noEditPoints="1"/>
          </p:cNvSpPr>
          <p:nvPr>
            <p:custDataLst>
              <p:tags r:id="rId4"/>
            </p:custDataLst>
          </p:nvPr>
        </p:nvSpPr>
        <p:spPr bwMode="auto">
          <a:xfrm>
            <a:off x="557784" y="2423160"/>
            <a:ext cx="457200" cy="438912"/>
          </a:xfrm>
          <a:custGeom>
            <a:avLst/>
            <a:gdLst>
              <a:gd name="T0" fmla="*/ 349 w 674"/>
              <a:gd name="T1" fmla="*/ 0 h 673"/>
              <a:gd name="T2" fmla="*/ 365 w 674"/>
              <a:gd name="T3" fmla="*/ 185 h 673"/>
              <a:gd name="T4" fmla="*/ 344 w 674"/>
              <a:gd name="T5" fmla="*/ 217 h 673"/>
              <a:gd name="T6" fmla="*/ 342 w 674"/>
              <a:gd name="T7" fmla="*/ 235 h 673"/>
              <a:gd name="T8" fmla="*/ 211 w 674"/>
              <a:gd name="T9" fmla="*/ 298 h 673"/>
              <a:gd name="T10" fmla="*/ 144 w 674"/>
              <a:gd name="T11" fmla="*/ 306 h 673"/>
              <a:gd name="T12" fmla="*/ 115 w 674"/>
              <a:gd name="T13" fmla="*/ 302 h 673"/>
              <a:gd name="T14" fmla="*/ 88 w 674"/>
              <a:gd name="T15" fmla="*/ 315 h 673"/>
              <a:gd name="T16" fmla="*/ 25 w 674"/>
              <a:gd name="T17" fmla="*/ 208 h 673"/>
              <a:gd name="T18" fmla="*/ 84 w 674"/>
              <a:gd name="T19" fmla="*/ 112 h 673"/>
              <a:gd name="T20" fmla="*/ 171 w 674"/>
              <a:gd name="T21" fmla="*/ 43 h 673"/>
              <a:gd name="T22" fmla="*/ 278 w 674"/>
              <a:gd name="T23" fmla="*/ 4 h 673"/>
              <a:gd name="T24" fmla="*/ 399 w 674"/>
              <a:gd name="T25" fmla="*/ 4 h 673"/>
              <a:gd name="T26" fmla="*/ 465 w 674"/>
              <a:gd name="T27" fmla="*/ 25 h 673"/>
              <a:gd name="T28" fmla="*/ 543 w 674"/>
              <a:gd name="T29" fmla="*/ 68 h 673"/>
              <a:gd name="T30" fmla="*/ 495 w 674"/>
              <a:gd name="T31" fmla="*/ 137 h 673"/>
              <a:gd name="T32" fmla="*/ 415 w 674"/>
              <a:gd name="T33" fmla="*/ 181 h 673"/>
              <a:gd name="T34" fmla="*/ 405 w 674"/>
              <a:gd name="T35" fmla="*/ 48 h 673"/>
              <a:gd name="T36" fmla="*/ 595 w 674"/>
              <a:gd name="T37" fmla="*/ 119 h 673"/>
              <a:gd name="T38" fmla="*/ 449 w 674"/>
              <a:gd name="T39" fmla="*/ 229 h 673"/>
              <a:gd name="T40" fmla="*/ 447 w 674"/>
              <a:gd name="T41" fmla="*/ 246 h 673"/>
              <a:gd name="T42" fmla="*/ 420 w 674"/>
              <a:gd name="T43" fmla="*/ 277 h 673"/>
              <a:gd name="T44" fmla="*/ 411 w 674"/>
              <a:gd name="T45" fmla="*/ 312 h 673"/>
              <a:gd name="T46" fmla="*/ 405 w 674"/>
              <a:gd name="T47" fmla="*/ 442 h 673"/>
              <a:gd name="T48" fmla="*/ 420 w 674"/>
              <a:gd name="T49" fmla="*/ 469 h 673"/>
              <a:gd name="T50" fmla="*/ 622 w 674"/>
              <a:gd name="T51" fmla="*/ 519 h 673"/>
              <a:gd name="T52" fmla="*/ 653 w 674"/>
              <a:gd name="T53" fmla="*/ 454 h 673"/>
              <a:gd name="T54" fmla="*/ 674 w 674"/>
              <a:gd name="T55" fmla="*/ 360 h 673"/>
              <a:gd name="T56" fmla="*/ 668 w 674"/>
              <a:gd name="T57" fmla="*/ 275 h 673"/>
              <a:gd name="T58" fmla="*/ 628 w 674"/>
              <a:gd name="T59" fmla="*/ 166 h 673"/>
              <a:gd name="T60" fmla="*/ 588 w 674"/>
              <a:gd name="T61" fmla="*/ 563 h 673"/>
              <a:gd name="T62" fmla="*/ 509 w 674"/>
              <a:gd name="T63" fmla="*/ 627 h 673"/>
              <a:gd name="T64" fmla="*/ 378 w 674"/>
              <a:gd name="T65" fmla="*/ 671 h 673"/>
              <a:gd name="T66" fmla="*/ 378 w 674"/>
              <a:gd name="T67" fmla="*/ 532 h 673"/>
              <a:gd name="T68" fmla="*/ 405 w 674"/>
              <a:gd name="T69" fmla="*/ 517 h 673"/>
              <a:gd name="T70" fmla="*/ 588 w 674"/>
              <a:gd name="T71" fmla="*/ 563 h 673"/>
              <a:gd name="T72" fmla="*/ 265 w 674"/>
              <a:gd name="T73" fmla="*/ 667 h 673"/>
              <a:gd name="T74" fmla="*/ 171 w 674"/>
              <a:gd name="T75" fmla="*/ 630 h 673"/>
              <a:gd name="T76" fmla="*/ 92 w 674"/>
              <a:gd name="T77" fmla="*/ 569 h 673"/>
              <a:gd name="T78" fmla="*/ 36 w 674"/>
              <a:gd name="T79" fmla="*/ 488 h 673"/>
              <a:gd name="T80" fmla="*/ 9 w 674"/>
              <a:gd name="T81" fmla="*/ 415 h 673"/>
              <a:gd name="T82" fmla="*/ 105 w 674"/>
              <a:gd name="T83" fmla="*/ 404 h 673"/>
              <a:gd name="T84" fmla="*/ 136 w 674"/>
              <a:gd name="T85" fmla="*/ 406 h 673"/>
              <a:gd name="T86" fmla="*/ 230 w 674"/>
              <a:gd name="T87" fmla="*/ 446 h 673"/>
              <a:gd name="T88" fmla="*/ 315 w 674"/>
              <a:gd name="T89" fmla="*/ 492 h 673"/>
              <a:gd name="T90" fmla="*/ 330 w 674"/>
              <a:gd name="T91" fmla="*/ 519 h 673"/>
              <a:gd name="T92" fmla="*/ 0 w 674"/>
              <a:gd name="T93" fmla="*/ 367 h 673"/>
              <a:gd name="T94" fmla="*/ 0 w 674"/>
              <a:gd name="T95" fmla="*/ 315 h 673"/>
              <a:gd name="T96" fmla="*/ 0 w 674"/>
              <a:gd name="T97" fmla="*/ 367 h 673"/>
              <a:gd name="T98" fmla="*/ 321 w 674"/>
              <a:gd name="T99" fmla="*/ 300 h 673"/>
              <a:gd name="T100" fmla="*/ 175 w 674"/>
              <a:gd name="T101" fmla="*/ 363 h 673"/>
              <a:gd name="T102" fmla="*/ 332 w 674"/>
              <a:gd name="T103" fmla="*/ 438 h 673"/>
              <a:gd name="T104" fmla="*/ 349 w 674"/>
              <a:gd name="T105" fmla="*/ 429 h 673"/>
              <a:gd name="T106" fmla="*/ 365 w 674"/>
              <a:gd name="T107" fmla="*/ 279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74" h="673">
                <a:moveTo>
                  <a:pt x="336" y="0"/>
                </a:moveTo>
                <a:lnTo>
                  <a:pt x="336" y="0"/>
                </a:lnTo>
                <a:lnTo>
                  <a:pt x="349" y="0"/>
                </a:lnTo>
                <a:lnTo>
                  <a:pt x="349" y="0"/>
                </a:lnTo>
                <a:lnTo>
                  <a:pt x="357" y="46"/>
                </a:lnTo>
                <a:lnTo>
                  <a:pt x="361" y="91"/>
                </a:lnTo>
                <a:lnTo>
                  <a:pt x="365" y="137"/>
                </a:lnTo>
                <a:lnTo>
                  <a:pt x="365" y="185"/>
                </a:lnTo>
                <a:lnTo>
                  <a:pt x="365" y="185"/>
                </a:lnTo>
                <a:lnTo>
                  <a:pt x="357" y="194"/>
                </a:lnTo>
                <a:lnTo>
                  <a:pt x="349" y="204"/>
                </a:lnTo>
                <a:lnTo>
                  <a:pt x="344" y="217"/>
                </a:lnTo>
                <a:lnTo>
                  <a:pt x="342" y="229"/>
                </a:lnTo>
                <a:lnTo>
                  <a:pt x="342" y="229"/>
                </a:lnTo>
                <a:lnTo>
                  <a:pt x="342" y="235"/>
                </a:lnTo>
                <a:lnTo>
                  <a:pt x="342" y="235"/>
                </a:lnTo>
                <a:lnTo>
                  <a:pt x="301" y="256"/>
                </a:lnTo>
                <a:lnTo>
                  <a:pt x="259" y="277"/>
                </a:lnTo>
                <a:lnTo>
                  <a:pt x="259" y="277"/>
                </a:lnTo>
                <a:lnTo>
                  <a:pt x="211" y="298"/>
                </a:lnTo>
                <a:lnTo>
                  <a:pt x="161" y="317"/>
                </a:lnTo>
                <a:lnTo>
                  <a:pt x="161" y="317"/>
                </a:lnTo>
                <a:lnTo>
                  <a:pt x="152" y="310"/>
                </a:lnTo>
                <a:lnTo>
                  <a:pt x="144" y="306"/>
                </a:lnTo>
                <a:lnTo>
                  <a:pt x="134" y="302"/>
                </a:lnTo>
                <a:lnTo>
                  <a:pt x="123" y="302"/>
                </a:lnTo>
                <a:lnTo>
                  <a:pt x="123" y="302"/>
                </a:lnTo>
                <a:lnTo>
                  <a:pt x="115" y="302"/>
                </a:lnTo>
                <a:lnTo>
                  <a:pt x="105" y="304"/>
                </a:lnTo>
                <a:lnTo>
                  <a:pt x="96" y="308"/>
                </a:lnTo>
                <a:lnTo>
                  <a:pt x="88" y="315"/>
                </a:lnTo>
                <a:lnTo>
                  <a:pt x="88" y="315"/>
                </a:lnTo>
                <a:lnTo>
                  <a:pt x="9" y="262"/>
                </a:lnTo>
                <a:lnTo>
                  <a:pt x="9" y="262"/>
                </a:lnTo>
                <a:lnTo>
                  <a:pt x="15" y="235"/>
                </a:lnTo>
                <a:lnTo>
                  <a:pt x="25" y="208"/>
                </a:lnTo>
                <a:lnTo>
                  <a:pt x="38" y="181"/>
                </a:lnTo>
                <a:lnTo>
                  <a:pt x="50" y="158"/>
                </a:lnTo>
                <a:lnTo>
                  <a:pt x="67" y="135"/>
                </a:lnTo>
                <a:lnTo>
                  <a:pt x="84" y="112"/>
                </a:lnTo>
                <a:lnTo>
                  <a:pt x="105" y="93"/>
                </a:lnTo>
                <a:lnTo>
                  <a:pt x="125" y="75"/>
                </a:lnTo>
                <a:lnTo>
                  <a:pt x="146" y="58"/>
                </a:lnTo>
                <a:lnTo>
                  <a:pt x="171" y="43"/>
                </a:lnTo>
                <a:lnTo>
                  <a:pt x="196" y="29"/>
                </a:lnTo>
                <a:lnTo>
                  <a:pt x="221" y="18"/>
                </a:lnTo>
                <a:lnTo>
                  <a:pt x="251" y="10"/>
                </a:lnTo>
                <a:lnTo>
                  <a:pt x="278" y="4"/>
                </a:lnTo>
                <a:lnTo>
                  <a:pt x="307" y="0"/>
                </a:lnTo>
                <a:lnTo>
                  <a:pt x="336" y="0"/>
                </a:lnTo>
                <a:lnTo>
                  <a:pt x="336" y="0"/>
                </a:lnTo>
                <a:close/>
                <a:moveTo>
                  <a:pt x="399" y="4"/>
                </a:moveTo>
                <a:lnTo>
                  <a:pt x="399" y="4"/>
                </a:lnTo>
                <a:lnTo>
                  <a:pt x="422" y="10"/>
                </a:lnTo>
                <a:lnTo>
                  <a:pt x="445" y="16"/>
                </a:lnTo>
                <a:lnTo>
                  <a:pt x="465" y="25"/>
                </a:lnTo>
                <a:lnTo>
                  <a:pt x="486" y="33"/>
                </a:lnTo>
                <a:lnTo>
                  <a:pt x="505" y="43"/>
                </a:lnTo>
                <a:lnTo>
                  <a:pt x="524" y="56"/>
                </a:lnTo>
                <a:lnTo>
                  <a:pt x="543" y="68"/>
                </a:lnTo>
                <a:lnTo>
                  <a:pt x="559" y="83"/>
                </a:lnTo>
                <a:lnTo>
                  <a:pt x="559" y="83"/>
                </a:lnTo>
                <a:lnTo>
                  <a:pt x="528" y="110"/>
                </a:lnTo>
                <a:lnTo>
                  <a:pt x="495" y="137"/>
                </a:lnTo>
                <a:lnTo>
                  <a:pt x="461" y="162"/>
                </a:lnTo>
                <a:lnTo>
                  <a:pt x="426" y="185"/>
                </a:lnTo>
                <a:lnTo>
                  <a:pt x="426" y="185"/>
                </a:lnTo>
                <a:lnTo>
                  <a:pt x="415" y="181"/>
                </a:lnTo>
                <a:lnTo>
                  <a:pt x="415" y="181"/>
                </a:lnTo>
                <a:lnTo>
                  <a:pt x="413" y="135"/>
                </a:lnTo>
                <a:lnTo>
                  <a:pt x="411" y="91"/>
                </a:lnTo>
                <a:lnTo>
                  <a:pt x="405" y="48"/>
                </a:lnTo>
                <a:lnTo>
                  <a:pt x="399" y="4"/>
                </a:lnTo>
                <a:lnTo>
                  <a:pt x="399" y="4"/>
                </a:lnTo>
                <a:close/>
                <a:moveTo>
                  <a:pt x="595" y="119"/>
                </a:moveTo>
                <a:lnTo>
                  <a:pt x="595" y="119"/>
                </a:lnTo>
                <a:lnTo>
                  <a:pt x="559" y="148"/>
                </a:lnTo>
                <a:lnTo>
                  <a:pt x="524" y="177"/>
                </a:lnTo>
                <a:lnTo>
                  <a:pt x="486" y="204"/>
                </a:lnTo>
                <a:lnTo>
                  <a:pt x="449" y="229"/>
                </a:lnTo>
                <a:lnTo>
                  <a:pt x="449" y="229"/>
                </a:lnTo>
                <a:lnTo>
                  <a:pt x="449" y="229"/>
                </a:lnTo>
                <a:lnTo>
                  <a:pt x="449" y="237"/>
                </a:lnTo>
                <a:lnTo>
                  <a:pt x="447" y="246"/>
                </a:lnTo>
                <a:lnTo>
                  <a:pt x="442" y="254"/>
                </a:lnTo>
                <a:lnTo>
                  <a:pt x="438" y="260"/>
                </a:lnTo>
                <a:lnTo>
                  <a:pt x="428" y="273"/>
                </a:lnTo>
                <a:lnTo>
                  <a:pt x="420" y="277"/>
                </a:lnTo>
                <a:lnTo>
                  <a:pt x="413" y="279"/>
                </a:lnTo>
                <a:lnTo>
                  <a:pt x="413" y="279"/>
                </a:lnTo>
                <a:lnTo>
                  <a:pt x="411" y="312"/>
                </a:lnTo>
                <a:lnTo>
                  <a:pt x="411" y="312"/>
                </a:lnTo>
                <a:lnTo>
                  <a:pt x="405" y="373"/>
                </a:lnTo>
                <a:lnTo>
                  <a:pt x="397" y="436"/>
                </a:lnTo>
                <a:lnTo>
                  <a:pt x="397" y="436"/>
                </a:lnTo>
                <a:lnTo>
                  <a:pt x="405" y="442"/>
                </a:lnTo>
                <a:lnTo>
                  <a:pt x="411" y="450"/>
                </a:lnTo>
                <a:lnTo>
                  <a:pt x="415" y="459"/>
                </a:lnTo>
                <a:lnTo>
                  <a:pt x="420" y="469"/>
                </a:lnTo>
                <a:lnTo>
                  <a:pt x="420" y="469"/>
                </a:lnTo>
                <a:lnTo>
                  <a:pt x="470" y="486"/>
                </a:lnTo>
                <a:lnTo>
                  <a:pt x="520" y="498"/>
                </a:lnTo>
                <a:lnTo>
                  <a:pt x="570" y="509"/>
                </a:lnTo>
                <a:lnTo>
                  <a:pt x="622" y="519"/>
                </a:lnTo>
                <a:lnTo>
                  <a:pt x="622" y="519"/>
                </a:lnTo>
                <a:lnTo>
                  <a:pt x="632" y="498"/>
                </a:lnTo>
                <a:lnTo>
                  <a:pt x="643" y="477"/>
                </a:lnTo>
                <a:lnTo>
                  <a:pt x="653" y="454"/>
                </a:lnTo>
                <a:lnTo>
                  <a:pt x="659" y="433"/>
                </a:lnTo>
                <a:lnTo>
                  <a:pt x="666" y="408"/>
                </a:lnTo>
                <a:lnTo>
                  <a:pt x="670" y="386"/>
                </a:lnTo>
                <a:lnTo>
                  <a:pt x="674" y="360"/>
                </a:lnTo>
                <a:lnTo>
                  <a:pt x="674" y="335"/>
                </a:lnTo>
                <a:lnTo>
                  <a:pt x="674" y="335"/>
                </a:lnTo>
                <a:lnTo>
                  <a:pt x="672" y="306"/>
                </a:lnTo>
                <a:lnTo>
                  <a:pt x="668" y="275"/>
                </a:lnTo>
                <a:lnTo>
                  <a:pt x="661" y="246"/>
                </a:lnTo>
                <a:lnTo>
                  <a:pt x="653" y="219"/>
                </a:lnTo>
                <a:lnTo>
                  <a:pt x="641" y="192"/>
                </a:lnTo>
                <a:lnTo>
                  <a:pt x="628" y="166"/>
                </a:lnTo>
                <a:lnTo>
                  <a:pt x="611" y="141"/>
                </a:lnTo>
                <a:lnTo>
                  <a:pt x="595" y="119"/>
                </a:lnTo>
                <a:lnTo>
                  <a:pt x="595" y="119"/>
                </a:lnTo>
                <a:close/>
                <a:moveTo>
                  <a:pt x="588" y="563"/>
                </a:moveTo>
                <a:lnTo>
                  <a:pt x="588" y="563"/>
                </a:lnTo>
                <a:lnTo>
                  <a:pt x="563" y="586"/>
                </a:lnTo>
                <a:lnTo>
                  <a:pt x="536" y="609"/>
                </a:lnTo>
                <a:lnTo>
                  <a:pt x="509" y="627"/>
                </a:lnTo>
                <a:lnTo>
                  <a:pt x="478" y="642"/>
                </a:lnTo>
                <a:lnTo>
                  <a:pt x="447" y="657"/>
                </a:lnTo>
                <a:lnTo>
                  <a:pt x="411" y="665"/>
                </a:lnTo>
                <a:lnTo>
                  <a:pt x="378" y="671"/>
                </a:lnTo>
                <a:lnTo>
                  <a:pt x="340" y="673"/>
                </a:lnTo>
                <a:lnTo>
                  <a:pt x="340" y="673"/>
                </a:lnTo>
                <a:lnTo>
                  <a:pt x="361" y="602"/>
                </a:lnTo>
                <a:lnTo>
                  <a:pt x="378" y="532"/>
                </a:lnTo>
                <a:lnTo>
                  <a:pt x="378" y="532"/>
                </a:lnTo>
                <a:lnTo>
                  <a:pt x="392" y="525"/>
                </a:lnTo>
                <a:lnTo>
                  <a:pt x="405" y="517"/>
                </a:lnTo>
                <a:lnTo>
                  <a:pt x="405" y="517"/>
                </a:lnTo>
                <a:lnTo>
                  <a:pt x="451" y="529"/>
                </a:lnTo>
                <a:lnTo>
                  <a:pt x="495" y="542"/>
                </a:lnTo>
                <a:lnTo>
                  <a:pt x="543" y="552"/>
                </a:lnTo>
                <a:lnTo>
                  <a:pt x="588" y="563"/>
                </a:lnTo>
                <a:lnTo>
                  <a:pt x="588" y="563"/>
                </a:lnTo>
                <a:close/>
                <a:moveTo>
                  <a:pt x="290" y="671"/>
                </a:moveTo>
                <a:lnTo>
                  <a:pt x="290" y="671"/>
                </a:lnTo>
                <a:lnTo>
                  <a:pt x="265" y="667"/>
                </a:lnTo>
                <a:lnTo>
                  <a:pt x="240" y="659"/>
                </a:lnTo>
                <a:lnTo>
                  <a:pt x="215" y="652"/>
                </a:lnTo>
                <a:lnTo>
                  <a:pt x="192" y="642"/>
                </a:lnTo>
                <a:lnTo>
                  <a:pt x="171" y="630"/>
                </a:lnTo>
                <a:lnTo>
                  <a:pt x="148" y="617"/>
                </a:lnTo>
                <a:lnTo>
                  <a:pt x="130" y="602"/>
                </a:lnTo>
                <a:lnTo>
                  <a:pt x="111" y="586"/>
                </a:lnTo>
                <a:lnTo>
                  <a:pt x="92" y="569"/>
                </a:lnTo>
                <a:lnTo>
                  <a:pt x="75" y="550"/>
                </a:lnTo>
                <a:lnTo>
                  <a:pt x="61" y="529"/>
                </a:lnTo>
                <a:lnTo>
                  <a:pt x="46" y="509"/>
                </a:lnTo>
                <a:lnTo>
                  <a:pt x="36" y="488"/>
                </a:lnTo>
                <a:lnTo>
                  <a:pt x="25" y="463"/>
                </a:lnTo>
                <a:lnTo>
                  <a:pt x="15" y="440"/>
                </a:lnTo>
                <a:lnTo>
                  <a:pt x="9" y="415"/>
                </a:lnTo>
                <a:lnTo>
                  <a:pt x="9" y="415"/>
                </a:lnTo>
                <a:lnTo>
                  <a:pt x="88" y="394"/>
                </a:lnTo>
                <a:lnTo>
                  <a:pt x="88" y="394"/>
                </a:lnTo>
                <a:lnTo>
                  <a:pt x="94" y="398"/>
                </a:lnTo>
                <a:lnTo>
                  <a:pt x="105" y="404"/>
                </a:lnTo>
                <a:lnTo>
                  <a:pt x="113" y="406"/>
                </a:lnTo>
                <a:lnTo>
                  <a:pt x="123" y="408"/>
                </a:lnTo>
                <a:lnTo>
                  <a:pt x="123" y="408"/>
                </a:lnTo>
                <a:lnTo>
                  <a:pt x="136" y="406"/>
                </a:lnTo>
                <a:lnTo>
                  <a:pt x="146" y="402"/>
                </a:lnTo>
                <a:lnTo>
                  <a:pt x="146" y="402"/>
                </a:lnTo>
                <a:lnTo>
                  <a:pt x="188" y="425"/>
                </a:lnTo>
                <a:lnTo>
                  <a:pt x="230" y="446"/>
                </a:lnTo>
                <a:lnTo>
                  <a:pt x="271" y="465"/>
                </a:lnTo>
                <a:lnTo>
                  <a:pt x="313" y="481"/>
                </a:lnTo>
                <a:lnTo>
                  <a:pt x="313" y="481"/>
                </a:lnTo>
                <a:lnTo>
                  <a:pt x="315" y="492"/>
                </a:lnTo>
                <a:lnTo>
                  <a:pt x="319" y="502"/>
                </a:lnTo>
                <a:lnTo>
                  <a:pt x="324" y="511"/>
                </a:lnTo>
                <a:lnTo>
                  <a:pt x="330" y="519"/>
                </a:lnTo>
                <a:lnTo>
                  <a:pt x="330" y="519"/>
                </a:lnTo>
                <a:lnTo>
                  <a:pt x="313" y="594"/>
                </a:lnTo>
                <a:lnTo>
                  <a:pt x="290" y="671"/>
                </a:lnTo>
                <a:lnTo>
                  <a:pt x="290" y="671"/>
                </a:lnTo>
                <a:close/>
                <a:moveTo>
                  <a:pt x="0" y="367"/>
                </a:moveTo>
                <a:lnTo>
                  <a:pt x="0" y="367"/>
                </a:lnTo>
                <a:lnTo>
                  <a:pt x="57" y="352"/>
                </a:lnTo>
                <a:lnTo>
                  <a:pt x="57" y="352"/>
                </a:lnTo>
                <a:lnTo>
                  <a:pt x="0" y="315"/>
                </a:lnTo>
                <a:lnTo>
                  <a:pt x="0" y="315"/>
                </a:lnTo>
                <a:lnTo>
                  <a:pt x="0" y="335"/>
                </a:lnTo>
                <a:lnTo>
                  <a:pt x="0" y="335"/>
                </a:lnTo>
                <a:lnTo>
                  <a:pt x="0" y="367"/>
                </a:lnTo>
                <a:lnTo>
                  <a:pt x="0" y="367"/>
                </a:lnTo>
                <a:close/>
                <a:moveTo>
                  <a:pt x="365" y="279"/>
                </a:moveTo>
                <a:lnTo>
                  <a:pt x="365" y="279"/>
                </a:lnTo>
                <a:lnTo>
                  <a:pt x="321" y="300"/>
                </a:lnTo>
                <a:lnTo>
                  <a:pt x="278" y="321"/>
                </a:lnTo>
                <a:lnTo>
                  <a:pt x="278" y="321"/>
                </a:lnTo>
                <a:lnTo>
                  <a:pt x="228" y="342"/>
                </a:lnTo>
                <a:lnTo>
                  <a:pt x="175" y="363"/>
                </a:lnTo>
                <a:lnTo>
                  <a:pt x="175" y="365"/>
                </a:lnTo>
                <a:lnTo>
                  <a:pt x="175" y="365"/>
                </a:lnTo>
                <a:lnTo>
                  <a:pt x="255" y="404"/>
                </a:lnTo>
                <a:lnTo>
                  <a:pt x="332" y="438"/>
                </a:lnTo>
                <a:lnTo>
                  <a:pt x="332" y="438"/>
                </a:lnTo>
                <a:lnTo>
                  <a:pt x="340" y="433"/>
                </a:lnTo>
                <a:lnTo>
                  <a:pt x="349" y="429"/>
                </a:lnTo>
                <a:lnTo>
                  <a:pt x="349" y="429"/>
                </a:lnTo>
                <a:lnTo>
                  <a:pt x="357" y="369"/>
                </a:lnTo>
                <a:lnTo>
                  <a:pt x="363" y="308"/>
                </a:lnTo>
                <a:lnTo>
                  <a:pt x="363" y="308"/>
                </a:lnTo>
                <a:lnTo>
                  <a:pt x="365" y="279"/>
                </a:lnTo>
                <a:lnTo>
                  <a:pt x="365" y="279"/>
                </a:lnTo>
                <a:close/>
              </a:path>
            </a:pathLst>
          </a:custGeom>
          <a:solidFill>
            <a:srgbClr val="0D459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6" name="Google Shape;885;p48"/>
          <p:cNvSpPr/>
          <p:nvPr/>
        </p:nvSpPr>
        <p:spPr>
          <a:xfrm>
            <a:off x="585216" y="1469310"/>
            <a:ext cx="384048" cy="396066"/>
          </a:xfrm>
          <a:custGeom>
            <a:avLst/>
            <a:gdLst/>
            <a:ahLst/>
            <a:cxnLst/>
            <a:rect l="l" t="t" r="r" b="b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0D45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9370" y="182881"/>
            <a:ext cx="782163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Функции спортивного педагога  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0" y="1399032"/>
            <a:ext cx="9144000" cy="4315968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sp>
        <p:nvSpPr>
          <p:cNvPr id="19" name="TextBox 33"/>
          <p:cNvSpPr txBox="1"/>
          <p:nvPr/>
        </p:nvSpPr>
        <p:spPr>
          <a:xfrm>
            <a:off x="182880" y="1390442"/>
            <a:ext cx="8503920" cy="15081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воспитания культуры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для осуществления которой спортивный педагог должен уметь находить с воспитанниками общий язык, проводить беседы о моральном облике спортсмена, развивать познавательные интересы и способности, воспитывать сознательную дисциплину, находить и применять разнообразные меры поощрения и наказания. Всё это, по сути, и является умениями педагогической техники.</a:t>
            </a:r>
          </a:p>
          <a:p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33"/>
          <p:cNvSpPr txBox="1"/>
          <p:nvPr/>
        </p:nvSpPr>
        <p:spPr>
          <a:xfrm>
            <a:off x="484632" y="5938058"/>
            <a:ext cx="7985760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техника способствует гармоническому единству внутреннего содержания деятельности спортивного педагога и внешнего его выражения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33"/>
          <p:cNvSpPr txBox="1"/>
          <p:nvPr/>
        </p:nvSpPr>
        <p:spPr>
          <a:xfrm>
            <a:off x="188976" y="2612690"/>
            <a:ext cx="8503920" cy="20005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Учебно-тренировочная функция.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Преподавателю необходимо уметь использовать многообразные принципы, средства, формы и методы обучения и совершенствования. Обучать мерам безопасности; формировать и совершенствовать определённые физические, психические качества воспитанников, а также их индивидуальные личностные качества. Чётко, ясно и образно объяснять упражнения на основе ассоциации с имеющимся двигательным опытом; владеть навыкам чёткой подачи команд; образно показывать каждое изучаемое упражнение; формировать навыки самоконтроля и др.</a:t>
            </a:r>
          </a:p>
          <a:p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33"/>
          <p:cNvSpPr txBox="1"/>
          <p:nvPr/>
        </p:nvSpPr>
        <p:spPr>
          <a:xfrm>
            <a:off x="213360" y="4374434"/>
            <a:ext cx="850392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самосовершенствования.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Она предусматривает умение пополнять запас знаний и правильно применять их на практике; постоянное совершенствование культуры речи и поведения; умение управлять своим психическим состоянием и психологической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настройкой на занятие; способность осуществлять контроль над своим поведением, действиями, движениями, мимикой, эмоциями.</a:t>
            </a:r>
            <a:endParaRPr lang="en-US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306056" cy="148502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Значение педагогического мастерства для спортивного педагога</a:t>
            </a:r>
          </a:p>
          <a:p>
            <a:pPr algn="ctr"/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3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6888" y="1045978"/>
            <a:ext cx="86959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педагогического мастерства спортивного педагога предполагает наличие ряда факторов:  педагогическое мастерство является выражением профессионально-педагогической культуры, что выражается в деятельности и становлении личности; педагогическое мастерство способствует развитию профессиональных знаний, педагогических способностей, педагогической техники (культуры общения, культуры речи, умение управлять собой);  педагогическое мастерство обеспечивает высокий уровень самоорганизации профессиональной педагогической деятельности, что выражается в педагогическом творчестве и индивидуальном стиле учебно-тренировочной работы. </a:t>
            </a:r>
          </a:p>
          <a:p>
            <a:endParaRPr lang="ru-RU" sz="24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4251960"/>
            <a:ext cx="9144000" cy="2606040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262646" y="4414058"/>
            <a:ext cx="8698474" cy="21236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Педагогическое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мастерство спортивного педагога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высокая степень педагогической культуры. Она представляет собой синтез развитого психолого-педагогического мышления, профессионально-педагогических знаний, умений, навыков, эмоционально-волевых средств выразительности, которые во взаимосвязи с качествами личности педагога позволяют ему успешно решать учебно-воспитательные задачи.</a:t>
            </a:r>
          </a:p>
          <a:p>
            <a:pPr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8183880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Вопросы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59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1060704"/>
            <a:ext cx="9144000" cy="3547872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5F43594E-EA7A-4F97-BCA1-401A9417ED2B}"/>
              </a:ext>
            </a:extLst>
          </p:cNvPr>
          <p:cNvSpPr/>
          <p:nvPr/>
        </p:nvSpPr>
        <p:spPr>
          <a:xfrm>
            <a:off x="396006" y="1312714"/>
            <a:ext cx="2786106" cy="76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5F43594E-EA7A-4F97-BCA1-401A9417ED2B}"/>
              </a:ext>
            </a:extLst>
          </p:cNvPr>
          <p:cNvSpPr/>
          <p:nvPr/>
        </p:nvSpPr>
        <p:spPr>
          <a:xfrm>
            <a:off x="3172968" y="1309666"/>
            <a:ext cx="2843784" cy="76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F43594E-EA7A-4F97-BCA1-401A9417ED2B}"/>
              </a:ext>
            </a:extLst>
          </p:cNvPr>
          <p:cNvSpPr/>
          <p:nvPr/>
        </p:nvSpPr>
        <p:spPr>
          <a:xfrm>
            <a:off x="6016752" y="1309666"/>
            <a:ext cx="2795016" cy="765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C28F29BA-918B-4A41-8A1A-B69D91D4149D}"/>
              </a:ext>
            </a:extLst>
          </p:cNvPr>
          <p:cNvSpPr/>
          <p:nvPr/>
        </p:nvSpPr>
        <p:spPr>
          <a:xfrm>
            <a:off x="123392" y="2048256"/>
            <a:ext cx="3058720" cy="3145536"/>
          </a:xfrm>
          <a:prstGeom prst="rect">
            <a:avLst/>
          </a:prstGeom>
          <a:solidFill>
            <a:schemeClr val="bg1"/>
          </a:solidFill>
          <a:ln>
            <a:solidFill>
              <a:srgbClr val="1C51A3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C28F29BA-918B-4A41-8A1A-B69D91D4149D}"/>
              </a:ext>
            </a:extLst>
          </p:cNvPr>
          <p:cNvSpPr/>
          <p:nvPr/>
        </p:nvSpPr>
        <p:spPr>
          <a:xfrm>
            <a:off x="6016752" y="2066544"/>
            <a:ext cx="2953512" cy="3154680"/>
          </a:xfrm>
          <a:prstGeom prst="rect">
            <a:avLst/>
          </a:prstGeom>
          <a:solidFill>
            <a:schemeClr val="bg1"/>
          </a:solidFill>
          <a:ln>
            <a:solidFill>
              <a:srgbClr val="1C51A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C28F29BA-918B-4A41-8A1A-B69D91D4149D}"/>
              </a:ext>
            </a:extLst>
          </p:cNvPr>
          <p:cNvSpPr/>
          <p:nvPr/>
        </p:nvSpPr>
        <p:spPr>
          <a:xfrm>
            <a:off x="3163824" y="2057400"/>
            <a:ext cx="2862072" cy="3145536"/>
          </a:xfrm>
          <a:prstGeom prst="rect">
            <a:avLst/>
          </a:prstGeom>
          <a:solidFill>
            <a:schemeClr val="bg1"/>
          </a:solidFill>
          <a:ln>
            <a:solidFill>
              <a:srgbClr val="1C51A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33"/>
          <p:cNvSpPr txBox="1"/>
          <p:nvPr/>
        </p:nvSpPr>
        <p:spPr>
          <a:xfrm>
            <a:off x="676656" y="1393490"/>
            <a:ext cx="2203704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01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3410712" y="1402634"/>
            <a:ext cx="2286000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400" i="1" dirty="0" smtClean="0"/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02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3"/>
          <p:cNvSpPr txBox="1"/>
          <p:nvPr/>
        </p:nvSpPr>
        <p:spPr>
          <a:xfrm>
            <a:off x="6291072" y="1375202"/>
            <a:ext cx="2340864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03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3"/>
          <p:cNvSpPr txBox="1"/>
          <p:nvPr/>
        </p:nvSpPr>
        <p:spPr>
          <a:xfrm>
            <a:off x="329184" y="2195114"/>
            <a:ext cx="2715768" cy="3170099"/>
          </a:xfrm>
          <a:prstGeom prst="rect">
            <a:avLst/>
          </a:prstGeom>
          <a:effectLst/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4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такое педагогическая техника учителя физической культуры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каковы основные функции спортивного педагога?</a:t>
            </a:r>
          </a:p>
          <a:p>
            <a:pPr>
              <a:spcBef>
                <a:spcPct val="0"/>
              </a:spcBef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3410712" y="2350562"/>
            <a:ext cx="2450592" cy="28007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Назовите основные принципы формирования педагогической техники учителя физкультуры?</a:t>
            </a:r>
          </a:p>
          <a:p>
            <a:pPr>
              <a:spcBef>
                <a:spcPct val="0"/>
              </a:spcBef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53912" y="2496866"/>
            <a:ext cx="2551176" cy="24314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Назовите основные методы формирования педагогической техники учителя физкультуры?</a:t>
            </a:r>
          </a:p>
          <a:p>
            <a:pPr>
              <a:spcBef>
                <a:spcPct val="0"/>
              </a:spcBef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5495544"/>
            <a:ext cx="9144000" cy="136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697176" y="1380745"/>
            <a:ext cx="7852464" cy="1587227"/>
            <a:chOff x="0" y="-241102"/>
            <a:chExt cx="10411694" cy="6419181"/>
          </a:xfrm>
        </p:grpSpPr>
        <p:grpSp>
          <p:nvGrpSpPr>
            <p:cNvPr id="3" name="Group 11"/>
            <p:cNvGrpSpPr/>
            <p:nvPr/>
          </p:nvGrpSpPr>
          <p:grpSpPr>
            <a:xfrm>
              <a:off x="0" y="-241102"/>
              <a:ext cx="8958682" cy="4355906"/>
              <a:chOff x="0" y="-47625"/>
              <a:chExt cx="1769616" cy="86042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0" y="0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254000" y="25598"/>
              <a:ext cx="10157694" cy="4355902"/>
              <a:chOff x="0" y="-47625"/>
              <a:chExt cx="2006458" cy="860425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0" y="0"/>
                <a:ext cx="2006458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300916" y="327834"/>
              <a:ext cx="9965288" cy="585024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Жабаков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В.Е. Педагогическое мастерство учителя физической культуры [Текст]: учебное пособие / В.Е.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Жабаков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, Т.В.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Жабакова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. – Челябинск: Изд-во Южно-Уральского государственного гуманитарно-педагогического университета, 2016. – 195 с.</a:t>
              </a:r>
            </a:p>
            <a:p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Group 10"/>
          <p:cNvGrpSpPr/>
          <p:nvPr/>
        </p:nvGrpSpPr>
        <p:grpSpPr>
          <a:xfrm>
            <a:off x="767280" y="3764281"/>
            <a:ext cx="7852464" cy="1341006"/>
            <a:chOff x="0" y="-241102"/>
            <a:chExt cx="10411694" cy="5423396"/>
          </a:xfrm>
        </p:grpSpPr>
        <p:grpSp>
          <p:nvGrpSpPr>
            <p:cNvPr id="32" name="Group 11"/>
            <p:cNvGrpSpPr/>
            <p:nvPr/>
          </p:nvGrpSpPr>
          <p:grpSpPr>
            <a:xfrm>
              <a:off x="0" y="-241102"/>
              <a:ext cx="8958682" cy="4355906"/>
              <a:chOff x="0" y="-47625"/>
              <a:chExt cx="1769616" cy="860425"/>
            </a:xfrm>
          </p:grpSpPr>
          <p:sp>
            <p:nvSpPr>
              <p:cNvPr id="37" name="Freeform 12"/>
              <p:cNvSpPr/>
              <p:nvPr/>
            </p:nvSpPr>
            <p:spPr>
              <a:xfrm>
                <a:off x="0" y="0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8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33" name="Group 14"/>
            <p:cNvGrpSpPr/>
            <p:nvPr/>
          </p:nvGrpSpPr>
          <p:grpSpPr>
            <a:xfrm>
              <a:off x="254000" y="25598"/>
              <a:ext cx="10157694" cy="4355902"/>
              <a:chOff x="0" y="-47625"/>
              <a:chExt cx="2006458" cy="860425"/>
            </a:xfrm>
          </p:grpSpPr>
          <p:sp>
            <p:nvSpPr>
              <p:cNvPr id="35" name="Freeform 15"/>
              <p:cNvSpPr/>
              <p:nvPr/>
            </p:nvSpPr>
            <p:spPr>
              <a:xfrm>
                <a:off x="0" y="0"/>
                <a:ext cx="2006458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36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34" name="TextBox 17"/>
            <p:cNvSpPr txBox="1"/>
            <p:nvPr/>
          </p:nvSpPr>
          <p:spPr>
            <a:xfrm>
              <a:off x="300916" y="327834"/>
              <a:ext cx="9965288" cy="485446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Профессионально-педагогическая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деятельность спортивного педагога[Электронная версия][ Ресурс: https://uor-kaliningrad.ru/attachments/article/510/Лекции%204,%205,%208.pdf]</a:t>
              </a:r>
            </a:p>
            <a:p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9" name="Group 10"/>
          <p:cNvGrpSpPr/>
          <p:nvPr/>
        </p:nvGrpSpPr>
        <p:grpSpPr>
          <a:xfrm>
            <a:off x="712416" y="5090161"/>
            <a:ext cx="7852464" cy="1587227"/>
            <a:chOff x="0" y="-241102"/>
            <a:chExt cx="10411694" cy="6419181"/>
          </a:xfrm>
        </p:grpSpPr>
        <p:grpSp>
          <p:nvGrpSpPr>
            <p:cNvPr id="40" name="Group 11"/>
            <p:cNvGrpSpPr/>
            <p:nvPr/>
          </p:nvGrpSpPr>
          <p:grpSpPr>
            <a:xfrm>
              <a:off x="0" y="-241102"/>
              <a:ext cx="8958682" cy="4355906"/>
              <a:chOff x="0" y="-47625"/>
              <a:chExt cx="1769616" cy="860425"/>
            </a:xfrm>
          </p:grpSpPr>
          <p:sp>
            <p:nvSpPr>
              <p:cNvPr id="45" name="Freeform 12"/>
              <p:cNvSpPr/>
              <p:nvPr/>
            </p:nvSpPr>
            <p:spPr>
              <a:xfrm>
                <a:off x="0" y="0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4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1" name="Group 14"/>
            <p:cNvGrpSpPr/>
            <p:nvPr/>
          </p:nvGrpSpPr>
          <p:grpSpPr>
            <a:xfrm>
              <a:off x="254000" y="25598"/>
              <a:ext cx="10157694" cy="4355902"/>
              <a:chOff x="0" y="-47625"/>
              <a:chExt cx="2006458" cy="860425"/>
            </a:xfrm>
          </p:grpSpPr>
          <p:sp>
            <p:nvSpPr>
              <p:cNvPr id="43" name="Freeform 15"/>
              <p:cNvSpPr/>
              <p:nvPr/>
            </p:nvSpPr>
            <p:spPr>
              <a:xfrm>
                <a:off x="0" y="0"/>
                <a:ext cx="2006458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4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42" name="TextBox 17"/>
            <p:cNvSpPr txBox="1"/>
            <p:nvPr/>
          </p:nvSpPr>
          <p:spPr>
            <a:xfrm>
              <a:off x="300916" y="327834"/>
              <a:ext cx="9965288" cy="585024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1600" dirty="0" smtClean="0"/>
                <a:t>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Педагогические принципы деятельности специалиста в области физической культуры и спорта : учеб. пособие / Э. А.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Зюрин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[и др.] ;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Федер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науч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. центр физ. культуры и спорта ;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Владим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гос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. ун-т им. А. Г. и Н. Г. Столетовых. – Владимир : Изд-во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ВлГУ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, 2019. – 155 с.</a:t>
              </a:r>
            </a:p>
            <a:p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" name="Group 10"/>
          <p:cNvGrpSpPr/>
          <p:nvPr/>
        </p:nvGrpSpPr>
        <p:grpSpPr>
          <a:xfrm>
            <a:off x="712416" y="2566417"/>
            <a:ext cx="7852464" cy="1587227"/>
            <a:chOff x="0" y="-241102"/>
            <a:chExt cx="10411694" cy="6419181"/>
          </a:xfrm>
        </p:grpSpPr>
        <p:grpSp>
          <p:nvGrpSpPr>
            <p:cNvPr id="48" name="Group 11"/>
            <p:cNvGrpSpPr/>
            <p:nvPr/>
          </p:nvGrpSpPr>
          <p:grpSpPr>
            <a:xfrm>
              <a:off x="0" y="-241102"/>
              <a:ext cx="8958682" cy="4355906"/>
              <a:chOff x="0" y="-47625"/>
              <a:chExt cx="1769616" cy="860425"/>
            </a:xfrm>
          </p:grpSpPr>
          <p:sp>
            <p:nvSpPr>
              <p:cNvPr id="53" name="Freeform 12"/>
              <p:cNvSpPr/>
              <p:nvPr/>
            </p:nvSpPr>
            <p:spPr>
              <a:xfrm>
                <a:off x="0" y="0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54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9" name="Group 14"/>
            <p:cNvGrpSpPr/>
            <p:nvPr/>
          </p:nvGrpSpPr>
          <p:grpSpPr>
            <a:xfrm>
              <a:off x="254000" y="25598"/>
              <a:ext cx="10157694" cy="4355902"/>
              <a:chOff x="0" y="-47625"/>
              <a:chExt cx="2006458" cy="860425"/>
            </a:xfrm>
          </p:grpSpPr>
          <p:sp>
            <p:nvSpPr>
              <p:cNvPr id="51" name="Freeform 15"/>
              <p:cNvSpPr/>
              <p:nvPr/>
            </p:nvSpPr>
            <p:spPr>
              <a:xfrm>
                <a:off x="0" y="0"/>
                <a:ext cx="2006458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52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50" name="TextBox 17"/>
            <p:cNvSpPr txBox="1"/>
            <p:nvPr/>
          </p:nvSpPr>
          <p:spPr>
            <a:xfrm>
              <a:off x="300916" y="327834"/>
              <a:ext cx="9965288" cy="585024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1600" b="1" dirty="0" smtClean="0"/>
                <a:t>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Практическое занятие: Ознакомление с компонентами и приемами педагогической техники педагога 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ФКиС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[Электронная версия][ Ресурс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: https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://videouroki.net/razrabotki/praktichieskoie-zaniatiie-oznakomlieniie-s-komponientami-i-priiemami-piedaghoghi.html]</a:t>
              </a:r>
            </a:p>
            <a:p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1682</TotalTime>
  <Words>801</Words>
  <Application>Microsoft Office PowerPoint</Application>
  <PresentationFormat>Экран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259</cp:revision>
  <dcterms:created xsi:type="dcterms:W3CDTF">2019-11-13T12:28:12Z</dcterms:created>
  <dcterms:modified xsi:type="dcterms:W3CDTF">2024-10-27T18:23:49Z</dcterms:modified>
</cp:coreProperties>
</file>