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41" r:id="rId3"/>
    <p:sldId id="339" r:id="rId4"/>
    <p:sldId id="311" r:id="rId5"/>
    <p:sldId id="340" r:id="rId6"/>
    <p:sldId id="337" r:id="rId7"/>
    <p:sldId id="317" r:id="rId8"/>
    <p:sldId id="336" r:id="rId9"/>
    <p:sldId id="342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594"/>
    <a:srgbClr val="1B4E9D"/>
    <a:srgbClr val="1C51A3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6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sz="20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 «ГЦОЛИФК»</a:t>
            </a:r>
            <a:endParaRPr lang="ru-RU" sz="2000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896" y="2546239"/>
            <a:ext cx="8577072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подсистема в профессионально-педагогической культуры учителя физической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культуры.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Значение проектной культуры в развитии профессионализма учителя физической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206065"/>
            <a:ext cx="2079935" cy="2079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040" y="2085991"/>
            <a:ext cx="8577072" cy="3647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Дисциплина: Педагогика физической культуры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5253" y="3920254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flipV="1">
            <a:off x="0" y="862639"/>
            <a:ext cx="9144000" cy="5995357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3" name="Freeform 7"/>
          <p:cNvSpPr/>
          <p:nvPr/>
        </p:nvSpPr>
        <p:spPr>
          <a:xfrm>
            <a:off x="6437376" y="4133088"/>
            <a:ext cx="2706624" cy="2724912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bg1"/>
          </a:solidFill>
        </p:spPr>
      </p: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-2322576" y="3858768"/>
            <a:ext cx="5989320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49808" y="1066800"/>
            <a:ext cx="8202168" cy="2039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 как подсистема профессионально-педагогической культуры учителя физической культуры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это часть общей профессиональной культуры, которая отражает меру и способ преобразовательного отношения к физкультурно-спортивной практике, выражающегося в повышении её эффективности.  </a:t>
            </a: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3232" y="4125370"/>
            <a:ext cx="6199632" cy="253146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Проектировочная деятельность учителя физической культуры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предполагает способность к определению содержания, средств, технологий обучения в процессе проведения физкультуры, внеклассных мероприятий, перспективного планирования учебно-воспитательного процесса, определения последовательности действий. 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088" y="2682240"/>
            <a:ext cx="8330184" cy="234679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проектной культуры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составляют знания, нормы, ценности, культурные образцы, способы проектной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мыследеятельности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характерные для данного уровня развития этой сферы деятельности на конкретном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историко-социокультурном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этапе развития общества.  </a:t>
            </a:r>
            <a:endParaRPr lang="ru-RU" sz="2000" dirty="0" smtClean="0"/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1"/>
            <a:ext cx="787298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проектной культуры учителя физкультуры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pic>
        <p:nvPicPr>
          <p:cNvPr id="12" name="Рисунок 11" descr="C:\Users\Ольга\Desktop\trener_po_basketbolu_adp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816" y="4206240"/>
            <a:ext cx="2496312" cy="2514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任意多边形: 形状 31"/>
          <p:cNvSpPr/>
          <p:nvPr/>
        </p:nvSpPr>
        <p:spPr>
          <a:xfrm flipH="1" flipV="1">
            <a:off x="6409944" y="4133088"/>
            <a:ext cx="2734056" cy="2724912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-26581" y="0"/>
            <a:ext cx="10507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Ольга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64" y="0"/>
            <a:ext cx="8631936" cy="6858000"/>
          </a:xfrm>
          <a:prstGeom prst="rect">
            <a:avLst/>
          </a:prstGeom>
          <a:noFill/>
        </p:spPr>
      </p:pic>
      <p:sp>
        <p:nvSpPr>
          <p:cNvPr id="6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493776" y="-109728"/>
            <a:ext cx="6574536" cy="7104888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7389953" y="2359153"/>
            <a:ext cx="1754047" cy="44988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696772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проектной деятельности учителя физической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3"/>
          <p:cNvSpPr txBox="1">
            <a:spLocks noChangeArrowheads="1"/>
          </p:cNvSpPr>
          <p:nvPr/>
        </p:nvSpPr>
        <p:spPr bwMode="auto">
          <a:xfrm>
            <a:off x="640080" y="1007382"/>
            <a:ext cx="5696712" cy="11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уровня физической подготовки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Происходит за счёт формирования и совершенствования двигательных умений и навыков, развития двигательных качеств и способностей. 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691896" y="4771662"/>
            <a:ext cx="4319016" cy="11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Возможность для самореализации, самовыражения, творчества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касается как педагогов, так и детей, раскрытия их способностей.  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53"/>
          <p:cNvSpPr txBox="1">
            <a:spLocks noChangeArrowheads="1"/>
          </p:cNvSpPr>
          <p:nvPr/>
        </p:nvSpPr>
        <p:spPr bwMode="auto">
          <a:xfrm>
            <a:off x="630936" y="1827295"/>
            <a:ext cx="5294376" cy="7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Формирование осознанного отношения к физической активности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происходит на основе освоения представлений и знаний о физкультуре и спорте. 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701040" y="2595390"/>
            <a:ext cx="4940808" cy="9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потребности в физическом совершенствовании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происходит на основе формирования интересов и мотивов к занятиям физическими упражнениями. 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694944" y="3592086"/>
            <a:ext cx="4507992" cy="13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потенциала обучающихся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Проектный метод побуждает к активному познанию мира, окружающей действительности, осмыслению и нахождению причинно-следственных связей, развитию логики, мышления, коммуникативных способностей.  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679704" y="5650975"/>
            <a:ext cx="4114800" cy="12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Формирование и укрепление сотрудничества, взаимопонимания, образовательного партнёрства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помогает достигать общих целей и задач физкультурного образования в школе.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78992"/>
            <a:ext cx="9144000" cy="577900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1"/>
            <a:ext cx="723641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проектной культуры учителя физической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3736" y="1106175"/>
            <a:ext cx="6108192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организовывать учебное сотрудничество и совместную деятельность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 учителем и сверстниками, работать индивидуально и в группе. 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8888" y="3977391"/>
            <a:ext cx="4325112" cy="17927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организации проектной деятельности и управлению ею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знакомство учащихся с методами исследования, формирование навыков организации рабочего пространства и рационального использования рабочего времени, умения самостоятельно и совместно планировать деятельность и сотрудничество, самостоятельно и совместно принимать решения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728" y="1819407"/>
            <a:ext cx="5257800" cy="11464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формулировать и аргументировать собственную точку зрения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组合 2"/>
          <p:cNvGrpSpPr>
            <a:grpSpLocks/>
          </p:cNvGrpSpPr>
          <p:nvPr/>
        </p:nvGrpSpPr>
        <p:grpSpPr bwMode="auto">
          <a:xfrm>
            <a:off x="5879592" y="1750491"/>
            <a:ext cx="1184955" cy="1065862"/>
            <a:chOff x="5803300" y="1948400"/>
            <a:chExt cx="2164994" cy="1905223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C51A3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52" name="object 15"/>
          <p:cNvSpPr/>
          <p:nvPr/>
        </p:nvSpPr>
        <p:spPr>
          <a:xfrm>
            <a:off x="7800980" y="1709928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"/>
          <p:cNvSpPr/>
          <p:nvPr/>
        </p:nvSpPr>
        <p:spPr>
          <a:xfrm>
            <a:off x="6958608" y="1221844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noFill/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组合 2"/>
          <p:cNvGrpSpPr>
            <a:grpSpLocks/>
          </p:cNvGrpSpPr>
          <p:nvPr/>
        </p:nvGrpSpPr>
        <p:grpSpPr bwMode="auto">
          <a:xfrm>
            <a:off x="4925568" y="2433243"/>
            <a:ext cx="1184955" cy="1065862"/>
            <a:chOff x="5803300" y="1948400"/>
            <a:chExt cx="2164994" cy="1905223"/>
          </a:xfrm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63" name="组合 2"/>
          <p:cNvGrpSpPr>
            <a:grpSpLocks/>
          </p:cNvGrpSpPr>
          <p:nvPr/>
        </p:nvGrpSpPr>
        <p:grpSpPr bwMode="auto">
          <a:xfrm>
            <a:off x="3947160" y="3100755"/>
            <a:ext cx="1184955" cy="1065862"/>
            <a:chOff x="5803300" y="1948400"/>
            <a:chExt cx="2164994" cy="1905223"/>
          </a:xfrm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69" name="组合 2"/>
          <p:cNvGrpSpPr>
            <a:grpSpLocks/>
          </p:cNvGrpSpPr>
          <p:nvPr/>
        </p:nvGrpSpPr>
        <p:grpSpPr bwMode="auto">
          <a:xfrm>
            <a:off x="2932176" y="3731691"/>
            <a:ext cx="1184955" cy="1065862"/>
            <a:chOff x="5803300" y="1948400"/>
            <a:chExt cx="2164994" cy="1905223"/>
          </a:xfrm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75" name="组合 2"/>
          <p:cNvGrpSpPr>
            <a:grpSpLocks/>
          </p:cNvGrpSpPr>
          <p:nvPr/>
        </p:nvGrpSpPr>
        <p:grpSpPr bwMode="auto">
          <a:xfrm>
            <a:off x="1908048" y="4399203"/>
            <a:ext cx="1184955" cy="1065862"/>
            <a:chOff x="5803300" y="1948400"/>
            <a:chExt cx="2164994" cy="1905223"/>
          </a:xfrm>
        </p:grpSpPr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167128" y="6082424"/>
            <a:ext cx="6784848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Умение использовать информационно-коммуникационные технологии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(оформление проекта, презентации к проекту, использование диаграмм и т. п.).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6304" y="2375091"/>
            <a:ext cx="427939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работать с полученной информацией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(сбор, обработка данных, систематизация, хранение, использование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bject 15"/>
          <p:cNvSpPr/>
          <p:nvPr/>
        </p:nvSpPr>
        <p:spPr>
          <a:xfrm>
            <a:off x="702188" y="3764280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5"/>
          <p:cNvSpPr/>
          <p:nvPr/>
        </p:nvSpPr>
        <p:spPr>
          <a:xfrm>
            <a:off x="738764" y="5044440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5"/>
          <p:cNvSpPr/>
          <p:nvPr/>
        </p:nvSpPr>
        <p:spPr>
          <a:xfrm>
            <a:off x="1772036" y="3051048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Freeform 23"/>
          <p:cNvSpPr>
            <a:spLocks/>
          </p:cNvSpPr>
          <p:nvPr/>
        </p:nvSpPr>
        <p:spPr bwMode="auto">
          <a:xfrm flipV="1">
            <a:off x="2836928" y="5336102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0" name="Freeform 23"/>
          <p:cNvSpPr>
            <a:spLocks/>
          </p:cNvSpPr>
          <p:nvPr/>
        </p:nvSpPr>
        <p:spPr bwMode="auto">
          <a:xfrm flipV="1">
            <a:off x="3949448" y="4638110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1" name="Freeform 21"/>
          <p:cNvSpPr>
            <a:spLocks/>
          </p:cNvSpPr>
          <p:nvPr/>
        </p:nvSpPr>
        <p:spPr bwMode="auto">
          <a:xfrm rot="10800000" flipH="1" flipV="1">
            <a:off x="5911980" y="3363642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2" name="object 15"/>
          <p:cNvSpPr/>
          <p:nvPr/>
        </p:nvSpPr>
        <p:spPr>
          <a:xfrm>
            <a:off x="6755516" y="2420112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 rot="10800000" flipV="1">
            <a:off x="1340360" y="284283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56" name="Freeform 23"/>
          <p:cNvSpPr>
            <a:spLocks/>
          </p:cNvSpPr>
          <p:nvPr/>
        </p:nvSpPr>
        <p:spPr bwMode="auto">
          <a:xfrm rot="10800000" flipV="1">
            <a:off x="3294128" y="1550486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4" name="PA_任意多边形 9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227064" y="2029968"/>
            <a:ext cx="472491" cy="402335"/>
          </a:xfrm>
          <a:custGeom>
            <a:avLst/>
            <a:gdLst>
              <a:gd name="T0" fmla="*/ 377 w 863"/>
              <a:gd name="T1" fmla="*/ 202 h 669"/>
              <a:gd name="T2" fmla="*/ 396 w 863"/>
              <a:gd name="T3" fmla="*/ 171 h 669"/>
              <a:gd name="T4" fmla="*/ 367 w 863"/>
              <a:gd name="T5" fmla="*/ 125 h 669"/>
              <a:gd name="T6" fmla="*/ 367 w 863"/>
              <a:gd name="T7" fmla="*/ 93 h 669"/>
              <a:gd name="T8" fmla="*/ 373 w 863"/>
              <a:gd name="T9" fmla="*/ 30 h 669"/>
              <a:gd name="T10" fmla="*/ 424 w 863"/>
              <a:gd name="T11" fmla="*/ 2 h 669"/>
              <a:gd name="T12" fmla="*/ 494 w 863"/>
              <a:gd name="T13" fmla="*/ 16 h 669"/>
              <a:gd name="T14" fmla="*/ 518 w 863"/>
              <a:gd name="T15" fmla="*/ 67 h 669"/>
              <a:gd name="T16" fmla="*/ 522 w 863"/>
              <a:gd name="T17" fmla="*/ 99 h 669"/>
              <a:gd name="T18" fmla="*/ 508 w 863"/>
              <a:gd name="T19" fmla="*/ 137 h 669"/>
              <a:gd name="T20" fmla="*/ 502 w 863"/>
              <a:gd name="T21" fmla="*/ 198 h 669"/>
              <a:gd name="T22" fmla="*/ 555 w 863"/>
              <a:gd name="T23" fmla="*/ 202 h 669"/>
              <a:gd name="T24" fmla="*/ 597 w 863"/>
              <a:gd name="T25" fmla="*/ 300 h 669"/>
              <a:gd name="T26" fmla="*/ 555 w 863"/>
              <a:gd name="T27" fmla="*/ 351 h 669"/>
              <a:gd name="T28" fmla="*/ 323 w 863"/>
              <a:gd name="T29" fmla="*/ 351 h 669"/>
              <a:gd name="T30" fmla="*/ 291 w 863"/>
              <a:gd name="T31" fmla="*/ 286 h 669"/>
              <a:gd name="T32" fmla="*/ 331 w 863"/>
              <a:gd name="T33" fmla="*/ 202 h 669"/>
              <a:gd name="T34" fmla="*/ 432 w 863"/>
              <a:gd name="T35" fmla="*/ 530 h 669"/>
              <a:gd name="T36" fmla="*/ 524 w 863"/>
              <a:gd name="T37" fmla="*/ 516 h 669"/>
              <a:gd name="T38" fmla="*/ 569 w 863"/>
              <a:gd name="T39" fmla="*/ 486 h 669"/>
              <a:gd name="T40" fmla="*/ 524 w 863"/>
              <a:gd name="T41" fmla="*/ 572 h 669"/>
              <a:gd name="T42" fmla="*/ 393 w 863"/>
              <a:gd name="T43" fmla="*/ 589 h 669"/>
              <a:gd name="T44" fmla="*/ 222 w 863"/>
              <a:gd name="T45" fmla="*/ 77 h 669"/>
              <a:gd name="T46" fmla="*/ 123 w 863"/>
              <a:gd name="T47" fmla="*/ 163 h 669"/>
              <a:gd name="T48" fmla="*/ 135 w 863"/>
              <a:gd name="T49" fmla="*/ 264 h 669"/>
              <a:gd name="T50" fmla="*/ 154 w 863"/>
              <a:gd name="T51" fmla="*/ 242 h 669"/>
              <a:gd name="T52" fmla="*/ 198 w 863"/>
              <a:gd name="T53" fmla="*/ 159 h 669"/>
              <a:gd name="T54" fmla="*/ 220 w 863"/>
              <a:gd name="T55" fmla="*/ 36 h 669"/>
              <a:gd name="T56" fmla="*/ 732 w 863"/>
              <a:gd name="T57" fmla="*/ 99 h 669"/>
              <a:gd name="T58" fmla="*/ 627 w 863"/>
              <a:gd name="T59" fmla="*/ 56 h 669"/>
              <a:gd name="T60" fmla="*/ 567 w 863"/>
              <a:gd name="T61" fmla="*/ 99 h 669"/>
              <a:gd name="T62" fmla="*/ 643 w 863"/>
              <a:gd name="T63" fmla="*/ 103 h 669"/>
              <a:gd name="T64" fmla="*/ 643 w 863"/>
              <a:gd name="T65" fmla="*/ 169 h 669"/>
              <a:gd name="T66" fmla="*/ 196 w 863"/>
              <a:gd name="T67" fmla="*/ 484 h 669"/>
              <a:gd name="T68" fmla="*/ 180 w 863"/>
              <a:gd name="T69" fmla="*/ 540 h 669"/>
              <a:gd name="T70" fmla="*/ 254 w 863"/>
              <a:gd name="T71" fmla="*/ 554 h 669"/>
              <a:gd name="T72" fmla="*/ 271 w 863"/>
              <a:gd name="T73" fmla="*/ 647 h 669"/>
              <a:gd name="T74" fmla="*/ 136 w 863"/>
              <a:gd name="T75" fmla="*/ 669 h 669"/>
              <a:gd name="T76" fmla="*/ 2 w 863"/>
              <a:gd name="T77" fmla="*/ 647 h 669"/>
              <a:gd name="T78" fmla="*/ 19 w 863"/>
              <a:gd name="T79" fmla="*/ 554 h 669"/>
              <a:gd name="T80" fmla="*/ 93 w 863"/>
              <a:gd name="T81" fmla="*/ 540 h 669"/>
              <a:gd name="T82" fmla="*/ 71 w 863"/>
              <a:gd name="T83" fmla="*/ 472 h 669"/>
              <a:gd name="T84" fmla="*/ 41 w 863"/>
              <a:gd name="T85" fmla="*/ 409 h 669"/>
              <a:gd name="T86" fmla="*/ 65 w 863"/>
              <a:gd name="T87" fmla="*/ 329 h 669"/>
              <a:gd name="T88" fmla="*/ 172 w 863"/>
              <a:gd name="T89" fmla="*/ 314 h 669"/>
              <a:gd name="T90" fmla="*/ 224 w 863"/>
              <a:gd name="T91" fmla="*/ 367 h 669"/>
              <a:gd name="T92" fmla="*/ 232 w 863"/>
              <a:gd name="T93" fmla="*/ 470 h 669"/>
              <a:gd name="T94" fmla="*/ 791 w 863"/>
              <a:gd name="T95" fmla="*/ 462 h 669"/>
              <a:gd name="T96" fmla="*/ 821 w 863"/>
              <a:gd name="T97" fmla="*/ 460 h 669"/>
              <a:gd name="T98" fmla="*/ 807 w 863"/>
              <a:gd name="T99" fmla="*/ 339 h 669"/>
              <a:gd name="T100" fmla="*/ 744 w 863"/>
              <a:gd name="T101" fmla="*/ 302 h 669"/>
              <a:gd name="T102" fmla="*/ 656 w 863"/>
              <a:gd name="T103" fmla="*/ 319 h 669"/>
              <a:gd name="T104" fmla="*/ 629 w 863"/>
              <a:gd name="T105" fmla="*/ 421 h 669"/>
              <a:gd name="T106" fmla="*/ 666 w 863"/>
              <a:gd name="T107" fmla="*/ 474 h 669"/>
              <a:gd name="T108" fmla="*/ 682 w 863"/>
              <a:gd name="T109" fmla="*/ 530 h 669"/>
              <a:gd name="T110" fmla="*/ 603 w 863"/>
              <a:gd name="T111" fmla="*/ 554 h 669"/>
              <a:gd name="T112" fmla="*/ 591 w 863"/>
              <a:gd name="T113" fmla="*/ 637 h 669"/>
              <a:gd name="T114" fmla="*/ 766 w 863"/>
              <a:gd name="T115" fmla="*/ 657 h 669"/>
              <a:gd name="T116" fmla="*/ 863 w 863"/>
              <a:gd name="T117" fmla="*/ 615 h 669"/>
              <a:gd name="T118" fmla="*/ 843 w 863"/>
              <a:gd name="T119" fmla="*/ 544 h 669"/>
              <a:gd name="T120" fmla="*/ 766 w 863"/>
              <a:gd name="T121" fmla="*/ 518 h 669"/>
              <a:gd name="T122" fmla="*/ 791 w 863"/>
              <a:gd name="T123" fmla="*/ 462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63" h="669">
                <a:moveTo>
                  <a:pt x="331" y="202"/>
                </a:moveTo>
                <a:lnTo>
                  <a:pt x="331" y="202"/>
                </a:lnTo>
                <a:lnTo>
                  <a:pt x="365" y="202"/>
                </a:lnTo>
                <a:lnTo>
                  <a:pt x="365" y="202"/>
                </a:lnTo>
                <a:lnTo>
                  <a:pt x="371" y="202"/>
                </a:lnTo>
                <a:lnTo>
                  <a:pt x="377" y="202"/>
                </a:lnTo>
                <a:lnTo>
                  <a:pt x="383" y="200"/>
                </a:lnTo>
                <a:lnTo>
                  <a:pt x="387" y="194"/>
                </a:lnTo>
                <a:lnTo>
                  <a:pt x="387" y="194"/>
                </a:lnTo>
                <a:lnTo>
                  <a:pt x="393" y="185"/>
                </a:lnTo>
                <a:lnTo>
                  <a:pt x="396" y="171"/>
                </a:lnTo>
                <a:lnTo>
                  <a:pt x="396" y="171"/>
                </a:lnTo>
                <a:lnTo>
                  <a:pt x="385" y="155"/>
                </a:lnTo>
                <a:lnTo>
                  <a:pt x="377" y="137"/>
                </a:lnTo>
                <a:lnTo>
                  <a:pt x="377" y="137"/>
                </a:lnTo>
                <a:lnTo>
                  <a:pt x="371" y="131"/>
                </a:lnTo>
                <a:lnTo>
                  <a:pt x="367" y="125"/>
                </a:lnTo>
                <a:lnTo>
                  <a:pt x="367" y="125"/>
                </a:lnTo>
                <a:lnTo>
                  <a:pt x="363" y="113"/>
                </a:lnTo>
                <a:lnTo>
                  <a:pt x="363" y="99"/>
                </a:lnTo>
                <a:lnTo>
                  <a:pt x="363" y="97"/>
                </a:lnTo>
                <a:lnTo>
                  <a:pt x="365" y="95"/>
                </a:lnTo>
                <a:lnTo>
                  <a:pt x="365" y="95"/>
                </a:lnTo>
                <a:lnTo>
                  <a:pt x="367" y="93"/>
                </a:lnTo>
                <a:lnTo>
                  <a:pt x="367" y="93"/>
                </a:lnTo>
                <a:lnTo>
                  <a:pt x="365" y="65"/>
                </a:lnTo>
                <a:lnTo>
                  <a:pt x="365" y="56"/>
                </a:lnTo>
                <a:lnTo>
                  <a:pt x="367" y="46"/>
                </a:lnTo>
                <a:lnTo>
                  <a:pt x="369" y="38"/>
                </a:lnTo>
                <a:lnTo>
                  <a:pt x="373" y="30"/>
                </a:lnTo>
                <a:lnTo>
                  <a:pt x="379" y="24"/>
                </a:lnTo>
                <a:lnTo>
                  <a:pt x="385" y="18"/>
                </a:lnTo>
                <a:lnTo>
                  <a:pt x="385" y="18"/>
                </a:lnTo>
                <a:lnTo>
                  <a:pt x="396" y="10"/>
                </a:lnTo>
                <a:lnTo>
                  <a:pt x="408" y="4"/>
                </a:lnTo>
                <a:lnTo>
                  <a:pt x="424" y="2"/>
                </a:lnTo>
                <a:lnTo>
                  <a:pt x="438" y="0"/>
                </a:lnTo>
                <a:lnTo>
                  <a:pt x="454" y="0"/>
                </a:lnTo>
                <a:lnTo>
                  <a:pt x="470" y="4"/>
                </a:lnTo>
                <a:lnTo>
                  <a:pt x="482" y="8"/>
                </a:lnTo>
                <a:lnTo>
                  <a:pt x="494" y="16"/>
                </a:lnTo>
                <a:lnTo>
                  <a:pt x="494" y="16"/>
                </a:lnTo>
                <a:lnTo>
                  <a:pt x="502" y="22"/>
                </a:lnTo>
                <a:lnTo>
                  <a:pt x="508" y="28"/>
                </a:lnTo>
                <a:lnTo>
                  <a:pt x="512" y="36"/>
                </a:lnTo>
                <a:lnTo>
                  <a:pt x="514" y="46"/>
                </a:lnTo>
                <a:lnTo>
                  <a:pt x="518" y="56"/>
                </a:lnTo>
                <a:lnTo>
                  <a:pt x="518" y="67"/>
                </a:lnTo>
                <a:lnTo>
                  <a:pt x="516" y="93"/>
                </a:lnTo>
                <a:lnTo>
                  <a:pt x="516" y="93"/>
                </a:lnTo>
                <a:lnTo>
                  <a:pt x="520" y="95"/>
                </a:lnTo>
                <a:lnTo>
                  <a:pt x="522" y="97"/>
                </a:lnTo>
                <a:lnTo>
                  <a:pt x="522" y="99"/>
                </a:lnTo>
                <a:lnTo>
                  <a:pt x="522" y="99"/>
                </a:lnTo>
                <a:lnTo>
                  <a:pt x="522" y="113"/>
                </a:lnTo>
                <a:lnTo>
                  <a:pt x="518" y="123"/>
                </a:lnTo>
                <a:lnTo>
                  <a:pt x="518" y="123"/>
                </a:lnTo>
                <a:lnTo>
                  <a:pt x="514" y="131"/>
                </a:lnTo>
                <a:lnTo>
                  <a:pt x="508" y="137"/>
                </a:lnTo>
                <a:lnTo>
                  <a:pt x="508" y="137"/>
                </a:lnTo>
                <a:lnTo>
                  <a:pt x="500" y="153"/>
                </a:lnTo>
                <a:lnTo>
                  <a:pt x="490" y="169"/>
                </a:lnTo>
                <a:lnTo>
                  <a:pt x="490" y="169"/>
                </a:lnTo>
                <a:lnTo>
                  <a:pt x="494" y="187"/>
                </a:lnTo>
                <a:lnTo>
                  <a:pt x="498" y="192"/>
                </a:lnTo>
                <a:lnTo>
                  <a:pt x="502" y="198"/>
                </a:lnTo>
                <a:lnTo>
                  <a:pt x="502" y="198"/>
                </a:lnTo>
                <a:lnTo>
                  <a:pt x="512" y="202"/>
                </a:lnTo>
                <a:lnTo>
                  <a:pt x="524" y="202"/>
                </a:lnTo>
                <a:lnTo>
                  <a:pt x="524" y="202"/>
                </a:lnTo>
                <a:lnTo>
                  <a:pt x="555" y="202"/>
                </a:lnTo>
                <a:lnTo>
                  <a:pt x="555" y="202"/>
                </a:lnTo>
                <a:lnTo>
                  <a:pt x="565" y="214"/>
                </a:lnTo>
                <a:lnTo>
                  <a:pt x="575" y="228"/>
                </a:lnTo>
                <a:lnTo>
                  <a:pt x="583" y="244"/>
                </a:lnTo>
                <a:lnTo>
                  <a:pt x="589" y="262"/>
                </a:lnTo>
                <a:lnTo>
                  <a:pt x="593" y="282"/>
                </a:lnTo>
                <a:lnTo>
                  <a:pt x="597" y="300"/>
                </a:lnTo>
                <a:lnTo>
                  <a:pt x="599" y="319"/>
                </a:lnTo>
                <a:lnTo>
                  <a:pt x="597" y="335"/>
                </a:lnTo>
                <a:lnTo>
                  <a:pt x="597" y="335"/>
                </a:lnTo>
                <a:lnTo>
                  <a:pt x="587" y="341"/>
                </a:lnTo>
                <a:lnTo>
                  <a:pt x="573" y="345"/>
                </a:lnTo>
                <a:lnTo>
                  <a:pt x="555" y="351"/>
                </a:lnTo>
                <a:lnTo>
                  <a:pt x="533" y="353"/>
                </a:lnTo>
                <a:lnTo>
                  <a:pt x="488" y="359"/>
                </a:lnTo>
                <a:lnTo>
                  <a:pt x="438" y="361"/>
                </a:lnTo>
                <a:lnTo>
                  <a:pt x="389" y="359"/>
                </a:lnTo>
                <a:lnTo>
                  <a:pt x="343" y="355"/>
                </a:lnTo>
                <a:lnTo>
                  <a:pt x="323" y="351"/>
                </a:lnTo>
                <a:lnTo>
                  <a:pt x="307" y="347"/>
                </a:lnTo>
                <a:lnTo>
                  <a:pt x="295" y="341"/>
                </a:lnTo>
                <a:lnTo>
                  <a:pt x="285" y="335"/>
                </a:lnTo>
                <a:lnTo>
                  <a:pt x="285" y="335"/>
                </a:lnTo>
                <a:lnTo>
                  <a:pt x="287" y="304"/>
                </a:lnTo>
                <a:lnTo>
                  <a:pt x="291" y="286"/>
                </a:lnTo>
                <a:lnTo>
                  <a:pt x="295" y="268"/>
                </a:lnTo>
                <a:lnTo>
                  <a:pt x="299" y="250"/>
                </a:lnTo>
                <a:lnTo>
                  <a:pt x="307" y="232"/>
                </a:lnTo>
                <a:lnTo>
                  <a:pt x="317" y="216"/>
                </a:lnTo>
                <a:lnTo>
                  <a:pt x="331" y="202"/>
                </a:lnTo>
                <a:lnTo>
                  <a:pt x="331" y="202"/>
                </a:lnTo>
                <a:close/>
                <a:moveTo>
                  <a:pt x="347" y="607"/>
                </a:moveTo>
                <a:lnTo>
                  <a:pt x="315" y="484"/>
                </a:lnTo>
                <a:lnTo>
                  <a:pt x="448" y="486"/>
                </a:lnTo>
                <a:lnTo>
                  <a:pt x="416" y="524"/>
                </a:lnTo>
                <a:lnTo>
                  <a:pt x="416" y="524"/>
                </a:lnTo>
                <a:lnTo>
                  <a:pt x="432" y="530"/>
                </a:lnTo>
                <a:lnTo>
                  <a:pt x="448" y="536"/>
                </a:lnTo>
                <a:lnTo>
                  <a:pt x="464" y="538"/>
                </a:lnTo>
                <a:lnTo>
                  <a:pt x="480" y="536"/>
                </a:lnTo>
                <a:lnTo>
                  <a:pt x="496" y="532"/>
                </a:lnTo>
                <a:lnTo>
                  <a:pt x="510" y="526"/>
                </a:lnTo>
                <a:lnTo>
                  <a:pt x="524" y="516"/>
                </a:lnTo>
                <a:lnTo>
                  <a:pt x="535" y="504"/>
                </a:lnTo>
                <a:lnTo>
                  <a:pt x="535" y="504"/>
                </a:lnTo>
                <a:lnTo>
                  <a:pt x="543" y="492"/>
                </a:lnTo>
                <a:lnTo>
                  <a:pt x="549" y="480"/>
                </a:lnTo>
                <a:lnTo>
                  <a:pt x="569" y="486"/>
                </a:lnTo>
                <a:lnTo>
                  <a:pt x="569" y="486"/>
                </a:lnTo>
                <a:lnTo>
                  <a:pt x="565" y="504"/>
                </a:lnTo>
                <a:lnTo>
                  <a:pt x="559" y="522"/>
                </a:lnTo>
                <a:lnTo>
                  <a:pt x="551" y="538"/>
                </a:lnTo>
                <a:lnTo>
                  <a:pt x="539" y="554"/>
                </a:lnTo>
                <a:lnTo>
                  <a:pt x="539" y="554"/>
                </a:lnTo>
                <a:lnTo>
                  <a:pt x="524" y="572"/>
                </a:lnTo>
                <a:lnTo>
                  <a:pt x="504" y="583"/>
                </a:lnTo>
                <a:lnTo>
                  <a:pt x="482" y="593"/>
                </a:lnTo>
                <a:lnTo>
                  <a:pt x="460" y="597"/>
                </a:lnTo>
                <a:lnTo>
                  <a:pt x="438" y="599"/>
                </a:lnTo>
                <a:lnTo>
                  <a:pt x="414" y="595"/>
                </a:lnTo>
                <a:lnTo>
                  <a:pt x="393" y="589"/>
                </a:lnTo>
                <a:lnTo>
                  <a:pt x="373" y="577"/>
                </a:lnTo>
                <a:lnTo>
                  <a:pt x="347" y="607"/>
                </a:lnTo>
                <a:lnTo>
                  <a:pt x="347" y="607"/>
                </a:lnTo>
                <a:close/>
                <a:moveTo>
                  <a:pt x="220" y="36"/>
                </a:moveTo>
                <a:lnTo>
                  <a:pt x="222" y="77"/>
                </a:lnTo>
                <a:lnTo>
                  <a:pt x="222" y="77"/>
                </a:lnTo>
                <a:lnTo>
                  <a:pt x="200" y="83"/>
                </a:lnTo>
                <a:lnTo>
                  <a:pt x="178" y="93"/>
                </a:lnTo>
                <a:lnTo>
                  <a:pt x="160" y="107"/>
                </a:lnTo>
                <a:lnTo>
                  <a:pt x="144" y="123"/>
                </a:lnTo>
                <a:lnTo>
                  <a:pt x="133" y="143"/>
                </a:lnTo>
                <a:lnTo>
                  <a:pt x="123" y="163"/>
                </a:lnTo>
                <a:lnTo>
                  <a:pt x="119" y="187"/>
                </a:lnTo>
                <a:lnTo>
                  <a:pt x="117" y="210"/>
                </a:lnTo>
                <a:lnTo>
                  <a:pt x="117" y="210"/>
                </a:lnTo>
                <a:lnTo>
                  <a:pt x="121" y="228"/>
                </a:lnTo>
                <a:lnTo>
                  <a:pt x="127" y="246"/>
                </a:lnTo>
                <a:lnTo>
                  <a:pt x="135" y="264"/>
                </a:lnTo>
                <a:lnTo>
                  <a:pt x="144" y="278"/>
                </a:lnTo>
                <a:lnTo>
                  <a:pt x="162" y="270"/>
                </a:lnTo>
                <a:lnTo>
                  <a:pt x="162" y="270"/>
                </a:lnTo>
                <a:lnTo>
                  <a:pt x="158" y="256"/>
                </a:lnTo>
                <a:lnTo>
                  <a:pt x="154" y="242"/>
                </a:lnTo>
                <a:lnTo>
                  <a:pt x="154" y="242"/>
                </a:lnTo>
                <a:lnTo>
                  <a:pt x="156" y="224"/>
                </a:lnTo>
                <a:lnTo>
                  <a:pt x="158" y="208"/>
                </a:lnTo>
                <a:lnTo>
                  <a:pt x="164" y="194"/>
                </a:lnTo>
                <a:lnTo>
                  <a:pt x="174" y="181"/>
                </a:lnTo>
                <a:lnTo>
                  <a:pt x="184" y="169"/>
                </a:lnTo>
                <a:lnTo>
                  <a:pt x="198" y="159"/>
                </a:lnTo>
                <a:lnTo>
                  <a:pt x="212" y="153"/>
                </a:lnTo>
                <a:lnTo>
                  <a:pt x="228" y="147"/>
                </a:lnTo>
                <a:lnTo>
                  <a:pt x="232" y="194"/>
                </a:lnTo>
                <a:lnTo>
                  <a:pt x="327" y="103"/>
                </a:lnTo>
                <a:lnTo>
                  <a:pt x="220" y="36"/>
                </a:lnTo>
                <a:lnTo>
                  <a:pt x="220" y="36"/>
                </a:lnTo>
                <a:close/>
                <a:moveTo>
                  <a:pt x="801" y="159"/>
                </a:moveTo>
                <a:lnTo>
                  <a:pt x="760" y="161"/>
                </a:lnTo>
                <a:lnTo>
                  <a:pt x="760" y="161"/>
                </a:lnTo>
                <a:lnTo>
                  <a:pt x="754" y="139"/>
                </a:lnTo>
                <a:lnTo>
                  <a:pt x="744" y="117"/>
                </a:lnTo>
                <a:lnTo>
                  <a:pt x="732" y="99"/>
                </a:lnTo>
                <a:lnTo>
                  <a:pt x="714" y="83"/>
                </a:lnTo>
                <a:lnTo>
                  <a:pt x="696" y="69"/>
                </a:lnTo>
                <a:lnTo>
                  <a:pt x="674" y="62"/>
                </a:lnTo>
                <a:lnTo>
                  <a:pt x="653" y="56"/>
                </a:lnTo>
                <a:lnTo>
                  <a:pt x="627" y="56"/>
                </a:lnTo>
                <a:lnTo>
                  <a:pt x="627" y="56"/>
                </a:lnTo>
                <a:lnTo>
                  <a:pt x="609" y="58"/>
                </a:lnTo>
                <a:lnTo>
                  <a:pt x="591" y="63"/>
                </a:lnTo>
                <a:lnTo>
                  <a:pt x="575" y="71"/>
                </a:lnTo>
                <a:lnTo>
                  <a:pt x="559" y="81"/>
                </a:lnTo>
                <a:lnTo>
                  <a:pt x="567" y="99"/>
                </a:lnTo>
                <a:lnTo>
                  <a:pt x="567" y="99"/>
                </a:lnTo>
                <a:lnTo>
                  <a:pt x="581" y="95"/>
                </a:lnTo>
                <a:lnTo>
                  <a:pt x="595" y="93"/>
                </a:lnTo>
                <a:lnTo>
                  <a:pt x="595" y="93"/>
                </a:lnTo>
                <a:lnTo>
                  <a:pt x="613" y="93"/>
                </a:lnTo>
                <a:lnTo>
                  <a:pt x="629" y="97"/>
                </a:lnTo>
                <a:lnTo>
                  <a:pt x="643" y="103"/>
                </a:lnTo>
                <a:lnTo>
                  <a:pt x="656" y="111"/>
                </a:lnTo>
                <a:lnTo>
                  <a:pt x="668" y="123"/>
                </a:lnTo>
                <a:lnTo>
                  <a:pt x="678" y="135"/>
                </a:lnTo>
                <a:lnTo>
                  <a:pt x="686" y="151"/>
                </a:lnTo>
                <a:lnTo>
                  <a:pt x="690" y="167"/>
                </a:lnTo>
                <a:lnTo>
                  <a:pt x="643" y="169"/>
                </a:lnTo>
                <a:lnTo>
                  <a:pt x="734" y="266"/>
                </a:lnTo>
                <a:lnTo>
                  <a:pt x="801" y="159"/>
                </a:lnTo>
                <a:lnTo>
                  <a:pt x="801" y="159"/>
                </a:lnTo>
                <a:close/>
                <a:moveTo>
                  <a:pt x="202" y="472"/>
                </a:moveTo>
                <a:lnTo>
                  <a:pt x="202" y="472"/>
                </a:lnTo>
                <a:lnTo>
                  <a:pt x="196" y="484"/>
                </a:lnTo>
                <a:lnTo>
                  <a:pt x="188" y="494"/>
                </a:lnTo>
                <a:lnTo>
                  <a:pt x="180" y="502"/>
                </a:lnTo>
                <a:lnTo>
                  <a:pt x="170" y="510"/>
                </a:lnTo>
                <a:lnTo>
                  <a:pt x="170" y="510"/>
                </a:lnTo>
                <a:lnTo>
                  <a:pt x="174" y="528"/>
                </a:lnTo>
                <a:lnTo>
                  <a:pt x="180" y="540"/>
                </a:lnTo>
                <a:lnTo>
                  <a:pt x="180" y="540"/>
                </a:lnTo>
                <a:lnTo>
                  <a:pt x="218" y="542"/>
                </a:lnTo>
                <a:lnTo>
                  <a:pt x="242" y="546"/>
                </a:lnTo>
                <a:lnTo>
                  <a:pt x="250" y="550"/>
                </a:lnTo>
                <a:lnTo>
                  <a:pt x="254" y="554"/>
                </a:lnTo>
                <a:lnTo>
                  <a:pt x="254" y="554"/>
                </a:lnTo>
                <a:lnTo>
                  <a:pt x="260" y="564"/>
                </a:lnTo>
                <a:lnTo>
                  <a:pt x="266" y="576"/>
                </a:lnTo>
                <a:lnTo>
                  <a:pt x="269" y="587"/>
                </a:lnTo>
                <a:lnTo>
                  <a:pt x="271" y="601"/>
                </a:lnTo>
                <a:lnTo>
                  <a:pt x="273" y="625"/>
                </a:lnTo>
                <a:lnTo>
                  <a:pt x="271" y="647"/>
                </a:lnTo>
                <a:lnTo>
                  <a:pt x="271" y="647"/>
                </a:lnTo>
                <a:lnTo>
                  <a:pt x="260" y="653"/>
                </a:lnTo>
                <a:lnTo>
                  <a:pt x="244" y="657"/>
                </a:lnTo>
                <a:lnTo>
                  <a:pt x="212" y="663"/>
                </a:lnTo>
                <a:lnTo>
                  <a:pt x="174" y="667"/>
                </a:lnTo>
                <a:lnTo>
                  <a:pt x="136" y="669"/>
                </a:lnTo>
                <a:lnTo>
                  <a:pt x="99" y="667"/>
                </a:lnTo>
                <a:lnTo>
                  <a:pt x="61" y="663"/>
                </a:lnTo>
                <a:lnTo>
                  <a:pt x="29" y="657"/>
                </a:lnTo>
                <a:lnTo>
                  <a:pt x="13" y="653"/>
                </a:lnTo>
                <a:lnTo>
                  <a:pt x="2" y="647"/>
                </a:lnTo>
                <a:lnTo>
                  <a:pt x="2" y="647"/>
                </a:lnTo>
                <a:lnTo>
                  <a:pt x="0" y="625"/>
                </a:lnTo>
                <a:lnTo>
                  <a:pt x="2" y="601"/>
                </a:lnTo>
                <a:lnTo>
                  <a:pt x="4" y="587"/>
                </a:lnTo>
                <a:lnTo>
                  <a:pt x="7" y="576"/>
                </a:lnTo>
                <a:lnTo>
                  <a:pt x="13" y="564"/>
                </a:lnTo>
                <a:lnTo>
                  <a:pt x="19" y="554"/>
                </a:lnTo>
                <a:lnTo>
                  <a:pt x="19" y="554"/>
                </a:lnTo>
                <a:lnTo>
                  <a:pt x="23" y="550"/>
                </a:lnTo>
                <a:lnTo>
                  <a:pt x="31" y="546"/>
                </a:lnTo>
                <a:lnTo>
                  <a:pt x="55" y="542"/>
                </a:lnTo>
                <a:lnTo>
                  <a:pt x="93" y="540"/>
                </a:lnTo>
                <a:lnTo>
                  <a:pt x="93" y="540"/>
                </a:lnTo>
                <a:lnTo>
                  <a:pt x="101" y="510"/>
                </a:lnTo>
                <a:lnTo>
                  <a:pt x="101" y="510"/>
                </a:lnTo>
                <a:lnTo>
                  <a:pt x="91" y="502"/>
                </a:lnTo>
                <a:lnTo>
                  <a:pt x="83" y="494"/>
                </a:lnTo>
                <a:lnTo>
                  <a:pt x="77" y="484"/>
                </a:lnTo>
                <a:lnTo>
                  <a:pt x="71" y="472"/>
                </a:lnTo>
                <a:lnTo>
                  <a:pt x="71" y="472"/>
                </a:lnTo>
                <a:lnTo>
                  <a:pt x="41" y="472"/>
                </a:lnTo>
                <a:lnTo>
                  <a:pt x="41" y="472"/>
                </a:lnTo>
                <a:lnTo>
                  <a:pt x="39" y="452"/>
                </a:lnTo>
                <a:lnTo>
                  <a:pt x="39" y="431"/>
                </a:lnTo>
                <a:lnTo>
                  <a:pt x="41" y="409"/>
                </a:lnTo>
                <a:lnTo>
                  <a:pt x="43" y="389"/>
                </a:lnTo>
                <a:lnTo>
                  <a:pt x="47" y="369"/>
                </a:lnTo>
                <a:lnTo>
                  <a:pt x="53" y="353"/>
                </a:lnTo>
                <a:lnTo>
                  <a:pt x="59" y="339"/>
                </a:lnTo>
                <a:lnTo>
                  <a:pt x="65" y="329"/>
                </a:lnTo>
                <a:lnTo>
                  <a:pt x="65" y="329"/>
                </a:lnTo>
                <a:lnTo>
                  <a:pt x="79" y="321"/>
                </a:lnTo>
                <a:lnTo>
                  <a:pt x="95" y="316"/>
                </a:lnTo>
                <a:lnTo>
                  <a:pt x="115" y="312"/>
                </a:lnTo>
                <a:lnTo>
                  <a:pt x="135" y="312"/>
                </a:lnTo>
                <a:lnTo>
                  <a:pt x="152" y="312"/>
                </a:lnTo>
                <a:lnTo>
                  <a:pt x="172" y="314"/>
                </a:lnTo>
                <a:lnTo>
                  <a:pt x="188" y="319"/>
                </a:lnTo>
                <a:lnTo>
                  <a:pt x="202" y="327"/>
                </a:lnTo>
                <a:lnTo>
                  <a:pt x="202" y="327"/>
                </a:lnTo>
                <a:lnTo>
                  <a:pt x="210" y="335"/>
                </a:lnTo>
                <a:lnTo>
                  <a:pt x="218" y="349"/>
                </a:lnTo>
                <a:lnTo>
                  <a:pt x="224" y="367"/>
                </a:lnTo>
                <a:lnTo>
                  <a:pt x="228" y="387"/>
                </a:lnTo>
                <a:lnTo>
                  <a:pt x="232" y="409"/>
                </a:lnTo>
                <a:lnTo>
                  <a:pt x="234" y="431"/>
                </a:lnTo>
                <a:lnTo>
                  <a:pt x="234" y="450"/>
                </a:lnTo>
                <a:lnTo>
                  <a:pt x="232" y="470"/>
                </a:lnTo>
                <a:lnTo>
                  <a:pt x="232" y="470"/>
                </a:lnTo>
                <a:lnTo>
                  <a:pt x="226" y="470"/>
                </a:lnTo>
                <a:lnTo>
                  <a:pt x="216" y="472"/>
                </a:lnTo>
                <a:lnTo>
                  <a:pt x="208" y="472"/>
                </a:lnTo>
                <a:lnTo>
                  <a:pt x="202" y="472"/>
                </a:lnTo>
                <a:lnTo>
                  <a:pt x="202" y="472"/>
                </a:lnTo>
                <a:close/>
                <a:moveTo>
                  <a:pt x="791" y="462"/>
                </a:moveTo>
                <a:lnTo>
                  <a:pt x="791" y="462"/>
                </a:lnTo>
                <a:lnTo>
                  <a:pt x="797" y="462"/>
                </a:lnTo>
                <a:lnTo>
                  <a:pt x="807" y="462"/>
                </a:lnTo>
                <a:lnTo>
                  <a:pt x="815" y="460"/>
                </a:lnTo>
                <a:lnTo>
                  <a:pt x="821" y="460"/>
                </a:lnTo>
                <a:lnTo>
                  <a:pt x="821" y="460"/>
                </a:lnTo>
                <a:lnTo>
                  <a:pt x="823" y="441"/>
                </a:lnTo>
                <a:lnTo>
                  <a:pt x="823" y="421"/>
                </a:lnTo>
                <a:lnTo>
                  <a:pt x="821" y="399"/>
                </a:lnTo>
                <a:lnTo>
                  <a:pt x="817" y="377"/>
                </a:lnTo>
                <a:lnTo>
                  <a:pt x="813" y="357"/>
                </a:lnTo>
                <a:lnTo>
                  <a:pt x="807" y="339"/>
                </a:lnTo>
                <a:lnTo>
                  <a:pt x="799" y="325"/>
                </a:lnTo>
                <a:lnTo>
                  <a:pt x="791" y="318"/>
                </a:lnTo>
                <a:lnTo>
                  <a:pt x="791" y="318"/>
                </a:lnTo>
                <a:lnTo>
                  <a:pt x="778" y="310"/>
                </a:lnTo>
                <a:lnTo>
                  <a:pt x="762" y="304"/>
                </a:lnTo>
                <a:lnTo>
                  <a:pt x="744" y="302"/>
                </a:lnTo>
                <a:lnTo>
                  <a:pt x="724" y="302"/>
                </a:lnTo>
                <a:lnTo>
                  <a:pt x="704" y="302"/>
                </a:lnTo>
                <a:lnTo>
                  <a:pt x="686" y="306"/>
                </a:lnTo>
                <a:lnTo>
                  <a:pt x="668" y="312"/>
                </a:lnTo>
                <a:lnTo>
                  <a:pt x="656" y="319"/>
                </a:lnTo>
                <a:lnTo>
                  <a:pt x="656" y="319"/>
                </a:lnTo>
                <a:lnTo>
                  <a:pt x="649" y="329"/>
                </a:lnTo>
                <a:lnTo>
                  <a:pt x="643" y="343"/>
                </a:lnTo>
                <a:lnTo>
                  <a:pt x="637" y="359"/>
                </a:lnTo>
                <a:lnTo>
                  <a:pt x="633" y="379"/>
                </a:lnTo>
                <a:lnTo>
                  <a:pt x="631" y="399"/>
                </a:lnTo>
                <a:lnTo>
                  <a:pt x="629" y="421"/>
                </a:lnTo>
                <a:lnTo>
                  <a:pt x="629" y="443"/>
                </a:lnTo>
                <a:lnTo>
                  <a:pt x="631" y="462"/>
                </a:lnTo>
                <a:lnTo>
                  <a:pt x="631" y="462"/>
                </a:lnTo>
                <a:lnTo>
                  <a:pt x="660" y="462"/>
                </a:lnTo>
                <a:lnTo>
                  <a:pt x="660" y="462"/>
                </a:lnTo>
                <a:lnTo>
                  <a:pt x="666" y="474"/>
                </a:lnTo>
                <a:lnTo>
                  <a:pt x="672" y="484"/>
                </a:lnTo>
                <a:lnTo>
                  <a:pt x="680" y="492"/>
                </a:lnTo>
                <a:lnTo>
                  <a:pt x="690" y="500"/>
                </a:lnTo>
                <a:lnTo>
                  <a:pt x="690" y="500"/>
                </a:lnTo>
                <a:lnTo>
                  <a:pt x="682" y="530"/>
                </a:lnTo>
                <a:lnTo>
                  <a:pt x="682" y="530"/>
                </a:lnTo>
                <a:lnTo>
                  <a:pt x="645" y="532"/>
                </a:lnTo>
                <a:lnTo>
                  <a:pt x="621" y="536"/>
                </a:lnTo>
                <a:lnTo>
                  <a:pt x="613" y="540"/>
                </a:lnTo>
                <a:lnTo>
                  <a:pt x="609" y="544"/>
                </a:lnTo>
                <a:lnTo>
                  <a:pt x="609" y="544"/>
                </a:lnTo>
                <a:lnTo>
                  <a:pt x="603" y="554"/>
                </a:lnTo>
                <a:lnTo>
                  <a:pt x="597" y="566"/>
                </a:lnTo>
                <a:lnTo>
                  <a:pt x="593" y="577"/>
                </a:lnTo>
                <a:lnTo>
                  <a:pt x="591" y="591"/>
                </a:lnTo>
                <a:lnTo>
                  <a:pt x="589" y="615"/>
                </a:lnTo>
                <a:lnTo>
                  <a:pt x="591" y="637"/>
                </a:lnTo>
                <a:lnTo>
                  <a:pt x="591" y="637"/>
                </a:lnTo>
                <a:lnTo>
                  <a:pt x="605" y="643"/>
                </a:lnTo>
                <a:lnTo>
                  <a:pt x="619" y="647"/>
                </a:lnTo>
                <a:lnTo>
                  <a:pt x="651" y="653"/>
                </a:lnTo>
                <a:lnTo>
                  <a:pt x="688" y="657"/>
                </a:lnTo>
                <a:lnTo>
                  <a:pt x="726" y="659"/>
                </a:lnTo>
                <a:lnTo>
                  <a:pt x="766" y="657"/>
                </a:lnTo>
                <a:lnTo>
                  <a:pt x="801" y="653"/>
                </a:lnTo>
                <a:lnTo>
                  <a:pt x="833" y="647"/>
                </a:lnTo>
                <a:lnTo>
                  <a:pt x="849" y="643"/>
                </a:lnTo>
                <a:lnTo>
                  <a:pt x="861" y="637"/>
                </a:lnTo>
                <a:lnTo>
                  <a:pt x="861" y="637"/>
                </a:lnTo>
                <a:lnTo>
                  <a:pt x="863" y="615"/>
                </a:lnTo>
                <a:lnTo>
                  <a:pt x="861" y="591"/>
                </a:lnTo>
                <a:lnTo>
                  <a:pt x="859" y="577"/>
                </a:lnTo>
                <a:lnTo>
                  <a:pt x="855" y="566"/>
                </a:lnTo>
                <a:lnTo>
                  <a:pt x="851" y="554"/>
                </a:lnTo>
                <a:lnTo>
                  <a:pt x="843" y="544"/>
                </a:lnTo>
                <a:lnTo>
                  <a:pt x="843" y="544"/>
                </a:lnTo>
                <a:lnTo>
                  <a:pt x="839" y="540"/>
                </a:lnTo>
                <a:lnTo>
                  <a:pt x="831" y="536"/>
                </a:lnTo>
                <a:lnTo>
                  <a:pt x="807" y="532"/>
                </a:lnTo>
                <a:lnTo>
                  <a:pt x="770" y="530"/>
                </a:lnTo>
                <a:lnTo>
                  <a:pt x="770" y="530"/>
                </a:lnTo>
                <a:lnTo>
                  <a:pt x="766" y="518"/>
                </a:lnTo>
                <a:lnTo>
                  <a:pt x="760" y="500"/>
                </a:lnTo>
                <a:lnTo>
                  <a:pt x="760" y="500"/>
                </a:lnTo>
                <a:lnTo>
                  <a:pt x="770" y="492"/>
                </a:lnTo>
                <a:lnTo>
                  <a:pt x="778" y="484"/>
                </a:lnTo>
                <a:lnTo>
                  <a:pt x="785" y="474"/>
                </a:lnTo>
                <a:lnTo>
                  <a:pt x="791" y="462"/>
                </a:lnTo>
                <a:lnTo>
                  <a:pt x="791" y="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PA_任意多边形 14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394960" y="2688337"/>
            <a:ext cx="246888" cy="448055"/>
          </a:xfrm>
          <a:custGeom>
            <a:avLst/>
            <a:gdLst>
              <a:gd name="T0" fmla="*/ 218 w 456"/>
              <a:gd name="T1" fmla="*/ 8 h 931"/>
              <a:gd name="T2" fmla="*/ 275 w 456"/>
              <a:gd name="T3" fmla="*/ 67 h 931"/>
              <a:gd name="T4" fmla="*/ 283 w 456"/>
              <a:gd name="T5" fmla="*/ 133 h 931"/>
              <a:gd name="T6" fmla="*/ 236 w 456"/>
              <a:gd name="T7" fmla="*/ 202 h 931"/>
              <a:gd name="T8" fmla="*/ 174 w 456"/>
              <a:gd name="T9" fmla="*/ 222 h 931"/>
              <a:gd name="T10" fmla="*/ 95 w 456"/>
              <a:gd name="T11" fmla="*/ 189 h 931"/>
              <a:gd name="T12" fmla="*/ 63 w 456"/>
              <a:gd name="T13" fmla="*/ 111 h 931"/>
              <a:gd name="T14" fmla="*/ 81 w 456"/>
              <a:gd name="T15" fmla="*/ 48 h 931"/>
              <a:gd name="T16" fmla="*/ 150 w 456"/>
              <a:gd name="T17" fmla="*/ 2 h 931"/>
              <a:gd name="T18" fmla="*/ 303 w 456"/>
              <a:gd name="T19" fmla="*/ 611 h 931"/>
              <a:gd name="T20" fmla="*/ 200 w 456"/>
              <a:gd name="T21" fmla="*/ 591 h 931"/>
              <a:gd name="T22" fmla="*/ 172 w 456"/>
              <a:gd name="T23" fmla="*/ 611 h 931"/>
              <a:gd name="T24" fmla="*/ 164 w 456"/>
              <a:gd name="T25" fmla="*/ 784 h 931"/>
              <a:gd name="T26" fmla="*/ 57 w 456"/>
              <a:gd name="T27" fmla="*/ 607 h 931"/>
              <a:gd name="T28" fmla="*/ 15 w 456"/>
              <a:gd name="T29" fmla="*/ 570 h 931"/>
              <a:gd name="T30" fmla="*/ 0 w 456"/>
              <a:gd name="T31" fmla="*/ 514 h 931"/>
              <a:gd name="T32" fmla="*/ 8 w 456"/>
              <a:gd name="T33" fmla="*/ 308 h 931"/>
              <a:gd name="T34" fmla="*/ 65 w 456"/>
              <a:gd name="T35" fmla="*/ 250 h 931"/>
              <a:gd name="T36" fmla="*/ 236 w 456"/>
              <a:gd name="T37" fmla="*/ 242 h 931"/>
              <a:gd name="T38" fmla="*/ 309 w 456"/>
              <a:gd name="T39" fmla="*/ 274 h 931"/>
              <a:gd name="T40" fmla="*/ 341 w 456"/>
              <a:gd name="T41" fmla="*/ 347 h 931"/>
              <a:gd name="T42" fmla="*/ 341 w 456"/>
              <a:gd name="T43" fmla="*/ 611 h 931"/>
              <a:gd name="T44" fmla="*/ 450 w 456"/>
              <a:gd name="T45" fmla="*/ 617 h 931"/>
              <a:gd name="T46" fmla="*/ 456 w 456"/>
              <a:gd name="T47" fmla="*/ 786 h 931"/>
              <a:gd name="T48" fmla="*/ 432 w 456"/>
              <a:gd name="T49" fmla="*/ 810 h 931"/>
              <a:gd name="T50" fmla="*/ 192 w 456"/>
              <a:gd name="T51" fmla="*/ 802 h 931"/>
              <a:gd name="T52" fmla="*/ 186 w 456"/>
              <a:gd name="T53" fmla="*/ 635 h 931"/>
              <a:gd name="T54" fmla="*/ 210 w 456"/>
              <a:gd name="T55" fmla="*/ 611 h 931"/>
              <a:gd name="T56" fmla="*/ 361 w 456"/>
              <a:gd name="T57" fmla="*/ 675 h 931"/>
              <a:gd name="T58" fmla="*/ 353 w 456"/>
              <a:gd name="T59" fmla="*/ 651 h 931"/>
              <a:gd name="T60" fmla="*/ 331 w 456"/>
              <a:gd name="T61" fmla="*/ 641 h 931"/>
              <a:gd name="T62" fmla="*/ 315 w 456"/>
              <a:gd name="T63" fmla="*/ 641 h 931"/>
              <a:gd name="T64" fmla="*/ 289 w 456"/>
              <a:gd name="T65" fmla="*/ 651 h 931"/>
              <a:gd name="T66" fmla="*/ 281 w 456"/>
              <a:gd name="T67" fmla="*/ 675 h 931"/>
              <a:gd name="T68" fmla="*/ 289 w 456"/>
              <a:gd name="T69" fmla="*/ 701 h 931"/>
              <a:gd name="T70" fmla="*/ 315 w 456"/>
              <a:gd name="T71" fmla="*/ 720 h 931"/>
              <a:gd name="T72" fmla="*/ 327 w 456"/>
              <a:gd name="T73" fmla="*/ 746 h 931"/>
              <a:gd name="T74" fmla="*/ 325 w 456"/>
              <a:gd name="T75" fmla="*/ 754 h 931"/>
              <a:gd name="T76" fmla="*/ 317 w 456"/>
              <a:gd name="T77" fmla="*/ 752 h 931"/>
              <a:gd name="T78" fmla="*/ 281 w 456"/>
              <a:gd name="T79" fmla="*/ 728 h 931"/>
              <a:gd name="T80" fmla="*/ 283 w 456"/>
              <a:gd name="T81" fmla="*/ 752 h 931"/>
              <a:gd name="T82" fmla="*/ 303 w 456"/>
              <a:gd name="T83" fmla="*/ 772 h 931"/>
              <a:gd name="T84" fmla="*/ 331 w 456"/>
              <a:gd name="T85" fmla="*/ 776 h 931"/>
              <a:gd name="T86" fmla="*/ 351 w 456"/>
              <a:gd name="T87" fmla="*/ 768 h 931"/>
              <a:gd name="T88" fmla="*/ 363 w 456"/>
              <a:gd name="T89" fmla="*/ 752 h 931"/>
              <a:gd name="T90" fmla="*/ 365 w 456"/>
              <a:gd name="T91" fmla="*/ 724 h 931"/>
              <a:gd name="T92" fmla="*/ 355 w 456"/>
              <a:gd name="T93" fmla="*/ 705 h 931"/>
              <a:gd name="T94" fmla="*/ 319 w 456"/>
              <a:gd name="T95" fmla="*/ 681 h 931"/>
              <a:gd name="T96" fmla="*/ 315 w 456"/>
              <a:gd name="T97" fmla="*/ 671 h 931"/>
              <a:gd name="T98" fmla="*/ 321 w 456"/>
              <a:gd name="T99" fmla="*/ 661 h 931"/>
              <a:gd name="T100" fmla="*/ 327 w 456"/>
              <a:gd name="T101" fmla="*/ 663 h 931"/>
              <a:gd name="T102" fmla="*/ 361 w 456"/>
              <a:gd name="T103" fmla="*/ 681 h 931"/>
              <a:gd name="T104" fmla="*/ 198 w 456"/>
              <a:gd name="T105" fmla="*/ 828 h 931"/>
              <a:gd name="T106" fmla="*/ 283 w 456"/>
              <a:gd name="T107" fmla="*/ 83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6" h="931">
                <a:moveTo>
                  <a:pt x="174" y="0"/>
                </a:moveTo>
                <a:lnTo>
                  <a:pt x="174" y="0"/>
                </a:lnTo>
                <a:lnTo>
                  <a:pt x="196" y="2"/>
                </a:lnTo>
                <a:lnTo>
                  <a:pt x="218" y="8"/>
                </a:lnTo>
                <a:lnTo>
                  <a:pt x="236" y="18"/>
                </a:lnTo>
                <a:lnTo>
                  <a:pt x="252" y="32"/>
                </a:lnTo>
                <a:lnTo>
                  <a:pt x="266" y="48"/>
                </a:lnTo>
                <a:lnTo>
                  <a:pt x="275" y="67"/>
                </a:lnTo>
                <a:lnTo>
                  <a:pt x="283" y="89"/>
                </a:lnTo>
                <a:lnTo>
                  <a:pt x="285" y="111"/>
                </a:lnTo>
                <a:lnTo>
                  <a:pt x="285" y="111"/>
                </a:lnTo>
                <a:lnTo>
                  <a:pt x="283" y="133"/>
                </a:lnTo>
                <a:lnTo>
                  <a:pt x="275" y="155"/>
                </a:lnTo>
                <a:lnTo>
                  <a:pt x="266" y="173"/>
                </a:lnTo>
                <a:lnTo>
                  <a:pt x="252" y="189"/>
                </a:lnTo>
                <a:lnTo>
                  <a:pt x="236" y="202"/>
                </a:lnTo>
                <a:lnTo>
                  <a:pt x="218" y="212"/>
                </a:lnTo>
                <a:lnTo>
                  <a:pt x="196" y="220"/>
                </a:lnTo>
                <a:lnTo>
                  <a:pt x="174" y="222"/>
                </a:lnTo>
                <a:lnTo>
                  <a:pt x="174" y="222"/>
                </a:lnTo>
                <a:lnTo>
                  <a:pt x="150" y="220"/>
                </a:lnTo>
                <a:lnTo>
                  <a:pt x="131" y="212"/>
                </a:lnTo>
                <a:lnTo>
                  <a:pt x="111" y="202"/>
                </a:lnTo>
                <a:lnTo>
                  <a:pt x="95" y="189"/>
                </a:lnTo>
                <a:lnTo>
                  <a:pt x="81" y="173"/>
                </a:lnTo>
                <a:lnTo>
                  <a:pt x="71" y="155"/>
                </a:lnTo>
                <a:lnTo>
                  <a:pt x="65" y="133"/>
                </a:lnTo>
                <a:lnTo>
                  <a:pt x="63" y="111"/>
                </a:lnTo>
                <a:lnTo>
                  <a:pt x="63" y="111"/>
                </a:lnTo>
                <a:lnTo>
                  <a:pt x="65" y="89"/>
                </a:lnTo>
                <a:lnTo>
                  <a:pt x="71" y="67"/>
                </a:lnTo>
                <a:lnTo>
                  <a:pt x="81" y="48"/>
                </a:lnTo>
                <a:lnTo>
                  <a:pt x="95" y="32"/>
                </a:lnTo>
                <a:lnTo>
                  <a:pt x="111" y="18"/>
                </a:lnTo>
                <a:lnTo>
                  <a:pt x="131" y="8"/>
                </a:lnTo>
                <a:lnTo>
                  <a:pt x="150" y="2"/>
                </a:lnTo>
                <a:lnTo>
                  <a:pt x="174" y="0"/>
                </a:lnTo>
                <a:lnTo>
                  <a:pt x="174" y="0"/>
                </a:lnTo>
                <a:close/>
                <a:moveTo>
                  <a:pt x="210" y="611"/>
                </a:moveTo>
                <a:lnTo>
                  <a:pt x="303" y="611"/>
                </a:lnTo>
                <a:lnTo>
                  <a:pt x="303" y="591"/>
                </a:lnTo>
                <a:lnTo>
                  <a:pt x="210" y="591"/>
                </a:lnTo>
                <a:lnTo>
                  <a:pt x="210" y="591"/>
                </a:lnTo>
                <a:lnTo>
                  <a:pt x="200" y="591"/>
                </a:lnTo>
                <a:lnTo>
                  <a:pt x="192" y="595"/>
                </a:lnTo>
                <a:lnTo>
                  <a:pt x="184" y="599"/>
                </a:lnTo>
                <a:lnTo>
                  <a:pt x="178" y="603"/>
                </a:lnTo>
                <a:lnTo>
                  <a:pt x="172" y="611"/>
                </a:lnTo>
                <a:lnTo>
                  <a:pt x="168" y="617"/>
                </a:lnTo>
                <a:lnTo>
                  <a:pt x="166" y="625"/>
                </a:lnTo>
                <a:lnTo>
                  <a:pt x="164" y="635"/>
                </a:lnTo>
                <a:lnTo>
                  <a:pt x="164" y="784"/>
                </a:lnTo>
                <a:lnTo>
                  <a:pt x="142" y="931"/>
                </a:lnTo>
                <a:lnTo>
                  <a:pt x="57" y="931"/>
                </a:lnTo>
                <a:lnTo>
                  <a:pt x="57" y="607"/>
                </a:lnTo>
                <a:lnTo>
                  <a:pt x="57" y="607"/>
                </a:lnTo>
                <a:lnTo>
                  <a:pt x="45" y="599"/>
                </a:lnTo>
                <a:lnTo>
                  <a:pt x="33" y="591"/>
                </a:lnTo>
                <a:lnTo>
                  <a:pt x="23" y="581"/>
                </a:lnTo>
                <a:lnTo>
                  <a:pt x="15" y="570"/>
                </a:lnTo>
                <a:lnTo>
                  <a:pt x="10" y="556"/>
                </a:lnTo>
                <a:lnTo>
                  <a:pt x="4" y="544"/>
                </a:lnTo>
                <a:lnTo>
                  <a:pt x="2" y="528"/>
                </a:lnTo>
                <a:lnTo>
                  <a:pt x="0" y="514"/>
                </a:lnTo>
                <a:lnTo>
                  <a:pt x="0" y="347"/>
                </a:lnTo>
                <a:lnTo>
                  <a:pt x="0" y="347"/>
                </a:lnTo>
                <a:lnTo>
                  <a:pt x="2" y="325"/>
                </a:lnTo>
                <a:lnTo>
                  <a:pt x="8" y="308"/>
                </a:lnTo>
                <a:lnTo>
                  <a:pt x="17" y="288"/>
                </a:lnTo>
                <a:lnTo>
                  <a:pt x="31" y="274"/>
                </a:lnTo>
                <a:lnTo>
                  <a:pt x="47" y="260"/>
                </a:lnTo>
                <a:lnTo>
                  <a:pt x="65" y="250"/>
                </a:lnTo>
                <a:lnTo>
                  <a:pt x="85" y="244"/>
                </a:lnTo>
                <a:lnTo>
                  <a:pt x="105" y="242"/>
                </a:lnTo>
                <a:lnTo>
                  <a:pt x="236" y="242"/>
                </a:lnTo>
                <a:lnTo>
                  <a:pt x="236" y="242"/>
                </a:lnTo>
                <a:lnTo>
                  <a:pt x="258" y="244"/>
                </a:lnTo>
                <a:lnTo>
                  <a:pt x="277" y="250"/>
                </a:lnTo>
                <a:lnTo>
                  <a:pt x="295" y="260"/>
                </a:lnTo>
                <a:lnTo>
                  <a:pt x="309" y="274"/>
                </a:lnTo>
                <a:lnTo>
                  <a:pt x="323" y="288"/>
                </a:lnTo>
                <a:lnTo>
                  <a:pt x="333" y="308"/>
                </a:lnTo>
                <a:lnTo>
                  <a:pt x="339" y="325"/>
                </a:lnTo>
                <a:lnTo>
                  <a:pt x="341" y="347"/>
                </a:lnTo>
                <a:lnTo>
                  <a:pt x="341" y="514"/>
                </a:lnTo>
                <a:lnTo>
                  <a:pt x="341" y="514"/>
                </a:lnTo>
                <a:lnTo>
                  <a:pt x="341" y="528"/>
                </a:lnTo>
                <a:lnTo>
                  <a:pt x="341" y="611"/>
                </a:lnTo>
                <a:lnTo>
                  <a:pt x="432" y="611"/>
                </a:lnTo>
                <a:lnTo>
                  <a:pt x="432" y="611"/>
                </a:lnTo>
                <a:lnTo>
                  <a:pt x="442" y="613"/>
                </a:lnTo>
                <a:lnTo>
                  <a:pt x="450" y="617"/>
                </a:lnTo>
                <a:lnTo>
                  <a:pt x="454" y="625"/>
                </a:lnTo>
                <a:lnTo>
                  <a:pt x="456" y="635"/>
                </a:lnTo>
                <a:lnTo>
                  <a:pt x="456" y="786"/>
                </a:lnTo>
                <a:lnTo>
                  <a:pt x="456" y="786"/>
                </a:lnTo>
                <a:lnTo>
                  <a:pt x="454" y="796"/>
                </a:lnTo>
                <a:lnTo>
                  <a:pt x="450" y="802"/>
                </a:lnTo>
                <a:lnTo>
                  <a:pt x="442" y="808"/>
                </a:lnTo>
                <a:lnTo>
                  <a:pt x="432" y="810"/>
                </a:lnTo>
                <a:lnTo>
                  <a:pt x="210" y="810"/>
                </a:lnTo>
                <a:lnTo>
                  <a:pt x="210" y="810"/>
                </a:lnTo>
                <a:lnTo>
                  <a:pt x="200" y="808"/>
                </a:lnTo>
                <a:lnTo>
                  <a:pt x="192" y="802"/>
                </a:lnTo>
                <a:lnTo>
                  <a:pt x="186" y="796"/>
                </a:lnTo>
                <a:lnTo>
                  <a:pt x="186" y="786"/>
                </a:lnTo>
                <a:lnTo>
                  <a:pt x="186" y="635"/>
                </a:lnTo>
                <a:lnTo>
                  <a:pt x="186" y="635"/>
                </a:lnTo>
                <a:lnTo>
                  <a:pt x="186" y="625"/>
                </a:lnTo>
                <a:lnTo>
                  <a:pt x="192" y="617"/>
                </a:lnTo>
                <a:lnTo>
                  <a:pt x="200" y="613"/>
                </a:lnTo>
                <a:lnTo>
                  <a:pt x="210" y="611"/>
                </a:lnTo>
                <a:lnTo>
                  <a:pt x="210" y="611"/>
                </a:lnTo>
                <a:close/>
                <a:moveTo>
                  <a:pt x="361" y="681"/>
                </a:moveTo>
                <a:lnTo>
                  <a:pt x="361" y="681"/>
                </a:lnTo>
                <a:lnTo>
                  <a:pt x="361" y="675"/>
                </a:lnTo>
                <a:lnTo>
                  <a:pt x="361" y="675"/>
                </a:lnTo>
                <a:lnTo>
                  <a:pt x="359" y="661"/>
                </a:lnTo>
                <a:lnTo>
                  <a:pt x="357" y="655"/>
                </a:lnTo>
                <a:lnTo>
                  <a:pt x="353" y="651"/>
                </a:lnTo>
                <a:lnTo>
                  <a:pt x="353" y="651"/>
                </a:lnTo>
                <a:lnTo>
                  <a:pt x="349" y="647"/>
                </a:lnTo>
                <a:lnTo>
                  <a:pt x="345" y="645"/>
                </a:lnTo>
                <a:lnTo>
                  <a:pt x="331" y="641"/>
                </a:lnTo>
                <a:lnTo>
                  <a:pt x="331" y="631"/>
                </a:lnTo>
                <a:lnTo>
                  <a:pt x="315" y="631"/>
                </a:lnTo>
                <a:lnTo>
                  <a:pt x="315" y="641"/>
                </a:lnTo>
                <a:lnTo>
                  <a:pt x="315" y="641"/>
                </a:lnTo>
                <a:lnTo>
                  <a:pt x="301" y="645"/>
                </a:lnTo>
                <a:lnTo>
                  <a:pt x="295" y="647"/>
                </a:lnTo>
                <a:lnTo>
                  <a:pt x="289" y="651"/>
                </a:lnTo>
                <a:lnTo>
                  <a:pt x="289" y="651"/>
                </a:lnTo>
                <a:lnTo>
                  <a:pt x="285" y="657"/>
                </a:lnTo>
                <a:lnTo>
                  <a:pt x="283" y="661"/>
                </a:lnTo>
                <a:lnTo>
                  <a:pt x="281" y="675"/>
                </a:lnTo>
                <a:lnTo>
                  <a:pt x="281" y="675"/>
                </a:lnTo>
                <a:lnTo>
                  <a:pt x="281" y="685"/>
                </a:lnTo>
                <a:lnTo>
                  <a:pt x="285" y="693"/>
                </a:lnTo>
                <a:lnTo>
                  <a:pt x="285" y="693"/>
                </a:lnTo>
                <a:lnTo>
                  <a:pt x="289" y="701"/>
                </a:lnTo>
                <a:lnTo>
                  <a:pt x="295" y="707"/>
                </a:lnTo>
                <a:lnTo>
                  <a:pt x="295" y="707"/>
                </a:lnTo>
                <a:lnTo>
                  <a:pt x="315" y="720"/>
                </a:lnTo>
                <a:lnTo>
                  <a:pt x="315" y="720"/>
                </a:lnTo>
                <a:lnTo>
                  <a:pt x="323" y="726"/>
                </a:lnTo>
                <a:lnTo>
                  <a:pt x="327" y="730"/>
                </a:lnTo>
                <a:lnTo>
                  <a:pt x="327" y="730"/>
                </a:lnTo>
                <a:lnTo>
                  <a:pt x="327" y="746"/>
                </a:lnTo>
                <a:lnTo>
                  <a:pt x="327" y="746"/>
                </a:lnTo>
                <a:lnTo>
                  <a:pt x="327" y="754"/>
                </a:lnTo>
                <a:lnTo>
                  <a:pt x="327" y="754"/>
                </a:lnTo>
                <a:lnTo>
                  <a:pt x="325" y="754"/>
                </a:lnTo>
                <a:lnTo>
                  <a:pt x="321" y="756"/>
                </a:lnTo>
                <a:lnTo>
                  <a:pt x="321" y="756"/>
                </a:lnTo>
                <a:lnTo>
                  <a:pt x="317" y="754"/>
                </a:lnTo>
                <a:lnTo>
                  <a:pt x="317" y="752"/>
                </a:lnTo>
                <a:lnTo>
                  <a:pt x="317" y="752"/>
                </a:lnTo>
                <a:lnTo>
                  <a:pt x="315" y="736"/>
                </a:lnTo>
                <a:lnTo>
                  <a:pt x="315" y="728"/>
                </a:lnTo>
                <a:lnTo>
                  <a:pt x="281" y="728"/>
                </a:lnTo>
                <a:lnTo>
                  <a:pt x="281" y="734"/>
                </a:lnTo>
                <a:lnTo>
                  <a:pt x="281" y="734"/>
                </a:lnTo>
                <a:lnTo>
                  <a:pt x="283" y="744"/>
                </a:lnTo>
                <a:lnTo>
                  <a:pt x="283" y="752"/>
                </a:lnTo>
                <a:lnTo>
                  <a:pt x="287" y="760"/>
                </a:lnTo>
                <a:lnTo>
                  <a:pt x="291" y="766"/>
                </a:lnTo>
                <a:lnTo>
                  <a:pt x="291" y="766"/>
                </a:lnTo>
                <a:lnTo>
                  <a:pt x="303" y="772"/>
                </a:lnTo>
                <a:lnTo>
                  <a:pt x="315" y="776"/>
                </a:lnTo>
                <a:lnTo>
                  <a:pt x="315" y="788"/>
                </a:lnTo>
                <a:lnTo>
                  <a:pt x="331" y="788"/>
                </a:lnTo>
                <a:lnTo>
                  <a:pt x="331" y="776"/>
                </a:lnTo>
                <a:lnTo>
                  <a:pt x="331" y="776"/>
                </a:lnTo>
                <a:lnTo>
                  <a:pt x="339" y="774"/>
                </a:lnTo>
                <a:lnTo>
                  <a:pt x="345" y="772"/>
                </a:lnTo>
                <a:lnTo>
                  <a:pt x="351" y="768"/>
                </a:lnTo>
                <a:lnTo>
                  <a:pt x="357" y="764"/>
                </a:lnTo>
                <a:lnTo>
                  <a:pt x="357" y="764"/>
                </a:lnTo>
                <a:lnTo>
                  <a:pt x="361" y="758"/>
                </a:lnTo>
                <a:lnTo>
                  <a:pt x="363" y="752"/>
                </a:lnTo>
                <a:lnTo>
                  <a:pt x="365" y="744"/>
                </a:lnTo>
                <a:lnTo>
                  <a:pt x="365" y="736"/>
                </a:lnTo>
                <a:lnTo>
                  <a:pt x="365" y="736"/>
                </a:lnTo>
                <a:lnTo>
                  <a:pt x="365" y="724"/>
                </a:lnTo>
                <a:lnTo>
                  <a:pt x="363" y="716"/>
                </a:lnTo>
                <a:lnTo>
                  <a:pt x="363" y="716"/>
                </a:lnTo>
                <a:lnTo>
                  <a:pt x="359" y="710"/>
                </a:lnTo>
                <a:lnTo>
                  <a:pt x="355" y="705"/>
                </a:lnTo>
                <a:lnTo>
                  <a:pt x="355" y="705"/>
                </a:lnTo>
                <a:lnTo>
                  <a:pt x="337" y="693"/>
                </a:lnTo>
                <a:lnTo>
                  <a:pt x="337" y="693"/>
                </a:lnTo>
                <a:lnTo>
                  <a:pt x="319" y="681"/>
                </a:lnTo>
                <a:lnTo>
                  <a:pt x="319" y="681"/>
                </a:lnTo>
                <a:lnTo>
                  <a:pt x="317" y="677"/>
                </a:lnTo>
                <a:lnTo>
                  <a:pt x="315" y="671"/>
                </a:lnTo>
                <a:lnTo>
                  <a:pt x="315" y="671"/>
                </a:lnTo>
                <a:lnTo>
                  <a:pt x="317" y="663"/>
                </a:lnTo>
                <a:lnTo>
                  <a:pt x="317" y="663"/>
                </a:lnTo>
                <a:lnTo>
                  <a:pt x="319" y="661"/>
                </a:lnTo>
                <a:lnTo>
                  <a:pt x="321" y="661"/>
                </a:lnTo>
                <a:lnTo>
                  <a:pt x="321" y="661"/>
                </a:lnTo>
                <a:lnTo>
                  <a:pt x="325" y="661"/>
                </a:lnTo>
                <a:lnTo>
                  <a:pt x="327" y="663"/>
                </a:lnTo>
                <a:lnTo>
                  <a:pt x="327" y="663"/>
                </a:lnTo>
                <a:lnTo>
                  <a:pt x="327" y="675"/>
                </a:lnTo>
                <a:lnTo>
                  <a:pt x="327" y="681"/>
                </a:lnTo>
                <a:lnTo>
                  <a:pt x="361" y="681"/>
                </a:lnTo>
                <a:lnTo>
                  <a:pt x="361" y="681"/>
                </a:lnTo>
                <a:close/>
                <a:moveTo>
                  <a:pt x="283" y="830"/>
                </a:moveTo>
                <a:lnTo>
                  <a:pt x="210" y="830"/>
                </a:lnTo>
                <a:lnTo>
                  <a:pt x="210" y="830"/>
                </a:lnTo>
                <a:lnTo>
                  <a:pt x="198" y="828"/>
                </a:lnTo>
                <a:lnTo>
                  <a:pt x="188" y="826"/>
                </a:lnTo>
                <a:lnTo>
                  <a:pt x="206" y="931"/>
                </a:lnTo>
                <a:lnTo>
                  <a:pt x="283" y="931"/>
                </a:lnTo>
                <a:lnTo>
                  <a:pt x="283" y="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PA_任意多边形 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310128" y="4059936"/>
            <a:ext cx="512064" cy="384048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PA_任意多边形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2267712" y="4697256"/>
            <a:ext cx="417213" cy="322800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PA_任意多边形 1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297680" y="3383280"/>
            <a:ext cx="457200" cy="438912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3"/>
          <p:cNvSpPr>
            <a:spLocks/>
          </p:cNvSpPr>
          <p:nvPr/>
        </p:nvSpPr>
        <p:spPr bwMode="auto">
          <a:xfrm rot="10800000" flipV="1">
            <a:off x="2324864" y="208083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"/>
          <p:cNvCxnSpPr/>
          <p:nvPr/>
        </p:nvCxnSpPr>
        <p:spPr>
          <a:xfrm>
            <a:off x="4526481" y="1649061"/>
            <a:ext cx="0" cy="1455737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"/>
          <p:cNvCxnSpPr/>
          <p:nvPr/>
        </p:nvCxnSpPr>
        <p:spPr>
          <a:xfrm>
            <a:off x="4523433" y="4288629"/>
            <a:ext cx="0" cy="1455737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888" y="0"/>
            <a:ext cx="8138160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Методологические основания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проектной культуры учителя физической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825752"/>
            <a:ext cx="3432048" cy="41934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обусловлен объективной связью человека с культурой как системой ценностей.  В работе учителя физической культуры должна быть учтена специфика, которая выражается в понимании физической культуры как вида культуры и обязательном использовании культурологического подхода. 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6048" y="1648968"/>
            <a:ext cx="3941064" cy="48090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предусматривает не только трансляцию культуры, но и создание условий для овладения нормами, образцами и способами мышления и деятельности, для развития познавательных сил и творческого потенциала личности обучаемого. Он ориентирует педагога на установку, что важнейший фактор развития и самоопределения обучаемого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активная познавательная, коммуникативная деятельность. 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064" y="1301496"/>
            <a:ext cx="377342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Культурологический подход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6360" y="1216152"/>
            <a:ext cx="3432048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208776"/>
            <a:ext cx="9144000" cy="649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142232" y="3355848"/>
            <a:ext cx="713232" cy="685800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527048"/>
            <a:ext cx="9144000" cy="533095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872984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проектной культуры учителя физической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-1641348" y="4183380"/>
            <a:ext cx="5321808" cy="274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94944" y="188366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2752" y="3389376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1896" y="487070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33"/>
          <p:cNvSpPr txBox="1"/>
          <p:nvPr/>
        </p:nvSpPr>
        <p:spPr>
          <a:xfrm>
            <a:off x="1371600" y="1582466"/>
            <a:ext cx="732434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Развитый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Учитель способен к самостоятельному анализу проблемных вопросов, может свободно использовать научную терминологию, систематически осуществляет информационный поиск в интернете, использует педагогические программные средства при планировании и проведении занятий. В рамках педагогической практики на должном уровне осуществляет диагностику и самодиагностику, проводит занятия и воспитательные мероприятия с применением элементов инновационных педагогических технологий.  </a:t>
            </a:r>
          </a:p>
          <a:p>
            <a:pPr lvl="0"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1426464" y="3353354"/>
            <a:ext cx="7580376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Достаточный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Учитель отличается слабым проявлением творческих возможностей, эпизодически осуществляет информационный поиск в интернете, редко самостоятельно пользуется дополнительными источниками информации. Такие учителя могут осуществлять диагностику и самодиагностику только с помощью преподавателя, используют преимущественно традиционные методы обучения и воспитания на практике.  </a:t>
            </a:r>
          </a:p>
          <a:p>
            <a:pPr>
              <a:spcBef>
                <a:spcPct val="0"/>
              </a:spcBef>
            </a:pP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1399032" y="4826675"/>
            <a:ext cx="7580376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Элементарный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Учитель характеризуется ограниченностью самостоятельного сообщения материала, недостаточно усваивает основные научные термины и понятия, не умеет очертить конкретный предмет диагностики и разработать инструментарий исследования. Ему свойственно отсутствие навыков самодиагностики, рефлексии, коррекции собственной деятельности. В рамках практики такие учителя осуществляют учебно-воспитательную деятельность по традиционным программам и методикам, используют случайный набор методов и проявляют безразличное отношение к научно-исследовательской работе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A_任意多边形 7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860296" y="1990255"/>
            <a:ext cx="344436" cy="339531"/>
          </a:xfrm>
          <a:custGeom>
            <a:avLst/>
            <a:gdLst>
              <a:gd name="T0" fmla="*/ 887 w 913"/>
              <a:gd name="T1" fmla="*/ 712 h 900"/>
              <a:gd name="T2" fmla="*/ 911 w 913"/>
              <a:gd name="T3" fmla="*/ 772 h 900"/>
              <a:gd name="T4" fmla="*/ 809 w 913"/>
              <a:gd name="T5" fmla="*/ 848 h 900"/>
              <a:gd name="T6" fmla="*/ 591 w 913"/>
              <a:gd name="T7" fmla="*/ 893 h 900"/>
              <a:gd name="T8" fmla="*/ 363 w 913"/>
              <a:gd name="T9" fmla="*/ 896 h 900"/>
              <a:gd name="T10" fmla="*/ 132 w 913"/>
              <a:gd name="T11" fmla="*/ 859 h 900"/>
              <a:gd name="T12" fmla="*/ 9 w 913"/>
              <a:gd name="T13" fmla="*/ 787 h 900"/>
              <a:gd name="T14" fmla="*/ 13 w 913"/>
              <a:gd name="T15" fmla="*/ 723 h 900"/>
              <a:gd name="T16" fmla="*/ 95 w 913"/>
              <a:gd name="T17" fmla="*/ 673 h 900"/>
              <a:gd name="T18" fmla="*/ 76 w 913"/>
              <a:gd name="T19" fmla="*/ 714 h 900"/>
              <a:gd name="T20" fmla="*/ 160 w 913"/>
              <a:gd name="T21" fmla="*/ 766 h 900"/>
              <a:gd name="T22" fmla="*/ 456 w 913"/>
              <a:gd name="T23" fmla="*/ 800 h 900"/>
              <a:gd name="T24" fmla="*/ 772 w 913"/>
              <a:gd name="T25" fmla="*/ 757 h 900"/>
              <a:gd name="T26" fmla="*/ 837 w 913"/>
              <a:gd name="T27" fmla="*/ 705 h 900"/>
              <a:gd name="T28" fmla="*/ 816 w 913"/>
              <a:gd name="T29" fmla="*/ 673 h 900"/>
              <a:gd name="T30" fmla="*/ 290 w 913"/>
              <a:gd name="T31" fmla="*/ 56 h 900"/>
              <a:gd name="T32" fmla="*/ 314 w 913"/>
              <a:gd name="T33" fmla="*/ 132 h 900"/>
              <a:gd name="T34" fmla="*/ 249 w 913"/>
              <a:gd name="T35" fmla="*/ 197 h 900"/>
              <a:gd name="T36" fmla="*/ 173 w 913"/>
              <a:gd name="T37" fmla="*/ 173 h 900"/>
              <a:gd name="T38" fmla="*/ 149 w 913"/>
              <a:gd name="T39" fmla="*/ 97 h 900"/>
              <a:gd name="T40" fmla="*/ 214 w 913"/>
              <a:gd name="T41" fmla="*/ 32 h 900"/>
              <a:gd name="T42" fmla="*/ 647 w 913"/>
              <a:gd name="T43" fmla="*/ 39 h 900"/>
              <a:gd name="T44" fmla="*/ 595 w 913"/>
              <a:gd name="T45" fmla="*/ 115 h 900"/>
              <a:gd name="T46" fmla="*/ 632 w 913"/>
              <a:gd name="T47" fmla="*/ 184 h 900"/>
              <a:gd name="T48" fmla="*/ 712 w 913"/>
              <a:gd name="T49" fmla="*/ 190 h 900"/>
              <a:gd name="T50" fmla="*/ 762 w 913"/>
              <a:gd name="T51" fmla="*/ 115 h 900"/>
              <a:gd name="T52" fmla="*/ 725 w 913"/>
              <a:gd name="T53" fmla="*/ 45 h 900"/>
              <a:gd name="T54" fmla="*/ 597 w 913"/>
              <a:gd name="T55" fmla="*/ 729 h 900"/>
              <a:gd name="T56" fmla="*/ 766 w 913"/>
              <a:gd name="T57" fmla="*/ 487 h 900"/>
              <a:gd name="T58" fmla="*/ 805 w 913"/>
              <a:gd name="T59" fmla="*/ 437 h 900"/>
              <a:gd name="T60" fmla="*/ 803 w 913"/>
              <a:gd name="T61" fmla="*/ 262 h 900"/>
              <a:gd name="T62" fmla="*/ 729 w 913"/>
              <a:gd name="T63" fmla="*/ 212 h 900"/>
              <a:gd name="T64" fmla="*/ 630 w 913"/>
              <a:gd name="T65" fmla="*/ 247 h 900"/>
              <a:gd name="T66" fmla="*/ 632 w 913"/>
              <a:gd name="T67" fmla="*/ 443 h 900"/>
              <a:gd name="T68" fmla="*/ 456 w 913"/>
              <a:gd name="T69" fmla="*/ 0 h 900"/>
              <a:gd name="T70" fmla="*/ 541 w 913"/>
              <a:gd name="T71" fmla="*/ 56 h 900"/>
              <a:gd name="T72" fmla="*/ 532 w 913"/>
              <a:gd name="T73" fmla="*/ 143 h 900"/>
              <a:gd name="T74" fmla="*/ 456 w 913"/>
              <a:gd name="T75" fmla="*/ 182 h 900"/>
              <a:gd name="T76" fmla="*/ 374 w 913"/>
              <a:gd name="T77" fmla="*/ 128 h 900"/>
              <a:gd name="T78" fmla="*/ 383 w 913"/>
              <a:gd name="T79" fmla="*/ 41 h 900"/>
              <a:gd name="T80" fmla="*/ 456 w 913"/>
              <a:gd name="T81" fmla="*/ 0 h 900"/>
              <a:gd name="T82" fmla="*/ 580 w 913"/>
              <a:gd name="T83" fmla="*/ 465 h 900"/>
              <a:gd name="T84" fmla="*/ 593 w 913"/>
              <a:gd name="T85" fmla="*/ 283 h 900"/>
              <a:gd name="T86" fmla="*/ 541 w 913"/>
              <a:gd name="T87" fmla="*/ 206 h 900"/>
              <a:gd name="T88" fmla="*/ 368 w 913"/>
              <a:gd name="T89" fmla="*/ 206 h 900"/>
              <a:gd name="T90" fmla="*/ 316 w 913"/>
              <a:gd name="T91" fmla="*/ 283 h 900"/>
              <a:gd name="T92" fmla="*/ 329 w 913"/>
              <a:gd name="T93" fmla="*/ 465 h 900"/>
              <a:gd name="T94" fmla="*/ 433 w 913"/>
              <a:gd name="T95" fmla="*/ 759 h 900"/>
              <a:gd name="T96" fmla="*/ 314 w 913"/>
              <a:gd name="T97" fmla="*/ 508 h 900"/>
              <a:gd name="T98" fmla="*/ 275 w 913"/>
              <a:gd name="T99" fmla="*/ 420 h 900"/>
              <a:gd name="T100" fmla="*/ 296 w 913"/>
              <a:gd name="T101" fmla="*/ 214 h 900"/>
              <a:gd name="T102" fmla="*/ 149 w 913"/>
              <a:gd name="T103" fmla="*/ 218 h 900"/>
              <a:gd name="T104" fmla="*/ 102 w 913"/>
              <a:gd name="T105" fmla="*/ 292 h 900"/>
              <a:gd name="T106" fmla="*/ 115 w 913"/>
              <a:gd name="T107" fmla="*/ 456 h 900"/>
              <a:gd name="T108" fmla="*/ 208 w 913"/>
              <a:gd name="T109" fmla="*/ 729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3" h="900">
                <a:moveTo>
                  <a:pt x="816" y="673"/>
                </a:moveTo>
                <a:lnTo>
                  <a:pt x="816" y="673"/>
                </a:lnTo>
                <a:lnTo>
                  <a:pt x="837" y="681"/>
                </a:lnTo>
                <a:lnTo>
                  <a:pt x="857" y="690"/>
                </a:lnTo>
                <a:lnTo>
                  <a:pt x="874" y="701"/>
                </a:lnTo>
                <a:lnTo>
                  <a:pt x="887" y="712"/>
                </a:lnTo>
                <a:lnTo>
                  <a:pt x="898" y="723"/>
                </a:lnTo>
                <a:lnTo>
                  <a:pt x="906" y="736"/>
                </a:lnTo>
                <a:lnTo>
                  <a:pt x="911" y="746"/>
                </a:lnTo>
                <a:lnTo>
                  <a:pt x="913" y="759"/>
                </a:lnTo>
                <a:lnTo>
                  <a:pt x="913" y="759"/>
                </a:lnTo>
                <a:lnTo>
                  <a:pt x="911" y="772"/>
                </a:lnTo>
                <a:lnTo>
                  <a:pt x="904" y="787"/>
                </a:lnTo>
                <a:lnTo>
                  <a:pt x="891" y="800"/>
                </a:lnTo>
                <a:lnTo>
                  <a:pt x="876" y="813"/>
                </a:lnTo>
                <a:lnTo>
                  <a:pt x="857" y="826"/>
                </a:lnTo>
                <a:lnTo>
                  <a:pt x="835" y="837"/>
                </a:lnTo>
                <a:lnTo>
                  <a:pt x="809" y="848"/>
                </a:lnTo>
                <a:lnTo>
                  <a:pt x="779" y="859"/>
                </a:lnTo>
                <a:lnTo>
                  <a:pt x="746" y="867"/>
                </a:lnTo>
                <a:lnTo>
                  <a:pt x="712" y="876"/>
                </a:lnTo>
                <a:lnTo>
                  <a:pt x="673" y="883"/>
                </a:lnTo>
                <a:lnTo>
                  <a:pt x="634" y="889"/>
                </a:lnTo>
                <a:lnTo>
                  <a:pt x="591" y="893"/>
                </a:lnTo>
                <a:lnTo>
                  <a:pt x="547" y="896"/>
                </a:lnTo>
                <a:lnTo>
                  <a:pt x="502" y="898"/>
                </a:lnTo>
                <a:lnTo>
                  <a:pt x="456" y="900"/>
                </a:lnTo>
                <a:lnTo>
                  <a:pt x="456" y="900"/>
                </a:lnTo>
                <a:lnTo>
                  <a:pt x="409" y="898"/>
                </a:lnTo>
                <a:lnTo>
                  <a:pt x="363" y="896"/>
                </a:lnTo>
                <a:lnTo>
                  <a:pt x="320" y="893"/>
                </a:lnTo>
                <a:lnTo>
                  <a:pt x="277" y="889"/>
                </a:lnTo>
                <a:lnTo>
                  <a:pt x="238" y="883"/>
                </a:lnTo>
                <a:lnTo>
                  <a:pt x="201" y="876"/>
                </a:lnTo>
                <a:lnTo>
                  <a:pt x="164" y="867"/>
                </a:lnTo>
                <a:lnTo>
                  <a:pt x="132" y="859"/>
                </a:lnTo>
                <a:lnTo>
                  <a:pt x="104" y="848"/>
                </a:lnTo>
                <a:lnTo>
                  <a:pt x="78" y="837"/>
                </a:lnTo>
                <a:lnTo>
                  <a:pt x="54" y="826"/>
                </a:lnTo>
                <a:lnTo>
                  <a:pt x="35" y="813"/>
                </a:lnTo>
                <a:lnTo>
                  <a:pt x="19" y="800"/>
                </a:lnTo>
                <a:lnTo>
                  <a:pt x="9" y="787"/>
                </a:lnTo>
                <a:lnTo>
                  <a:pt x="2" y="772"/>
                </a:lnTo>
                <a:lnTo>
                  <a:pt x="0" y="759"/>
                </a:lnTo>
                <a:lnTo>
                  <a:pt x="0" y="759"/>
                </a:lnTo>
                <a:lnTo>
                  <a:pt x="0" y="746"/>
                </a:lnTo>
                <a:lnTo>
                  <a:pt x="6" y="736"/>
                </a:lnTo>
                <a:lnTo>
                  <a:pt x="13" y="723"/>
                </a:lnTo>
                <a:lnTo>
                  <a:pt x="24" y="712"/>
                </a:lnTo>
                <a:lnTo>
                  <a:pt x="39" y="701"/>
                </a:lnTo>
                <a:lnTo>
                  <a:pt x="54" y="690"/>
                </a:lnTo>
                <a:lnTo>
                  <a:pt x="74" y="681"/>
                </a:lnTo>
                <a:lnTo>
                  <a:pt x="95" y="673"/>
                </a:lnTo>
                <a:lnTo>
                  <a:pt x="95" y="673"/>
                </a:lnTo>
                <a:lnTo>
                  <a:pt x="87" y="679"/>
                </a:lnTo>
                <a:lnTo>
                  <a:pt x="80" y="688"/>
                </a:lnTo>
                <a:lnTo>
                  <a:pt x="76" y="697"/>
                </a:lnTo>
                <a:lnTo>
                  <a:pt x="74" y="705"/>
                </a:lnTo>
                <a:lnTo>
                  <a:pt x="74" y="705"/>
                </a:lnTo>
                <a:lnTo>
                  <a:pt x="76" y="714"/>
                </a:lnTo>
                <a:lnTo>
                  <a:pt x="80" y="723"/>
                </a:lnTo>
                <a:lnTo>
                  <a:pt x="91" y="733"/>
                </a:lnTo>
                <a:lnTo>
                  <a:pt x="104" y="742"/>
                </a:lnTo>
                <a:lnTo>
                  <a:pt x="119" y="751"/>
                </a:lnTo>
                <a:lnTo>
                  <a:pt x="138" y="757"/>
                </a:lnTo>
                <a:lnTo>
                  <a:pt x="160" y="766"/>
                </a:lnTo>
                <a:lnTo>
                  <a:pt x="186" y="772"/>
                </a:lnTo>
                <a:lnTo>
                  <a:pt x="242" y="783"/>
                </a:lnTo>
                <a:lnTo>
                  <a:pt x="307" y="792"/>
                </a:lnTo>
                <a:lnTo>
                  <a:pt x="379" y="798"/>
                </a:lnTo>
                <a:lnTo>
                  <a:pt x="456" y="800"/>
                </a:lnTo>
                <a:lnTo>
                  <a:pt x="456" y="800"/>
                </a:lnTo>
                <a:lnTo>
                  <a:pt x="532" y="798"/>
                </a:lnTo>
                <a:lnTo>
                  <a:pt x="604" y="792"/>
                </a:lnTo>
                <a:lnTo>
                  <a:pt x="668" y="783"/>
                </a:lnTo>
                <a:lnTo>
                  <a:pt x="727" y="772"/>
                </a:lnTo>
                <a:lnTo>
                  <a:pt x="751" y="766"/>
                </a:lnTo>
                <a:lnTo>
                  <a:pt x="772" y="757"/>
                </a:lnTo>
                <a:lnTo>
                  <a:pt x="792" y="751"/>
                </a:lnTo>
                <a:lnTo>
                  <a:pt x="809" y="742"/>
                </a:lnTo>
                <a:lnTo>
                  <a:pt x="820" y="733"/>
                </a:lnTo>
                <a:lnTo>
                  <a:pt x="831" y="723"/>
                </a:lnTo>
                <a:lnTo>
                  <a:pt x="835" y="714"/>
                </a:lnTo>
                <a:lnTo>
                  <a:pt x="837" y="705"/>
                </a:lnTo>
                <a:lnTo>
                  <a:pt x="837" y="705"/>
                </a:lnTo>
                <a:lnTo>
                  <a:pt x="837" y="697"/>
                </a:lnTo>
                <a:lnTo>
                  <a:pt x="833" y="688"/>
                </a:lnTo>
                <a:lnTo>
                  <a:pt x="824" y="679"/>
                </a:lnTo>
                <a:lnTo>
                  <a:pt x="816" y="673"/>
                </a:lnTo>
                <a:lnTo>
                  <a:pt x="816" y="673"/>
                </a:lnTo>
                <a:close/>
                <a:moveTo>
                  <a:pt x="231" y="32"/>
                </a:moveTo>
                <a:lnTo>
                  <a:pt x="231" y="32"/>
                </a:lnTo>
                <a:lnTo>
                  <a:pt x="249" y="32"/>
                </a:lnTo>
                <a:lnTo>
                  <a:pt x="264" y="39"/>
                </a:lnTo>
                <a:lnTo>
                  <a:pt x="277" y="45"/>
                </a:lnTo>
                <a:lnTo>
                  <a:pt x="290" y="56"/>
                </a:lnTo>
                <a:lnTo>
                  <a:pt x="301" y="69"/>
                </a:lnTo>
                <a:lnTo>
                  <a:pt x="307" y="82"/>
                </a:lnTo>
                <a:lnTo>
                  <a:pt x="314" y="97"/>
                </a:lnTo>
                <a:lnTo>
                  <a:pt x="314" y="115"/>
                </a:lnTo>
                <a:lnTo>
                  <a:pt x="314" y="115"/>
                </a:lnTo>
                <a:lnTo>
                  <a:pt x="314" y="132"/>
                </a:lnTo>
                <a:lnTo>
                  <a:pt x="307" y="147"/>
                </a:lnTo>
                <a:lnTo>
                  <a:pt x="301" y="162"/>
                </a:lnTo>
                <a:lnTo>
                  <a:pt x="290" y="173"/>
                </a:lnTo>
                <a:lnTo>
                  <a:pt x="277" y="184"/>
                </a:lnTo>
                <a:lnTo>
                  <a:pt x="264" y="190"/>
                </a:lnTo>
                <a:lnTo>
                  <a:pt x="249" y="197"/>
                </a:lnTo>
                <a:lnTo>
                  <a:pt x="231" y="197"/>
                </a:lnTo>
                <a:lnTo>
                  <a:pt x="231" y="197"/>
                </a:lnTo>
                <a:lnTo>
                  <a:pt x="214" y="197"/>
                </a:lnTo>
                <a:lnTo>
                  <a:pt x="199" y="190"/>
                </a:lnTo>
                <a:lnTo>
                  <a:pt x="186" y="184"/>
                </a:lnTo>
                <a:lnTo>
                  <a:pt x="173" y="173"/>
                </a:lnTo>
                <a:lnTo>
                  <a:pt x="162" y="162"/>
                </a:lnTo>
                <a:lnTo>
                  <a:pt x="156" y="147"/>
                </a:lnTo>
                <a:lnTo>
                  <a:pt x="149" y="132"/>
                </a:lnTo>
                <a:lnTo>
                  <a:pt x="149" y="115"/>
                </a:lnTo>
                <a:lnTo>
                  <a:pt x="149" y="115"/>
                </a:lnTo>
                <a:lnTo>
                  <a:pt x="149" y="97"/>
                </a:lnTo>
                <a:lnTo>
                  <a:pt x="156" y="82"/>
                </a:lnTo>
                <a:lnTo>
                  <a:pt x="162" y="69"/>
                </a:lnTo>
                <a:lnTo>
                  <a:pt x="173" y="56"/>
                </a:lnTo>
                <a:lnTo>
                  <a:pt x="186" y="45"/>
                </a:lnTo>
                <a:lnTo>
                  <a:pt x="199" y="39"/>
                </a:lnTo>
                <a:lnTo>
                  <a:pt x="214" y="32"/>
                </a:lnTo>
                <a:lnTo>
                  <a:pt x="231" y="32"/>
                </a:lnTo>
                <a:lnTo>
                  <a:pt x="231" y="32"/>
                </a:lnTo>
                <a:close/>
                <a:moveTo>
                  <a:pt x="679" y="32"/>
                </a:moveTo>
                <a:lnTo>
                  <a:pt x="679" y="32"/>
                </a:lnTo>
                <a:lnTo>
                  <a:pt x="662" y="32"/>
                </a:lnTo>
                <a:lnTo>
                  <a:pt x="647" y="39"/>
                </a:lnTo>
                <a:lnTo>
                  <a:pt x="632" y="45"/>
                </a:lnTo>
                <a:lnTo>
                  <a:pt x="621" y="56"/>
                </a:lnTo>
                <a:lnTo>
                  <a:pt x="610" y="69"/>
                </a:lnTo>
                <a:lnTo>
                  <a:pt x="601" y="82"/>
                </a:lnTo>
                <a:lnTo>
                  <a:pt x="597" y="97"/>
                </a:lnTo>
                <a:lnTo>
                  <a:pt x="595" y="115"/>
                </a:lnTo>
                <a:lnTo>
                  <a:pt x="595" y="115"/>
                </a:lnTo>
                <a:lnTo>
                  <a:pt x="597" y="132"/>
                </a:lnTo>
                <a:lnTo>
                  <a:pt x="601" y="147"/>
                </a:lnTo>
                <a:lnTo>
                  <a:pt x="610" y="162"/>
                </a:lnTo>
                <a:lnTo>
                  <a:pt x="621" y="173"/>
                </a:lnTo>
                <a:lnTo>
                  <a:pt x="632" y="184"/>
                </a:lnTo>
                <a:lnTo>
                  <a:pt x="647" y="190"/>
                </a:lnTo>
                <a:lnTo>
                  <a:pt x="662" y="197"/>
                </a:lnTo>
                <a:lnTo>
                  <a:pt x="679" y="197"/>
                </a:lnTo>
                <a:lnTo>
                  <a:pt x="679" y="197"/>
                </a:lnTo>
                <a:lnTo>
                  <a:pt x="694" y="197"/>
                </a:lnTo>
                <a:lnTo>
                  <a:pt x="712" y="190"/>
                </a:lnTo>
                <a:lnTo>
                  <a:pt x="725" y="184"/>
                </a:lnTo>
                <a:lnTo>
                  <a:pt x="738" y="173"/>
                </a:lnTo>
                <a:lnTo>
                  <a:pt x="749" y="162"/>
                </a:lnTo>
                <a:lnTo>
                  <a:pt x="755" y="147"/>
                </a:lnTo>
                <a:lnTo>
                  <a:pt x="759" y="132"/>
                </a:lnTo>
                <a:lnTo>
                  <a:pt x="762" y="115"/>
                </a:lnTo>
                <a:lnTo>
                  <a:pt x="762" y="115"/>
                </a:lnTo>
                <a:lnTo>
                  <a:pt x="759" y="97"/>
                </a:lnTo>
                <a:lnTo>
                  <a:pt x="755" y="82"/>
                </a:lnTo>
                <a:lnTo>
                  <a:pt x="749" y="69"/>
                </a:lnTo>
                <a:lnTo>
                  <a:pt x="738" y="56"/>
                </a:lnTo>
                <a:lnTo>
                  <a:pt x="725" y="45"/>
                </a:lnTo>
                <a:lnTo>
                  <a:pt x="712" y="39"/>
                </a:lnTo>
                <a:lnTo>
                  <a:pt x="694" y="32"/>
                </a:lnTo>
                <a:lnTo>
                  <a:pt x="679" y="32"/>
                </a:lnTo>
                <a:lnTo>
                  <a:pt x="679" y="32"/>
                </a:lnTo>
                <a:close/>
                <a:moveTo>
                  <a:pt x="597" y="508"/>
                </a:moveTo>
                <a:lnTo>
                  <a:pt x="597" y="729"/>
                </a:lnTo>
                <a:lnTo>
                  <a:pt x="656" y="729"/>
                </a:lnTo>
                <a:lnTo>
                  <a:pt x="679" y="575"/>
                </a:lnTo>
                <a:lnTo>
                  <a:pt x="701" y="729"/>
                </a:lnTo>
                <a:lnTo>
                  <a:pt x="766" y="729"/>
                </a:lnTo>
                <a:lnTo>
                  <a:pt x="766" y="487"/>
                </a:lnTo>
                <a:lnTo>
                  <a:pt x="766" y="487"/>
                </a:lnTo>
                <a:lnTo>
                  <a:pt x="774" y="480"/>
                </a:lnTo>
                <a:lnTo>
                  <a:pt x="783" y="474"/>
                </a:lnTo>
                <a:lnTo>
                  <a:pt x="790" y="465"/>
                </a:lnTo>
                <a:lnTo>
                  <a:pt x="796" y="456"/>
                </a:lnTo>
                <a:lnTo>
                  <a:pt x="803" y="448"/>
                </a:lnTo>
                <a:lnTo>
                  <a:pt x="805" y="437"/>
                </a:lnTo>
                <a:lnTo>
                  <a:pt x="807" y="426"/>
                </a:lnTo>
                <a:lnTo>
                  <a:pt x="809" y="415"/>
                </a:lnTo>
                <a:lnTo>
                  <a:pt x="809" y="292"/>
                </a:lnTo>
                <a:lnTo>
                  <a:pt x="809" y="292"/>
                </a:lnTo>
                <a:lnTo>
                  <a:pt x="807" y="277"/>
                </a:lnTo>
                <a:lnTo>
                  <a:pt x="803" y="262"/>
                </a:lnTo>
                <a:lnTo>
                  <a:pt x="794" y="249"/>
                </a:lnTo>
                <a:lnTo>
                  <a:pt x="785" y="236"/>
                </a:lnTo>
                <a:lnTo>
                  <a:pt x="774" y="227"/>
                </a:lnTo>
                <a:lnTo>
                  <a:pt x="759" y="218"/>
                </a:lnTo>
                <a:lnTo>
                  <a:pt x="746" y="214"/>
                </a:lnTo>
                <a:lnTo>
                  <a:pt x="729" y="212"/>
                </a:lnTo>
                <a:lnTo>
                  <a:pt x="632" y="212"/>
                </a:lnTo>
                <a:lnTo>
                  <a:pt x="632" y="212"/>
                </a:lnTo>
                <a:lnTo>
                  <a:pt x="614" y="214"/>
                </a:lnTo>
                <a:lnTo>
                  <a:pt x="614" y="214"/>
                </a:lnTo>
                <a:lnTo>
                  <a:pt x="623" y="231"/>
                </a:lnTo>
                <a:lnTo>
                  <a:pt x="630" y="247"/>
                </a:lnTo>
                <a:lnTo>
                  <a:pt x="634" y="266"/>
                </a:lnTo>
                <a:lnTo>
                  <a:pt x="634" y="283"/>
                </a:lnTo>
                <a:lnTo>
                  <a:pt x="634" y="420"/>
                </a:lnTo>
                <a:lnTo>
                  <a:pt x="634" y="420"/>
                </a:lnTo>
                <a:lnTo>
                  <a:pt x="634" y="433"/>
                </a:lnTo>
                <a:lnTo>
                  <a:pt x="632" y="443"/>
                </a:lnTo>
                <a:lnTo>
                  <a:pt x="625" y="467"/>
                </a:lnTo>
                <a:lnTo>
                  <a:pt x="612" y="491"/>
                </a:lnTo>
                <a:lnTo>
                  <a:pt x="597" y="508"/>
                </a:lnTo>
                <a:lnTo>
                  <a:pt x="597" y="508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76" y="2"/>
                </a:lnTo>
                <a:lnTo>
                  <a:pt x="493" y="9"/>
                </a:lnTo>
                <a:lnTo>
                  <a:pt x="508" y="17"/>
                </a:lnTo>
                <a:lnTo>
                  <a:pt x="521" y="28"/>
                </a:lnTo>
                <a:lnTo>
                  <a:pt x="532" y="41"/>
                </a:lnTo>
                <a:lnTo>
                  <a:pt x="541" y="56"/>
                </a:lnTo>
                <a:lnTo>
                  <a:pt x="545" y="74"/>
                </a:lnTo>
                <a:lnTo>
                  <a:pt x="547" y="91"/>
                </a:lnTo>
                <a:lnTo>
                  <a:pt x="547" y="91"/>
                </a:lnTo>
                <a:lnTo>
                  <a:pt x="545" y="110"/>
                </a:lnTo>
                <a:lnTo>
                  <a:pt x="541" y="128"/>
                </a:lnTo>
                <a:lnTo>
                  <a:pt x="532" y="143"/>
                </a:lnTo>
                <a:lnTo>
                  <a:pt x="521" y="156"/>
                </a:lnTo>
                <a:lnTo>
                  <a:pt x="508" y="167"/>
                </a:lnTo>
                <a:lnTo>
                  <a:pt x="493" y="175"/>
                </a:lnTo>
                <a:lnTo>
                  <a:pt x="476" y="180"/>
                </a:lnTo>
                <a:lnTo>
                  <a:pt x="456" y="182"/>
                </a:lnTo>
                <a:lnTo>
                  <a:pt x="456" y="182"/>
                </a:lnTo>
                <a:lnTo>
                  <a:pt x="439" y="180"/>
                </a:lnTo>
                <a:lnTo>
                  <a:pt x="422" y="175"/>
                </a:lnTo>
                <a:lnTo>
                  <a:pt x="407" y="167"/>
                </a:lnTo>
                <a:lnTo>
                  <a:pt x="394" y="156"/>
                </a:lnTo>
                <a:lnTo>
                  <a:pt x="383" y="143"/>
                </a:lnTo>
                <a:lnTo>
                  <a:pt x="374" y="128"/>
                </a:lnTo>
                <a:lnTo>
                  <a:pt x="368" y="110"/>
                </a:lnTo>
                <a:lnTo>
                  <a:pt x="368" y="91"/>
                </a:lnTo>
                <a:lnTo>
                  <a:pt x="368" y="91"/>
                </a:lnTo>
                <a:lnTo>
                  <a:pt x="368" y="74"/>
                </a:lnTo>
                <a:lnTo>
                  <a:pt x="374" y="56"/>
                </a:lnTo>
                <a:lnTo>
                  <a:pt x="383" y="41"/>
                </a:lnTo>
                <a:lnTo>
                  <a:pt x="394" y="28"/>
                </a:lnTo>
                <a:lnTo>
                  <a:pt x="407" y="17"/>
                </a:lnTo>
                <a:lnTo>
                  <a:pt x="422" y="9"/>
                </a:lnTo>
                <a:lnTo>
                  <a:pt x="439" y="2"/>
                </a:lnTo>
                <a:lnTo>
                  <a:pt x="456" y="0"/>
                </a:lnTo>
                <a:lnTo>
                  <a:pt x="456" y="0"/>
                </a:lnTo>
                <a:close/>
                <a:moveTo>
                  <a:pt x="547" y="495"/>
                </a:moveTo>
                <a:lnTo>
                  <a:pt x="547" y="495"/>
                </a:lnTo>
                <a:lnTo>
                  <a:pt x="556" y="489"/>
                </a:lnTo>
                <a:lnTo>
                  <a:pt x="565" y="482"/>
                </a:lnTo>
                <a:lnTo>
                  <a:pt x="573" y="474"/>
                </a:lnTo>
                <a:lnTo>
                  <a:pt x="580" y="465"/>
                </a:lnTo>
                <a:lnTo>
                  <a:pt x="586" y="454"/>
                </a:lnTo>
                <a:lnTo>
                  <a:pt x="591" y="443"/>
                </a:lnTo>
                <a:lnTo>
                  <a:pt x="593" y="430"/>
                </a:lnTo>
                <a:lnTo>
                  <a:pt x="593" y="420"/>
                </a:lnTo>
                <a:lnTo>
                  <a:pt x="593" y="283"/>
                </a:lnTo>
                <a:lnTo>
                  <a:pt x="593" y="283"/>
                </a:lnTo>
                <a:lnTo>
                  <a:pt x="591" y="266"/>
                </a:lnTo>
                <a:lnTo>
                  <a:pt x="586" y="251"/>
                </a:lnTo>
                <a:lnTo>
                  <a:pt x="578" y="236"/>
                </a:lnTo>
                <a:lnTo>
                  <a:pt x="569" y="223"/>
                </a:lnTo>
                <a:lnTo>
                  <a:pt x="556" y="212"/>
                </a:lnTo>
                <a:lnTo>
                  <a:pt x="541" y="206"/>
                </a:lnTo>
                <a:lnTo>
                  <a:pt x="524" y="199"/>
                </a:lnTo>
                <a:lnTo>
                  <a:pt x="508" y="199"/>
                </a:lnTo>
                <a:lnTo>
                  <a:pt x="402" y="199"/>
                </a:lnTo>
                <a:lnTo>
                  <a:pt x="402" y="199"/>
                </a:lnTo>
                <a:lnTo>
                  <a:pt x="385" y="199"/>
                </a:lnTo>
                <a:lnTo>
                  <a:pt x="368" y="206"/>
                </a:lnTo>
                <a:lnTo>
                  <a:pt x="355" y="212"/>
                </a:lnTo>
                <a:lnTo>
                  <a:pt x="342" y="223"/>
                </a:lnTo>
                <a:lnTo>
                  <a:pt x="331" y="236"/>
                </a:lnTo>
                <a:lnTo>
                  <a:pt x="322" y="251"/>
                </a:lnTo>
                <a:lnTo>
                  <a:pt x="318" y="266"/>
                </a:lnTo>
                <a:lnTo>
                  <a:pt x="316" y="283"/>
                </a:lnTo>
                <a:lnTo>
                  <a:pt x="316" y="420"/>
                </a:lnTo>
                <a:lnTo>
                  <a:pt x="316" y="420"/>
                </a:lnTo>
                <a:lnTo>
                  <a:pt x="316" y="430"/>
                </a:lnTo>
                <a:lnTo>
                  <a:pt x="320" y="443"/>
                </a:lnTo>
                <a:lnTo>
                  <a:pt x="325" y="454"/>
                </a:lnTo>
                <a:lnTo>
                  <a:pt x="329" y="465"/>
                </a:lnTo>
                <a:lnTo>
                  <a:pt x="335" y="474"/>
                </a:lnTo>
                <a:lnTo>
                  <a:pt x="344" y="482"/>
                </a:lnTo>
                <a:lnTo>
                  <a:pt x="353" y="489"/>
                </a:lnTo>
                <a:lnTo>
                  <a:pt x="363" y="495"/>
                </a:lnTo>
                <a:lnTo>
                  <a:pt x="363" y="759"/>
                </a:lnTo>
                <a:lnTo>
                  <a:pt x="433" y="759"/>
                </a:lnTo>
                <a:lnTo>
                  <a:pt x="456" y="593"/>
                </a:lnTo>
                <a:lnTo>
                  <a:pt x="482" y="759"/>
                </a:lnTo>
                <a:lnTo>
                  <a:pt x="547" y="759"/>
                </a:lnTo>
                <a:lnTo>
                  <a:pt x="547" y="495"/>
                </a:lnTo>
                <a:lnTo>
                  <a:pt x="547" y="495"/>
                </a:lnTo>
                <a:close/>
                <a:moveTo>
                  <a:pt x="314" y="508"/>
                </a:moveTo>
                <a:lnTo>
                  <a:pt x="314" y="508"/>
                </a:lnTo>
                <a:lnTo>
                  <a:pt x="296" y="491"/>
                </a:lnTo>
                <a:lnTo>
                  <a:pt x="286" y="467"/>
                </a:lnTo>
                <a:lnTo>
                  <a:pt x="277" y="443"/>
                </a:lnTo>
                <a:lnTo>
                  <a:pt x="277" y="433"/>
                </a:lnTo>
                <a:lnTo>
                  <a:pt x="275" y="420"/>
                </a:lnTo>
                <a:lnTo>
                  <a:pt x="275" y="283"/>
                </a:lnTo>
                <a:lnTo>
                  <a:pt x="275" y="283"/>
                </a:lnTo>
                <a:lnTo>
                  <a:pt x="277" y="266"/>
                </a:lnTo>
                <a:lnTo>
                  <a:pt x="281" y="247"/>
                </a:lnTo>
                <a:lnTo>
                  <a:pt x="288" y="231"/>
                </a:lnTo>
                <a:lnTo>
                  <a:pt x="296" y="214"/>
                </a:lnTo>
                <a:lnTo>
                  <a:pt x="296" y="214"/>
                </a:lnTo>
                <a:lnTo>
                  <a:pt x="277" y="212"/>
                </a:lnTo>
                <a:lnTo>
                  <a:pt x="182" y="212"/>
                </a:lnTo>
                <a:lnTo>
                  <a:pt x="182" y="212"/>
                </a:lnTo>
                <a:lnTo>
                  <a:pt x="164" y="214"/>
                </a:lnTo>
                <a:lnTo>
                  <a:pt x="149" y="218"/>
                </a:lnTo>
                <a:lnTo>
                  <a:pt x="136" y="227"/>
                </a:lnTo>
                <a:lnTo>
                  <a:pt x="125" y="236"/>
                </a:lnTo>
                <a:lnTo>
                  <a:pt x="115" y="249"/>
                </a:lnTo>
                <a:lnTo>
                  <a:pt x="108" y="262"/>
                </a:lnTo>
                <a:lnTo>
                  <a:pt x="104" y="277"/>
                </a:lnTo>
                <a:lnTo>
                  <a:pt x="102" y="292"/>
                </a:lnTo>
                <a:lnTo>
                  <a:pt x="102" y="415"/>
                </a:lnTo>
                <a:lnTo>
                  <a:pt x="102" y="415"/>
                </a:lnTo>
                <a:lnTo>
                  <a:pt x="102" y="426"/>
                </a:lnTo>
                <a:lnTo>
                  <a:pt x="106" y="437"/>
                </a:lnTo>
                <a:lnTo>
                  <a:pt x="108" y="448"/>
                </a:lnTo>
                <a:lnTo>
                  <a:pt x="115" y="456"/>
                </a:lnTo>
                <a:lnTo>
                  <a:pt x="119" y="465"/>
                </a:lnTo>
                <a:lnTo>
                  <a:pt x="128" y="474"/>
                </a:lnTo>
                <a:lnTo>
                  <a:pt x="136" y="480"/>
                </a:lnTo>
                <a:lnTo>
                  <a:pt x="145" y="487"/>
                </a:lnTo>
                <a:lnTo>
                  <a:pt x="145" y="729"/>
                </a:lnTo>
                <a:lnTo>
                  <a:pt x="208" y="729"/>
                </a:lnTo>
                <a:lnTo>
                  <a:pt x="231" y="575"/>
                </a:lnTo>
                <a:lnTo>
                  <a:pt x="255" y="729"/>
                </a:lnTo>
                <a:lnTo>
                  <a:pt x="314" y="729"/>
                </a:lnTo>
                <a:lnTo>
                  <a:pt x="314" y="50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PA_任意多边形 14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16977" y="3559466"/>
            <a:ext cx="230860" cy="272056"/>
          </a:xfrm>
          <a:custGeom>
            <a:avLst/>
            <a:gdLst>
              <a:gd name="T0" fmla="*/ 517 w 863"/>
              <a:gd name="T1" fmla="*/ 720 h 1017"/>
              <a:gd name="T2" fmla="*/ 433 w 863"/>
              <a:gd name="T3" fmla="*/ 562 h 1017"/>
              <a:gd name="T4" fmla="*/ 342 w 863"/>
              <a:gd name="T5" fmla="*/ 720 h 1017"/>
              <a:gd name="T6" fmla="*/ 342 w 863"/>
              <a:gd name="T7" fmla="*/ 469 h 1017"/>
              <a:gd name="T8" fmla="*/ 325 w 863"/>
              <a:gd name="T9" fmla="*/ 456 h 1017"/>
              <a:gd name="T10" fmla="*/ 309 w 863"/>
              <a:gd name="T11" fmla="*/ 439 h 1017"/>
              <a:gd name="T12" fmla="*/ 301 w 863"/>
              <a:gd name="T13" fmla="*/ 420 h 1017"/>
              <a:gd name="T14" fmla="*/ 299 w 863"/>
              <a:gd name="T15" fmla="*/ 396 h 1017"/>
              <a:gd name="T16" fmla="*/ 299 w 863"/>
              <a:gd name="T17" fmla="*/ 268 h 1017"/>
              <a:gd name="T18" fmla="*/ 305 w 863"/>
              <a:gd name="T19" fmla="*/ 236 h 1017"/>
              <a:gd name="T20" fmla="*/ 322 w 863"/>
              <a:gd name="T21" fmla="*/ 210 h 1017"/>
              <a:gd name="T22" fmla="*/ 348 w 863"/>
              <a:gd name="T23" fmla="*/ 192 h 1017"/>
              <a:gd name="T24" fmla="*/ 381 w 863"/>
              <a:gd name="T25" fmla="*/ 186 h 1017"/>
              <a:gd name="T26" fmla="*/ 480 w 863"/>
              <a:gd name="T27" fmla="*/ 186 h 1017"/>
              <a:gd name="T28" fmla="*/ 513 w 863"/>
              <a:gd name="T29" fmla="*/ 192 h 1017"/>
              <a:gd name="T30" fmla="*/ 539 w 863"/>
              <a:gd name="T31" fmla="*/ 210 h 1017"/>
              <a:gd name="T32" fmla="*/ 556 w 863"/>
              <a:gd name="T33" fmla="*/ 236 h 1017"/>
              <a:gd name="T34" fmla="*/ 562 w 863"/>
              <a:gd name="T35" fmla="*/ 268 h 1017"/>
              <a:gd name="T36" fmla="*/ 562 w 863"/>
              <a:gd name="T37" fmla="*/ 396 h 1017"/>
              <a:gd name="T38" fmla="*/ 558 w 863"/>
              <a:gd name="T39" fmla="*/ 420 h 1017"/>
              <a:gd name="T40" fmla="*/ 550 w 863"/>
              <a:gd name="T41" fmla="*/ 439 h 1017"/>
              <a:gd name="T42" fmla="*/ 537 w 863"/>
              <a:gd name="T43" fmla="*/ 456 h 1017"/>
              <a:gd name="T44" fmla="*/ 517 w 863"/>
              <a:gd name="T45" fmla="*/ 469 h 1017"/>
              <a:gd name="T46" fmla="*/ 571 w 863"/>
              <a:gd name="T47" fmla="*/ 690 h 1017"/>
              <a:gd name="T48" fmla="*/ 684 w 863"/>
              <a:gd name="T49" fmla="*/ 764 h 1017"/>
              <a:gd name="T50" fmla="*/ 863 w 863"/>
              <a:gd name="T51" fmla="*/ 731 h 1017"/>
              <a:gd name="T52" fmla="*/ 712 w 863"/>
              <a:gd name="T53" fmla="*/ 690 h 1017"/>
              <a:gd name="T54" fmla="*/ 571 w 863"/>
              <a:gd name="T55" fmla="*/ 690 h 1017"/>
              <a:gd name="T56" fmla="*/ 154 w 863"/>
              <a:gd name="T57" fmla="*/ 690 h 1017"/>
              <a:gd name="T58" fmla="*/ 0 w 863"/>
              <a:gd name="T59" fmla="*/ 731 h 1017"/>
              <a:gd name="T60" fmla="*/ 180 w 863"/>
              <a:gd name="T61" fmla="*/ 764 h 1017"/>
              <a:gd name="T62" fmla="*/ 286 w 863"/>
              <a:gd name="T63" fmla="*/ 690 h 1017"/>
              <a:gd name="T64" fmla="*/ 374 w 863"/>
              <a:gd name="T65" fmla="*/ 757 h 1017"/>
              <a:gd name="T66" fmla="*/ 504 w 863"/>
              <a:gd name="T67" fmla="*/ 850 h 1017"/>
              <a:gd name="T68" fmla="*/ 435 w 863"/>
              <a:gd name="T69" fmla="*/ 1017 h 1017"/>
              <a:gd name="T70" fmla="*/ 357 w 863"/>
              <a:gd name="T71" fmla="*/ 850 h 1017"/>
              <a:gd name="T72" fmla="*/ 374 w 863"/>
              <a:gd name="T73" fmla="*/ 757 h 1017"/>
              <a:gd name="T74" fmla="*/ 433 w 863"/>
              <a:gd name="T75" fmla="*/ 0 h 1017"/>
              <a:gd name="T76" fmla="*/ 465 w 863"/>
              <a:gd name="T77" fmla="*/ 6 h 1017"/>
              <a:gd name="T78" fmla="*/ 493 w 863"/>
              <a:gd name="T79" fmla="*/ 24 h 1017"/>
              <a:gd name="T80" fmla="*/ 513 w 863"/>
              <a:gd name="T81" fmla="*/ 52 h 1017"/>
              <a:gd name="T82" fmla="*/ 519 w 863"/>
              <a:gd name="T83" fmla="*/ 84 h 1017"/>
              <a:gd name="T84" fmla="*/ 517 w 863"/>
              <a:gd name="T85" fmla="*/ 102 h 1017"/>
              <a:gd name="T86" fmla="*/ 504 w 863"/>
              <a:gd name="T87" fmla="*/ 134 h 1017"/>
              <a:gd name="T88" fmla="*/ 480 w 863"/>
              <a:gd name="T89" fmla="*/ 156 h 1017"/>
              <a:gd name="T90" fmla="*/ 450 w 863"/>
              <a:gd name="T91" fmla="*/ 169 h 1017"/>
              <a:gd name="T92" fmla="*/ 433 w 863"/>
              <a:gd name="T93" fmla="*/ 171 h 1017"/>
              <a:gd name="T94" fmla="*/ 398 w 863"/>
              <a:gd name="T95" fmla="*/ 164 h 1017"/>
              <a:gd name="T96" fmla="*/ 372 w 863"/>
              <a:gd name="T97" fmla="*/ 145 h 1017"/>
              <a:gd name="T98" fmla="*/ 353 w 863"/>
              <a:gd name="T99" fmla="*/ 119 h 1017"/>
              <a:gd name="T100" fmla="*/ 346 w 863"/>
              <a:gd name="T101" fmla="*/ 84 h 1017"/>
              <a:gd name="T102" fmla="*/ 348 w 863"/>
              <a:gd name="T103" fmla="*/ 67 h 1017"/>
              <a:gd name="T104" fmla="*/ 361 w 863"/>
              <a:gd name="T105" fmla="*/ 37 h 1017"/>
              <a:gd name="T106" fmla="*/ 385 w 863"/>
              <a:gd name="T107" fmla="*/ 13 h 1017"/>
              <a:gd name="T108" fmla="*/ 415 w 863"/>
              <a:gd name="T109" fmla="*/ 0 h 1017"/>
              <a:gd name="T110" fmla="*/ 433 w 863"/>
              <a:gd name="T1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" h="1017">
                <a:moveTo>
                  <a:pt x="517" y="469"/>
                </a:moveTo>
                <a:lnTo>
                  <a:pt x="517" y="720"/>
                </a:lnTo>
                <a:lnTo>
                  <a:pt x="456" y="720"/>
                </a:lnTo>
                <a:lnTo>
                  <a:pt x="433" y="562"/>
                </a:lnTo>
                <a:lnTo>
                  <a:pt x="409" y="720"/>
                </a:lnTo>
                <a:lnTo>
                  <a:pt x="342" y="720"/>
                </a:lnTo>
                <a:lnTo>
                  <a:pt x="342" y="469"/>
                </a:lnTo>
                <a:lnTo>
                  <a:pt x="342" y="469"/>
                </a:lnTo>
                <a:lnTo>
                  <a:pt x="333" y="463"/>
                </a:lnTo>
                <a:lnTo>
                  <a:pt x="325" y="456"/>
                </a:lnTo>
                <a:lnTo>
                  <a:pt x="316" y="448"/>
                </a:lnTo>
                <a:lnTo>
                  <a:pt x="309" y="439"/>
                </a:lnTo>
                <a:lnTo>
                  <a:pt x="305" y="430"/>
                </a:lnTo>
                <a:lnTo>
                  <a:pt x="301" y="420"/>
                </a:lnTo>
                <a:lnTo>
                  <a:pt x="299" y="409"/>
                </a:lnTo>
                <a:lnTo>
                  <a:pt x="299" y="396"/>
                </a:lnTo>
                <a:lnTo>
                  <a:pt x="299" y="268"/>
                </a:lnTo>
                <a:lnTo>
                  <a:pt x="299" y="268"/>
                </a:lnTo>
                <a:lnTo>
                  <a:pt x="301" y="251"/>
                </a:lnTo>
                <a:lnTo>
                  <a:pt x="305" y="236"/>
                </a:lnTo>
                <a:lnTo>
                  <a:pt x="312" y="223"/>
                </a:lnTo>
                <a:lnTo>
                  <a:pt x="322" y="210"/>
                </a:lnTo>
                <a:lnTo>
                  <a:pt x="333" y="201"/>
                </a:lnTo>
                <a:lnTo>
                  <a:pt x="348" y="192"/>
                </a:lnTo>
                <a:lnTo>
                  <a:pt x="363" y="188"/>
                </a:lnTo>
                <a:lnTo>
                  <a:pt x="381" y="186"/>
                </a:lnTo>
                <a:lnTo>
                  <a:pt x="480" y="186"/>
                </a:lnTo>
                <a:lnTo>
                  <a:pt x="480" y="186"/>
                </a:lnTo>
                <a:lnTo>
                  <a:pt x="498" y="188"/>
                </a:lnTo>
                <a:lnTo>
                  <a:pt x="513" y="192"/>
                </a:lnTo>
                <a:lnTo>
                  <a:pt x="526" y="201"/>
                </a:lnTo>
                <a:lnTo>
                  <a:pt x="539" y="210"/>
                </a:lnTo>
                <a:lnTo>
                  <a:pt x="547" y="223"/>
                </a:lnTo>
                <a:lnTo>
                  <a:pt x="556" y="236"/>
                </a:lnTo>
                <a:lnTo>
                  <a:pt x="560" y="251"/>
                </a:lnTo>
                <a:lnTo>
                  <a:pt x="562" y="268"/>
                </a:lnTo>
                <a:lnTo>
                  <a:pt x="562" y="396"/>
                </a:lnTo>
                <a:lnTo>
                  <a:pt x="562" y="396"/>
                </a:lnTo>
                <a:lnTo>
                  <a:pt x="560" y="409"/>
                </a:lnTo>
                <a:lnTo>
                  <a:pt x="558" y="420"/>
                </a:lnTo>
                <a:lnTo>
                  <a:pt x="554" y="430"/>
                </a:lnTo>
                <a:lnTo>
                  <a:pt x="550" y="439"/>
                </a:lnTo>
                <a:lnTo>
                  <a:pt x="543" y="448"/>
                </a:lnTo>
                <a:lnTo>
                  <a:pt x="537" y="456"/>
                </a:lnTo>
                <a:lnTo>
                  <a:pt x="528" y="463"/>
                </a:lnTo>
                <a:lnTo>
                  <a:pt x="517" y="469"/>
                </a:lnTo>
                <a:lnTo>
                  <a:pt x="517" y="469"/>
                </a:lnTo>
                <a:close/>
                <a:moveTo>
                  <a:pt x="571" y="690"/>
                </a:moveTo>
                <a:lnTo>
                  <a:pt x="532" y="764"/>
                </a:lnTo>
                <a:lnTo>
                  <a:pt x="684" y="764"/>
                </a:lnTo>
                <a:lnTo>
                  <a:pt x="664" y="820"/>
                </a:lnTo>
                <a:lnTo>
                  <a:pt x="863" y="731"/>
                </a:lnTo>
                <a:lnTo>
                  <a:pt x="725" y="653"/>
                </a:lnTo>
                <a:lnTo>
                  <a:pt x="712" y="690"/>
                </a:lnTo>
                <a:lnTo>
                  <a:pt x="571" y="690"/>
                </a:lnTo>
                <a:lnTo>
                  <a:pt x="571" y="690"/>
                </a:lnTo>
                <a:close/>
                <a:moveTo>
                  <a:pt x="286" y="690"/>
                </a:moveTo>
                <a:lnTo>
                  <a:pt x="154" y="690"/>
                </a:lnTo>
                <a:lnTo>
                  <a:pt x="138" y="653"/>
                </a:lnTo>
                <a:lnTo>
                  <a:pt x="0" y="731"/>
                </a:lnTo>
                <a:lnTo>
                  <a:pt x="201" y="820"/>
                </a:lnTo>
                <a:lnTo>
                  <a:pt x="180" y="764"/>
                </a:lnTo>
                <a:lnTo>
                  <a:pt x="322" y="764"/>
                </a:lnTo>
                <a:lnTo>
                  <a:pt x="286" y="690"/>
                </a:lnTo>
                <a:lnTo>
                  <a:pt x="286" y="690"/>
                </a:lnTo>
                <a:close/>
                <a:moveTo>
                  <a:pt x="374" y="757"/>
                </a:moveTo>
                <a:lnTo>
                  <a:pt x="487" y="757"/>
                </a:lnTo>
                <a:lnTo>
                  <a:pt x="504" y="850"/>
                </a:lnTo>
                <a:lnTo>
                  <a:pt x="623" y="850"/>
                </a:lnTo>
                <a:lnTo>
                  <a:pt x="435" y="1017"/>
                </a:lnTo>
                <a:lnTo>
                  <a:pt x="244" y="850"/>
                </a:lnTo>
                <a:lnTo>
                  <a:pt x="357" y="850"/>
                </a:lnTo>
                <a:lnTo>
                  <a:pt x="374" y="757"/>
                </a:lnTo>
                <a:lnTo>
                  <a:pt x="374" y="757"/>
                </a:lnTo>
                <a:close/>
                <a:moveTo>
                  <a:pt x="433" y="0"/>
                </a:moveTo>
                <a:lnTo>
                  <a:pt x="433" y="0"/>
                </a:lnTo>
                <a:lnTo>
                  <a:pt x="450" y="0"/>
                </a:lnTo>
                <a:lnTo>
                  <a:pt x="465" y="6"/>
                </a:lnTo>
                <a:lnTo>
                  <a:pt x="480" y="13"/>
                </a:lnTo>
                <a:lnTo>
                  <a:pt x="493" y="24"/>
                </a:lnTo>
                <a:lnTo>
                  <a:pt x="504" y="37"/>
                </a:lnTo>
                <a:lnTo>
                  <a:pt x="513" y="52"/>
                </a:lnTo>
                <a:lnTo>
                  <a:pt x="517" y="67"/>
                </a:lnTo>
                <a:lnTo>
                  <a:pt x="519" y="84"/>
                </a:lnTo>
                <a:lnTo>
                  <a:pt x="519" y="84"/>
                </a:lnTo>
                <a:lnTo>
                  <a:pt x="517" y="102"/>
                </a:lnTo>
                <a:lnTo>
                  <a:pt x="513" y="119"/>
                </a:lnTo>
                <a:lnTo>
                  <a:pt x="504" y="134"/>
                </a:lnTo>
                <a:lnTo>
                  <a:pt x="493" y="145"/>
                </a:lnTo>
                <a:lnTo>
                  <a:pt x="480" y="156"/>
                </a:lnTo>
                <a:lnTo>
                  <a:pt x="465" y="164"/>
                </a:lnTo>
                <a:lnTo>
                  <a:pt x="450" y="169"/>
                </a:lnTo>
                <a:lnTo>
                  <a:pt x="433" y="171"/>
                </a:lnTo>
                <a:lnTo>
                  <a:pt x="433" y="171"/>
                </a:lnTo>
                <a:lnTo>
                  <a:pt x="415" y="169"/>
                </a:lnTo>
                <a:lnTo>
                  <a:pt x="398" y="164"/>
                </a:lnTo>
                <a:lnTo>
                  <a:pt x="385" y="156"/>
                </a:lnTo>
                <a:lnTo>
                  <a:pt x="372" y="145"/>
                </a:lnTo>
                <a:lnTo>
                  <a:pt x="361" y="134"/>
                </a:lnTo>
                <a:lnTo>
                  <a:pt x="353" y="119"/>
                </a:lnTo>
                <a:lnTo>
                  <a:pt x="348" y="102"/>
                </a:lnTo>
                <a:lnTo>
                  <a:pt x="346" y="84"/>
                </a:lnTo>
                <a:lnTo>
                  <a:pt x="346" y="84"/>
                </a:lnTo>
                <a:lnTo>
                  <a:pt x="348" y="67"/>
                </a:lnTo>
                <a:lnTo>
                  <a:pt x="353" y="52"/>
                </a:lnTo>
                <a:lnTo>
                  <a:pt x="361" y="37"/>
                </a:lnTo>
                <a:lnTo>
                  <a:pt x="372" y="24"/>
                </a:lnTo>
                <a:lnTo>
                  <a:pt x="385" y="13"/>
                </a:lnTo>
                <a:lnTo>
                  <a:pt x="398" y="6"/>
                </a:lnTo>
                <a:lnTo>
                  <a:pt x="415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PA_任意多边形 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904364" y="5089680"/>
            <a:ext cx="264486" cy="165489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315200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Значение проектной деятельности для учителя физической культуры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41" name="Freeform 5"/>
          <p:cNvSpPr/>
          <p:nvPr/>
        </p:nvSpPr>
        <p:spPr>
          <a:xfrm>
            <a:off x="0" y="5724144"/>
            <a:ext cx="9144000" cy="1133856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50" name="Group 10"/>
          <p:cNvGrpSpPr/>
          <p:nvPr/>
        </p:nvGrpSpPr>
        <p:grpSpPr>
          <a:xfrm>
            <a:off x="0" y="1097281"/>
            <a:ext cx="8997695" cy="5486402"/>
            <a:chOff x="0" y="-241102"/>
            <a:chExt cx="10411694" cy="6068918"/>
          </a:xfrm>
        </p:grpSpPr>
        <p:grpSp>
          <p:nvGrpSpPr>
            <p:cNvPr id="51" name="Group 11"/>
            <p:cNvGrpSpPr/>
            <p:nvPr/>
          </p:nvGrpSpPr>
          <p:grpSpPr>
            <a:xfrm>
              <a:off x="0" y="-241102"/>
              <a:ext cx="7756713" cy="4355906"/>
              <a:chOff x="0" y="-47625"/>
              <a:chExt cx="1532190" cy="860425"/>
            </a:xfrm>
          </p:grpSpPr>
          <p:sp>
            <p:nvSpPr>
              <p:cNvPr id="55" name="Freeform 12"/>
              <p:cNvSpPr/>
              <p:nvPr/>
            </p:nvSpPr>
            <p:spPr>
              <a:xfrm>
                <a:off x="0" y="-31968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2" name="Group 14"/>
            <p:cNvGrpSpPr/>
            <p:nvPr/>
          </p:nvGrpSpPr>
          <p:grpSpPr>
            <a:xfrm>
              <a:off x="254000" y="11767"/>
              <a:ext cx="10157694" cy="5816049"/>
              <a:chOff x="0" y="-50357"/>
              <a:chExt cx="2006458" cy="1148849"/>
            </a:xfrm>
          </p:grpSpPr>
          <p:sp>
            <p:nvSpPr>
              <p:cNvPr id="53" name="Freeform 15"/>
              <p:cNvSpPr/>
              <p:nvPr/>
            </p:nvSpPr>
            <p:spPr>
              <a:xfrm>
                <a:off x="0" y="-50357"/>
                <a:ext cx="2006458" cy="1148849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5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1261872" y="1441704"/>
            <a:ext cx="7516368" cy="8386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качества физкультурного образования учащихся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за счёт интеллектуально-смысловой оснащённости</a:t>
            </a:r>
            <a:r>
              <a:rPr lang="ru-RU" sz="1400" dirty="0" smtClean="0">
                <a:solidFill>
                  <a:schemeClr val="bg1"/>
                </a:solidFill>
              </a:rPr>
              <a:t>. 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4440" y="3006242"/>
            <a:ext cx="7424928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целенаправленное развитие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познавательной, двигательной активности, интеллектуальных способностей, дидактической мотивации, творческих возможностей обучающихся в процессе выполнения исследовательских проектов. 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61872" y="2063496"/>
            <a:ext cx="7461504" cy="11156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потенциала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 реализация творческих способностей учителя посредством выполнения проектно-исследовательской деятельности с учащимися.  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100"/>
          <p:cNvSpPr>
            <a:spLocks noEditPoints="1"/>
          </p:cNvSpPr>
          <p:nvPr/>
        </p:nvSpPr>
        <p:spPr bwMode="auto">
          <a:xfrm>
            <a:off x="507250" y="1452260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49680" y="4227576"/>
            <a:ext cx="7400544" cy="160813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укрепление сотрудничества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взаимопонимания, образовательного партнёрства учителей и обучающихся в достижении общих целей и задач физкультурного образования в школе.  </a:t>
            </a:r>
          </a:p>
          <a:p>
            <a:pPr algn="ctr"/>
            <a:r>
              <a:rPr lang="ru-RU" sz="1400" dirty="0" smtClean="0"/>
              <a:t> </a:t>
            </a:r>
            <a:endParaRPr lang="ru-RU" sz="1400" dirty="0" smtClean="0"/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46632" y="5300719"/>
            <a:ext cx="737616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Получение нового опыта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управления образовательным процессом и повышения его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качества.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100"/>
          <p:cNvSpPr>
            <a:spLocks noEditPoints="1"/>
          </p:cNvSpPr>
          <p:nvPr/>
        </p:nvSpPr>
        <p:spPr bwMode="auto">
          <a:xfrm>
            <a:off x="504202" y="2299604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>
            <a:off x="501154" y="3238388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00"/>
          <p:cNvSpPr>
            <a:spLocks noEditPoints="1"/>
          </p:cNvSpPr>
          <p:nvPr/>
        </p:nvSpPr>
        <p:spPr bwMode="auto">
          <a:xfrm>
            <a:off x="513346" y="4228988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100"/>
          <p:cNvSpPr>
            <a:spLocks noEditPoints="1"/>
          </p:cNvSpPr>
          <p:nvPr/>
        </p:nvSpPr>
        <p:spPr bwMode="auto">
          <a:xfrm>
            <a:off x="549922" y="5225684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57881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0"/>
            <a:ext cx="757474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5" name="object 18"/>
          <p:cNvSpPr/>
          <p:nvPr/>
        </p:nvSpPr>
        <p:spPr>
          <a:xfrm>
            <a:off x="3378492" y="564178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4929190" y="1357298"/>
            <a:ext cx="2281661" cy="2009069"/>
            <a:chOff x="5803300" y="1948400"/>
            <a:chExt cx="2164994" cy="1905223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143240" y="2500306"/>
            <a:ext cx="2281661" cy="2010744"/>
            <a:chOff x="4044280" y="2999474"/>
            <a:chExt cx="2164994" cy="1905223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9" name="组合 4"/>
          <p:cNvGrpSpPr>
            <a:grpSpLocks/>
          </p:cNvGrpSpPr>
          <p:nvPr/>
        </p:nvGrpSpPr>
        <p:grpSpPr bwMode="auto">
          <a:xfrm>
            <a:off x="1285852" y="3500438"/>
            <a:ext cx="2281661" cy="2009069"/>
            <a:chOff x="2285260" y="4050548"/>
            <a:chExt cx="2164994" cy="1905223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5084064" y="3694176"/>
            <a:ext cx="4059936" cy="22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существуют уровни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проектной культуры учителя физической культуры?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3"/>
          <p:cNvSpPr txBox="1">
            <a:spLocks noChangeArrowheads="1"/>
          </p:cNvSpPr>
          <p:nvPr/>
        </p:nvSpPr>
        <p:spPr bwMode="auto">
          <a:xfrm>
            <a:off x="0" y="5762262"/>
            <a:ext cx="8933688" cy="123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заключается значение проектной деятельности для учителя физической культуры?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3"/>
          <p:cNvSpPr txBox="1">
            <a:spLocks noChangeArrowheads="1"/>
          </p:cNvSpPr>
          <p:nvPr/>
        </p:nvSpPr>
        <p:spPr bwMode="auto">
          <a:xfrm>
            <a:off x="0" y="1104918"/>
            <a:ext cx="5248656" cy="15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функции проектной деятельности учителя физической культуры?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 flipH="1" flipV="1">
            <a:off x="3912492" y="1556178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 rot="10800000" flipH="1" flipV="1">
            <a:off x="4412364" y="4543218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6" name="Freeform 21"/>
          <p:cNvSpPr>
            <a:spLocks/>
          </p:cNvSpPr>
          <p:nvPr/>
        </p:nvSpPr>
        <p:spPr bwMode="auto">
          <a:xfrm rot="10800000" flipH="1" flipV="1">
            <a:off x="3193164" y="5353986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5689820" y="1948410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0" name="Freeform 59"/>
          <p:cNvSpPr>
            <a:spLocks noEditPoints="1"/>
          </p:cNvSpPr>
          <p:nvPr/>
        </p:nvSpPr>
        <p:spPr bwMode="auto">
          <a:xfrm>
            <a:off x="3949412" y="3088362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3" name="Freeform 59"/>
          <p:cNvSpPr>
            <a:spLocks noEditPoints="1"/>
          </p:cNvSpPr>
          <p:nvPr/>
        </p:nvSpPr>
        <p:spPr bwMode="auto">
          <a:xfrm>
            <a:off x="2056604" y="4103346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4" name="Freeform 57"/>
          <p:cNvSpPr>
            <a:spLocks/>
          </p:cNvSpPr>
          <p:nvPr/>
        </p:nvSpPr>
        <p:spPr bwMode="auto">
          <a:xfrm>
            <a:off x="6026478" y="1919658"/>
            <a:ext cx="191146" cy="805060"/>
          </a:xfrm>
          <a:custGeom>
            <a:avLst/>
            <a:gdLst>
              <a:gd name="T0" fmla="*/ 0 w 18"/>
              <a:gd name="T1" fmla="*/ 41588 h 76"/>
              <a:gd name="T2" fmla="*/ 41716 w 18"/>
              <a:gd name="T3" fmla="*/ 0 h 76"/>
              <a:gd name="T4" fmla="*/ 68263 w 18"/>
              <a:gd name="T5" fmla="*/ 0 h 76"/>
              <a:gd name="T6" fmla="*/ 68263 w 18"/>
              <a:gd name="T7" fmla="*/ 287338 h 76"/>
              <a:gd name="T8" fmla="*/ 30339 w 18"/>
              <a:gd name="T9" fmla="*/ 287338 h 76"/>
              <a:gd name="T10" fmla="*/ 30339 w 18"/>
              <a:gd name="T11" fmla="*/ 71835 h 76"/>
              <a:gd name="T12" fmla="*/ 0 w 18"/>
              <a:gd name="T13" fmla="*/ 71835 h 76"/>
              <a:gd name="T14" fmla="*/ 0 w 18"/>
              <a:gd name="T15" fmla="*/ 41588 h 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76">
                <a:moveTo>
                  <a:pt x="0" y="11"/>
                </a:moveTo>
                <a:cubicBezTo>
                  <a:pt x="7" y="10"/>
                  <a:pt x="10" y="7"/>
                  <a:pt x="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76"/>
                  <a:pt x="18" y="76"/>
                  <a:pt x="1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5" name="Freeform 60"/>
          <p:cNvSpPr>
            <a:spLocks/>
          </p:cNvSpPr>
          <p:nvPr/>
        </p:nvSpPr>
        <p:spPr bwMode="auto">
          <a:xfrm>
            <a:off x="4322824" y="3062666"/>
            <a:ext cx="324333" cy="802540"/>
          </a:xfrm>
          <a:custGeom>
            <a:avLst/>
            <a:gdLst>
              <a:gd name="T0" fmla="*/ 0 w 31"/>
              <a:gd name="T1" fmla="*/ 60366 h 77"/>
              <a:gd name="T2" fmla="*/ 15158 w 31"/>
              <a:gd name="T3" fmla="*/ 15092 h 77"/>
              <a:gd name="T4" fmla="*/ 60632 w 31"/>
              <a:gd name="T5" fmla="*/ 0 h 77"/>
              <a:gd name="T6" fmla="*/ 109896 w 31"/>
              <a:gd name="T7" fmla="*/ 22637 h 77"/>
              <a:gd name="T8" fmla="*/ 117475 w 31"/>
              <a:gd name="T9" fmla="*/ 83004 h 77"/>
              <a:gd name="T10" fmla="*/ 113685 w 31"/>
              <a:gd name="T11" fmla="*/ 113187 h 77"/>
              <a:gd name="T12" fmla="*/ 102317 w 31"/>
              <a:gd name="T13" fmla="*/ 143370 h 77"/>
              <a:gd name="T14" fmla="*/ 68211 w 31"/>
              <a:gd name="T15" fmla="*/ 196191 h 77"/>
              <a:gd name="T16" fmla="*/ 41685 w 31"/>
              <a:gd name="T17" fmla="*/ 256557 h 77"/>
              <a:gd name="T18" fmla="*/ 117475 w 31"/>
              <a:gd name="T19" fmla="*/ 256557 h 77"/>
              <a:gd name="T20" fmla="*/ 117475 w 31"/>
              <a:gd name="T21" fmla="*/ 286740 h 77"/>
              <a:gd name="T22" fmla="*/ 30316 w 31"/>
              <a:gd name="T23" fmla="*/ 290513 h 77"/>
              <a:gd name="T24" fmla="*/ 0 w 31"/>
              <a:gd name="T25" fmla="*/ 286740 h 77"/>
              <a:gd name="T26" fmla="*/ 0 w 31"/>
              <a:gd name="T27" fmla="*/ 286740 h 77"/>
              <a:gd name="T28" fmla="*/ 18948 w 31"/>
              <a:gd name="T29" fmla="*/ 207509 h 77"/>
              <a:gd name="T30" fmla="*/ 64422 w 31"/>
              <a:gd name="T31" fmla="*/ 139597 h 77"/>
              <a:gd name="T32" fmla="*/ 79580 w 31"/>
              <a:gd name="T33" fmla="*/ 75458 h 77"/>
              <a:gd name="T34" fmla="*/ 79580 w 31"/>
              <a:gd name="T35" fmla="*/ 71685 h 77"/>
              <a:gd name="T36" fmla="*/ 79580 w 31"/>
              <a:gd name="T37" fmla="*/ 64139 h 77"/>
              <a:gd name="T38" fmla="*/ 79580 w 31"/>
              <a:gd name="T39" fmla="*/ 45275 h 77"/>
              <a:gd name="T40" fmla="*/ 56843 w 31"/>
              <a:gd name="T41" fmla="*/ 26410 h 77"/>
              <a:gd name="T42" fmla="*/ 37895 w 31"/>
              <a:gd name="T43" fmla="*/ 60366 h 77"/>
              <a:gd name="T44" fmla="*/ 37895 w 31"/>
              <a:gd name="T45" fmla="*/ 71685 h 77"/>
              <a:gd name="T46" fmla="*/ 37895 w 31"/>
              <a:gd name="T47" fmla="*/ 79231 h 77"/>
              <a:gd name="T48" fmla="*/ 37895 w 31"/>
              <a:gd name="T49" fmla="*/ 86777 h 77"/>
              <a:gd name="T50" fmla="*/ 37895 w 31"/>
              <a:gd name="T51" fmla="*/ 98095 h 77"/>
              <a:gd name="T52" fmla="*/ 0 w 31"/>
              <a:gd name="T53" fmla="*/ 98095 h 77"/>
              <a:gd name="T54" fmla="*/ 0 w 31"/>
              <a:gd name="T55" fmla="*/ 60366 h 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" h="77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6" name="Freeform 63"/>
          <p:cNvSpPr>
            <a:spLocks/>
          </p:cNvSpPr>
          <p:nvPr/>
        </p:nvSpPr>
        <p:spPr bwMode="auto">
          <a:xfrm>
            <a:off x="2428860" y="4117662"/>
            <a:ext cx="308988" cy="797534"/>
          </a:xfrm>
          <a:custGeom>
            <a:avLst/>
            <a:gdLst>
              <a:gd name="T0" fmla="*/ 33814 w 30"/>
              <a:gd name="T1" fmla="*/ 203736 h 77"/>
              <a:gd name="T2" fmla="*/ 33814 w 30"/>
              <a:gd name="T3" fmla="*/ 233920 h 77"/>
              <a:gd name="T4" fmla="*/ 37571 w 30"/>
              <a:gd name="T5" fmla="*/ 256557 h 77"/>
              <a:gd name="T6" fmla="*/ 60114 w 30"/>
              <a:gd name="T7" fmla="*/ 264103 h 77"/>
              <a:gd name="T8" fmla="*/ 78899 w 30"/>
              <a:gd name="T9" fmla="*/ 245238 h 77"/>
              <a:gd name="T10" fmla="*/ 78899 w 30"/>
              <a:gd name="T11" fmla="*/ 218828 h 77"/>
              <a:gd name="T12" fmla="*/ 78899 w 30"/>
              <a:gd name="T13" fmla="*/ 196191 h 77"/>
              <a:gd name="T14" fmla="*/ 75142 w 30"/>
              <a:gd name="T15" fmla="*/ 162235 h 77"/>
              <a:gd name="T16" fmla="*/ 45085 w 30"/>
              <a:gd name="T17" fmla="*/ 147143 h 77"/>
              <a:gd name="T18" fmla="*/ 37571 w 30"/>
              <a:gd name="T19" fmla="*/ 147143 h 77"/>
              <a:gd name="T20" fmla="*/ 26300 w 30"/>
              <a:gd name="T21" fmla="*/ 150916 h 77"/>
              <a:gd name="T22" fmla="*/ 26300 w 30"/>
              <a:gd name="T23" fmla="*/ 116960 h 77"/>
              <a:gd name="T24" fmla="*/ 33814 w 30"/>
              <a:gd name="T25" fmla="*/ 116960 h 77"/>
              <a:gd name="T26" fmla="*/ 71385 w 30"/>
              <a:gd name="T27" fmla="*/ 83004 h 77"/>
              <a:gd name="T28" fmla="*/ 71385 w 30"/>
              <a:gd name="T29" fmla="*/ 52821 h 77"/>
              <a:gd name="T30" fmla="*/ 52599 w 30"/>
              <a:gd name="T31" fmla="*/ 26410 h 77"/>
              <a:gd name="T32" fmla="*/ 33814 w 30"/>
              <a:gd name="T33" fmla="*/ 56593 h 77"/>
              <a:gd name="T34" fmla="*/ 33814 w 30"/>
              <a:gd name="T35" fmla="*/ 64139 h 77"/>
              <a:gd name="T36" fmla="*/ 33814 w 30"/>
              <a:gd name="T37" fmla="*/ 71685 h 77"/>
              <a:gd name="T38" fmla="*/ 0 w 30"/>
              <a:gd name="T39" fmla="*/ 71685 h 77"/>
              <a:gd name="T40" fmla="*/ 0 w 30"/>
              <a:gd name="T41" fmla="*/ 45275 h 77"/>
              <a:gd name="T42" fmla="*/ 56357 w 30"/>
              <a:gd name="T43" fmla="*/ 0 h 77"/>
              <a:gd name="T44" fmla="*/ 108956 w 30"/>
              <a:gd name="T45" fmla="*/ 49048 h 77"/>
              <a:gd name="T46" fmla="*/ 108956 w 30"/>
              <a:gd name="T47" fmla="*/ 64139 h 77"/>
              <a:gd name="T48" fmla="*/ 108956 w 30"/>
              <a:gd name="T49" fmla="*/ 75458 h 77"/>
              <a:gd name="T50" fmla="*/ 82656 w 30"/>
              <a:gd name="T51" fmla="*/ 128278 h 77"/>
              <a:gd name="T52" fmla="*/ 105199 w 30"/>
              <a:gd name="T53" fmla="*/ 147143 h 77"/>
              <a:gd name="T54" fmla="*/ 112713 w 30"/>
              <a:gd name="T55" fmla="*/ 181099 h 77"/>
              <a:gd name="T56" fmla="*/ 112713 w 30"/>
              <a:gd name="T57" fmla="*/ 241465 h 77"/>
              <a:gd name="T58" fmla="*/ 52599 w 30"/>
              <a:gd name="T59" fmla="*/ 290513 h 77"/>
              <a:gd name="T60" fmla="*/ 0 w 30"/>
              <a:gd name="T61" fmla="*/ 241465 h 77"/>
              <a:gd name="T62" fmla="*/ 0 w 30"/>
              <a:gd name="T63" fmla="*/ 203736 h 77"/>
              <a:gd name="T64" fmla="*/ 33814 w 30"/>
              <a:gd name="T65" fmla="*/ 203736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0" h="77">
                <a:moveTo>
                  <a:pt x="9" y="54"/>
                </a:moveTo>
                <a:cubicBezTo>
                  <a:pt x="9" y="62"/>
                  <a:pt x="9" y="62"/>
                  <a:pt x="9" y="62"/>
                </a:cubicBezTo>
                <a:cubicBezTo>
                  <a:pt x="9" y="65"/>
                  <a:pt x="9" y="67"/>
                  <a:pt x="10" y="68"/>
                </a:cubicBezTo>
                <a:cubicBezTo>
                  <a:pt x="11" y="69"/>
                  <a:pt x="13" y="70"/>
                  <a:pt x="16" y="70"/>
                </a:cubicBezTo>
                <a:cubicBezTo>
                  <a:pt x="18" y="70"/>
                  <a:pt x="20" y="68"/>
                  <a:pt x="21" y="65"/>
                </a:cubicBezTo>
                <a:cubicBezTo>
                  <a:pt x="21" y="64"/>
                  <a:pt x="21" y="62"/>
                  <a:pt x="21" y="58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48"/>
                  <a:pt x="21" y="45"/>
                  <a:pt x="20" y="43"/>
                </a:cubicBezTo>
                <a:cubicBezTo>
                  <a:pt x="18" y="41"/>
                  <a:pt x="16" y="39"/>
                  <a:pt x="12" y="39"/>
                </a:cubicBezTo>
                <a:cubicBezTo>
                  <a:pt x="11" y="39"/>
                  <a:pt x="11" y="39"/>
                  <a:pt x="10" y="39"/>
                </a:cubicBezTo>
                <a:cubicBezTo>
                  <a:pt x="9" y="39"/>
                  <a:pt x="8" y="40"/>
                  <a:pt x="7" y="40"/>
                </a:cubicBezTo>
                <a:cubicBezTo>
                  <a:pt x="7" y="31"/>
                  <a:pt x="7" y="31"/>
                  <a:pt x="7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6" y="31"/>
                  <a:pt x="19" y="28"/>
                  <a:pt x="19" y="2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9"/>
                  <a:pt x="18" y="7"/>
                  <a:pt x="14" y="7"/>
                </a:cubicBezTo>
                <a:cubicBezTo>
                  <a:pt x="11" y="7"/>
                  <a:pt x="9" y="10"/>
                  <a:pt x="9" y="15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9"/>
                  <a:pt x="9" y="19"/>
                  <a:pt x="9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4"/>
                  <a:pt x="5" y="0"/>
                  <a:pt x="15" y="0"/>
                </a:cubicBezTo>
                <a:cubicBezTo>
                  <a:pt x="24" y="0"/>
                  <a:pt x="29" y="4"/>
                  <a:pt x="29" y="13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7"/>
                  <a:pt x="26" y="31"/>
                  <a:pt x="22" y="34"/>
                </a:cubicBezTo>
                <a:cubicBezTo>
                  <a:pt x="25" y="35"/>
                  <a:pt x="27" y="36"/>
                  <a:pt x="28" y="39"/>
                </a:cubicBezTo>
                <a:cubicBezTo>
                  <a:pt x="29" y="41"/>
                  <a:pt x="30" y="44"/>
                  <a:pt x="30" y="48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73"/>
                  <a:pt x="25" y="77"/>
                  <a:pt x="14" y="77"/>
                </a:cubicBezTo>
                <a:cubicBezTo>
                  <a:pt x="5" y="77"/>
                  <a:pt x="0" y="73"/>
                  <a:pt x="0" y="64"/>
                </a:cubicBezTo>
                <a:cubicBezTo>
                  <a:pt x="0" y="54"/>
                  <a:pt x="0" y="54"/>
                  <a:pt x="0" y="54"/>
                </a:cubicBezTo>
                <a:lnTo>
                  <a:pt x="9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8896" y="1271016"/>
            <a:ext cx="1700784" cy="1453896"/>
          </a:xfrm>
          <a:prstGeom prst="hexagon">
            <a:avLst/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2450592"/>
            <a:ext cx="1591055" cy="1353139"/>
          </a:xfrm>
          <a:prstGeom prst="hexagon">
            <a:avLst/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任意多边形: 形状 31"/>
          <p:cNvSpPr/>
          <p:nvPr/>
        </p:nvSpPr>
        <p:spPr>
          <a:xfrm flipH="1" flipV="1">
            <a:off x="7068312" y="1179576"/>
            <a:ext cx="1920240" cy="1627632"/>
          </a:xfrm>
          <a:prstGeom prst="hexag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/>
        </p:nvSpPr>
        <p:spPr>
          <a:xfrm flipH="1" flipV="1">
            <a:off x="0" y="2350008"/>
            <a:ext cx="1871472" cy="1554480"/>
          </a:xfrm>
          <a:prstGeom prst="hexag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1"/>
          <p:cNvSpPr>
            <a:spLocks noChangeArrowheads="1"/>
          </p:cNvSpPr>
          <p:nvPr/>
        </p:nvSpPr>
        <p:spPr bwMode="auto">
          <a:xfrm rot="-1800000">
            <a:off x="1247501" y="132750"/>
            <a:ext cx="2248716" cy="5593379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任意多边形 23"/>
          <p:cNvSpPr>
            <a:spLocks noChangeArrowheads="1"/>
          </p:cNvSpPr>
          <p:nvPr/>
        </p:nvSpPr>
        <p:spPr bwMode="auto">
          <a:xfrm rot="1800000" flipV="1">
            <a:off x="973443" y="3815215"/>
            <a:ext cx="1861523" cy="3781078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355848" y="1149096"/>
            <a:ext cx="5647944" cy="133807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проектирование физкультурно-спортивной деятельности: учебное пособие /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П. Миронова [и др.]. Екатеринбург: Изд-во Рос.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проф.-пед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ун-та, 2018. 147 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версия][Ресурс:  http://elar.rsvpu.ru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/]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7952" y="2901696"/>
            <a:ext cx="4956048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 В. Использование метода проектов на уроках физической культуры в условиях здоровье формирующей среды ОУ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Школьная педагогика.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1 (4).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55-57.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версия][Ресурс:  https://moluch.ru/th/2/archive/19/508/] 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0712" y="4812792"/>
            <a:ext cx="5590032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Собянин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Ф.И., Никифоров Ю.Б.,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Мацко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А.И., Ковалева Р.Е.,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Бойцова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М.В.,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Кольва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В.О. Проектно-исследовательская деятельность учителя физической культуры: основы построения // Современные наукоемкие технологии. – 2020. – № 3. – С. 188-193; [Электронная версия][Ресурс: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https://top-technologies.ru/ru/article/view?id=37965]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7744" y="152400"/>
            <a:ext cx="7671816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использованной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2195</TotalTime>
  <Words>693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399</cp:revision>
  <dcterms:created xsi:type="dcterms:W3CDTF">2019-11-13T12:28:12Z</dcterms:created>
  <dcterms:modified xsi:type="dcterms:W3CDTF">2024-10-27T14:12:40Z</dcterms:modified>
</cp:coreProperties>
</file>