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11" r:id="rId3"/>
    <p:sldId id="324" r:id="rId4"/>
    <p:sldId id="330" r:id="rId5"/>
    <p:sldId id="320" r:id="rId6"/>
    <p:sldId id="331" r:id="rId7"/>
    <p:sldId id="328" r:id="rId8"/>
    <p:sldId id="315" r:id="rId9"/>
    <p:sldId id="32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594"/>
    <a:srgbClr val="1C51A3"/>
    <a:srgbClr val="1B4E9D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3345" y="1613551"/>
            <a:ext cx="7605839" cy="75866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Методы педагогической диагностики 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9664" y="304439"/>
            <a:ext cx="1261872" cy="1250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4944" y="2735215"/>
            <a:ext cx="8110727" cy="86344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Пути применения диагностических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методик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02917" y="3938542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8872" y="1161288"/>
            <a:ext cx="8897112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34818" y="0"/>
            <a:ext cx="7053534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Пути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применения диагностических методик в физкультуре и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спорте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59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椭圆 9"/>
          <p:cNvSpPr/>
          <p:nvPr/>
        </p:nvSpPr>
        <p:spPr bwMode="auto">
          <a:xfrm>
            <a:off x="256032" y="2926080"/>
            <a:ext cx="2057400" cy="2048256"/>
          </a:xfrm>
          <a:prstGeom prst="ellipse">
            <a:avLst/>
          </a:prstGeom>
          <a:solidFill>
            <a:srgbClr val="467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空心弧 1"/>
          <p:cNvSpPr/>
          <p:nvPr/>
        </p:nvSpPr>
        <p:spPr>
          <a:xfrm rot="5400000">
            <a:off x="-1457105" y="1779365"/>
            <a:ext cx="4419570" cy="4112653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椭圆 11"/>
          <p:cNvSpPr/>
          <p:nvPr/>
        </p:nvSpPr>
        <p:spPr>
          <a:xfrm>
            <a:off x="2076222" y="217054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2204238" y="482230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Google Shape;968;p48"/>
          <p:cNvSpPr/>
          <p:nvPr/>
        </p:nvSpPr>
        <p:spPr>
          <a:xfrm>
            <a:off x="2039258" y="215702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椭圆 11"/>
          <p:cNvSpPr/>
          <p:nvPr/>
        </p:nvSpPr>
        <p:spPr>
          <a:xfrm>
            <a:off x="1250214" y="152741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Google Shape;968;p48"/>
          <p:cNvSpPr/>
          <p:nvPr/>
        </p:nvSpPr>
        <p:spPr>
          <a:xfrm>
            <a:off x="1213250" y="1513898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68;p48"/>
          <p:cNvSpPr/>
          <p:nvPr/>
        </p:nvSpPr>
        <p:spPr>
          <a:xfrm>
            <a:off x="2158130" y="479964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456" y="2907792"/>
            <a:ext cx="2134191" cy="2066543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椭圆 11"/>
          <p:cNvSpPr/>
          <p:nvPr/>
        </p:nvSpPr>
        <p:spPr>
          <a:xfrm>
            <a:off x="2466366" y="305446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2444642" y="301046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Прямоугольник 34"/>
          <p:cNvSpPr/>
          <p:nvPr/>
        </p:nvSpPr>
        <p:spPr>
          <a:xfrm>
            <a:off x="3163824" y="3840231"/>
            <a:ext cx="5532120" cy="50013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Лонгитюдный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метод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Используется с целью многолетнего прослеживания хода психического и психомоторного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развития.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椭圆 11"/>
          <p:cNvSpPr/>
          <p:nvPr/>
        </p:nvSpPr>
        <p:spPr>
          <a:xfrm>
            <a:off x="1103910" y="566050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8" name="Google Shape;968;p48"/>
          <p:cNvSpPr/>
          <p:nvPr/>
        </p:nvSpPr>
        <p:spPr>
          <a:xfrm>
            <a:off x="1063898" y="5625650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Прямоугольник 24"/>
          <p:cNvSpPr/>
          <p:nvPr/>
        </p:nvSpPr>
        <p:spPr>
          <a:xfrm>
            <a:off x="1545336" y="1231143"/>
            <a:ext cx="745236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Наблюдение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Изучение психических, двигательных, поведенческих и других проявлений занимающихся физической культурой и спортсменов в естественных условиях их деятельности (на уроках физической культуры, на тренировке, на соревновании и др.).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03704" y="1889511"/>
            <a:ext cx="6702552" cy="50013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Самонаблюдение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Выражается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форме словесного отчёта, раскрывающего некоторые субъективные стороны изучаемого явления.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761488" y="2401575"/>
            <a:ext cx="6044184" cy="50013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Эксперимент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Используется, например, для моделирования соревновательных условий, в которых протекает деятельность спортсменов. 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816352" y="4485398"/>
            <a:ext cx="6327648" cy="11464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Комплексный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Позволяет выявить сильные и слабые стороны спортсмена, оценить эффективность тренировки, скорректировать тренировочный процесс. Включает в себя оценку различных сторон подготовленности (физической, технико-тактической, психологической) спортсменов и функционального состояния.  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291840" y="2977647"/>
            <a:ext cx="5355336" cy="96180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Опросные методы и беседа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 Позволяют получить словесную информацию об отдельных сторонах личности спортсмена, о психическом самочувствии, об уровне тревожности спортсмена.  </a:t>
            </a:r>
          </a:p>
          <a:p>
            <a:r>
              <a:rPr lang="ru-RU" sz="1600" b="1" dirty="0" smtClean="0"/>
              <a:t> </a:t>
            </a:r>
            <a:endParaRPr lang="ru-RU" sz="1600" dirty="0" smtClean="0"/>
          </a:p>
        </p:txBody>
      </p:sp>
      <p:sp>
        <p:nvSpPr>
          <p:cNvPr id="42" name="Прямоугольник 41"/>
          <p:cNvSpPr/>
          <p:nvPr/>
        </p:nvSpPr>
        <p:spPr>
          <a:xfrm>
            <a:off x="1792224" y="5693415"/>
            <a:ext cx="7178040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Тесты и функциональные пробы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Дают возможность отслеживать изменения функционального состояния организма в зависимости от применяемых средств физического воспитания, контролировать адекватность физических нагрузок возможностям занимающихся физической культурой и спортом.  </a:t>
            </a:r>
            <a:r>
              <a:rPr lang="ru-RU" sz="1400" dirty="0" smtClean="0"/>
              <a:t> </a:t>
            </a:r>
          </a:p>
        </p:txBody>
      </p:sp>
      <p:sp>
        <p:nvSpPr>
          <p:cNvPr id="44" name="椭圆 11"/>
          <p:cNvSpPr/>
          <p:nvPr/>
        </p:nvSpPr>
        <p:spPr>
          <a:xfrm>
            <a:off x="2527326" y="392009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5" name="Google Shape;968;p48"/>
          <p:cNvSpPr/>
          <p:nvPr/>
        </p:nvSpPr>
        <p:spPr>
          <a:xfrm>
            <a:off x="2484266" y="390048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872984" cy="145424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Наблюдение</a:t>
            </a:r>
            <a:endParaRPr lang="ru-RU" sz="5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5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1000258"/>
            <a:ext cx="83850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Наблюдение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одна из диагностических методик в физкультуре и спорте, которая предполагает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изучение психических, двигательных, поведенческих и других проявлений занимающихся в естественных условиях их деятельности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(на уроках физической культуры, на тренировке, на соревновании и др.).  </a:t>
            </a:r>
          </a:p>
          <a:p>
            <a:endParaRPr lang="ru-RU" sz="24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4297680"/>
            <a:ext cx="9144000" cy="1700784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262646" y="4487210"/>
            <a:ext cx="8698474" cy="15081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Также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физкультуре и спорте используются 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врачебно-педагогические наблюдения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совместные исследования, проводимые врачом и педагогом (тренером) во время учебно-тренировочных занятий и соревнований. Они позволяют изучить приспособляемость организма к нагрузкам при занятиях физическими упражнениями и характер восстановления после них, оценить организацию, методику проведения, условия, в которых проводятся занятия (тренировки).  </a:t>
            </a:r>
          </a:p>
          <a:p>
            <a:pPr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33"/>
          <p:cNvSpPr txBox="1"/>
          <p:nvPr/>
        </p:nvSpPr>
        <p:spPr>
          <a:xfrm>
            <a:off x="305318" y="2033570"/>
            <a:ext cx="8698474" cy="24929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Наблюдение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может быть сплошным или выборочным, с использованием словесной, стенографической записи, технических средств (киноаппаратуры, магнитофона, видеомагнитофона и др.). Оно всегда целенаправленно, проводится по заранее составленной схеме, с заранее предусмотренным планом обработки зарегистрированных фактов. 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Некоторые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цели наблюдения в спорте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изучение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умственного и психомоторного развития, специальных способностей к конкретным видам спорта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диагностика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психических состояний спортсменов, в частности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предсоревновательных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соревновательных,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постсоревновательных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других;  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изучение взаимодействия и конфликтов в спортивной команде, межличностных отношений спортсмена и его тренера, соперников в условиях соревнований.  </a:t>
            </a:r>
          </a:p>
          <a:p>
            <a:pPr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77584"/>
            <a:ext cx="9144000" cy="28041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6530" y="0"/>
            <a:ext cx="7263846" cy="148502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Самонаблюдение, опросные методы и беседа</a:t>
            </a:r>
          </a:p>
          <a:p>
            <a:pPr algn="ctr"/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0" y="1106425"/>
            <a:ext cx="8997695" cy="5614415"/>
            <a:chOff x="0" y="-303295"/>
            <a:chExt cx="10411694" cy="6284641"/>
          </a:xfrm>
        </p:grpSpPr>
        <p:grpSp>
          <p:nvGrpSpPr>
            <p:cNvPr id="3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sp>
        <p:nvSpPr>
          <p:cNvPr id="22" name="TextBox 175"/>
          <p:cNvSpPr txBox="1"/>
          <p:nvPr/>
        </p:nvSpPr>
        <p:spPr>
          <a:xfrm>
            <a:off x="429768" y="1253942"/>
            <a:ext cx="8266176" cy="1207039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Самонаблюдение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в спорте и физкультуре</a:t>
            </a:r>
          </a:p>
          <a:p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/>
              <a:t> </a:t>
            </a:r>
            <a:endParaRPr lang="ru-RU" sz="1400" dirty="0" smtClean="0"/>
          </a:p>
          <a:p>
            <a:pPr lvl="0" algn="ctr"/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23" name="TextBox 175"/>
          <p:cNvSpPr txBox="1"/>
          <p:nvPr/>
        </p:nvSpPr>
        <p:spPr>
          <a:xfrm>
            <a:off x="2849880" y="3920942"/>
            <a:ext cx="3172967" cy="376043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Опросные методы и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беседа</a:t>
            </a:r>
            <a:endParaRPr lang="en-GB" altLang="zh-CN" sz="16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603504" y="1616456"/>
          <a:ext cx="8211312" cy="220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735"/>
                <a:gridCol w="1872179"/>
                <a:gridCol w="580539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Самонаблюдение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Описание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спорте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Самонаблюдение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помогает спортсменам оценить эффективность тренировок, определить усталость и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психоэмоциональные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перегрузки, а также повысить результативность. Тренер или воспитатель спортивной группы может использовать методику самонаблюдения для моделирования соревновательных условий, чтобы заранее отработать линию поведения спортсмена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физкультуре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Самонаблюдение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используется для 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самоконтроля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- наблюдения за состоянием своего организма в процессе занятий физическими упражнениями и спортом. Самоконтроль позволяет своевременно установить наличие отклонений в состоянии здоровья и принять необходимые меры по их устранению.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646176" y="4359656"/>
          <a:ext cx="8186927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970"/>
                <a:gridCol w="1911124"/>
                <a:gridCol w="5742833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Описание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Беседа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Вопросно-ответная форма общения исследователя с респондентами или группой, которая проводится по плану, допускает различные вариации, предполагает регистрацию данных или без неё.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Интервью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Заранее спланированная по информативному направлению беседа, предполагающая прямой контакт с респондентами. 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Анкетирование</a:t>
                      </a:r>
                      <a:r>
                        <a:rPr lang="ru-RU" sz="120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 массового сбора информации с помощью специальных опросных листов или анкет, в которых респонденты письменно отвечают на вопросы или оценивают в баллах различные явления.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6530" y="0"/>
            <a:ext cx="7428438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Эксперимент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106425"/>
            <a:ext cx="8997695" cy="5614415"/>
            <a:chOff x="0" y="-303295"/>
            <a:chExt cx="10411694" cy="6284641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2592324" y="5088636"/>
            <a:ext cx="2624328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75"/>
          <p:cNvSpPr txBox="1"/>
          <p:nvPr/>
        </p:nvSpPr>
        <p:spPr>
          <a:xfrm>
            <a:off x="484632" y="3704534"/>
            <a:ext cx="3172967" cy="2684367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Также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диагностическим методикам в физкультуре и спорте относят 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тестирование уровня физической подготовленности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занимающихся, которое проводится с помощью стандартных заданий или систем заданий для определения и оценки уровня физического состояния, физической подготовленности и других качеств занимающихся.</a:t>
            </a: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51" name="TextBox 175"/>
          <p:cNvSpPr txBox="1"/>
          <p:nvPr/>
        </p:nvSpPr>
        <p:spPr>
          <a:xfrm>
            <a:off x="384048" y="1250894"/>
            <a:ext cx="8485632" cy="2284257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Эксперимент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диагностическая методика в физкультуре и спорте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 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 изучения причинно-следственных связей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предполагающий создание экспериментатором контролируемой ситуации, в которой на объект исследования осуществляется воздействие экспериментальным фактором (независимая переменная), а изменения, происходящие с объектом, объясняются воздействием этого фактора (зависимая переменная).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спорте эксперимент используется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моделирования соревновательных условий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в которых протекает деятельность спортсменов.  Также педагогический эксперимент в спорте проводится с целью выяснения эффективности тех или иных методов, приёмов, форм воспитания, обучения и тренировки, проверки ценности средств и материалов, служащих педагогическим задачам.  </a:t>
            </a:r>
          </a:p>
          <a:p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10800000" flipV="1">
            <a:off x="2331720" y="3401568"/>
            <a:ext cx="4224528" cy="2743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5"/>
          <p:cNvSpPr txBox="1"/>
          <p:nvPr/>
        </p:nvSpPr>
        <p:spPr>
          <a:xfrm>
            <a:off x="4059936" y="3527302"/>
            <a:ext cx="4782311" cy="3115254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Выделяют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несколько видов педагогического эксперимента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в зависимости от целей и задач исследования:  </a:t>
            </a:r>
          </a:p>
          <a:p>
            <a:r>
              <a:rPr lang="ru-RU" sz="1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Преобразующий</a:t>
            </a:r>
            <a:r>
              <a:rPr lang="ru-RU" sz="1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Предполагает разработку чего-либо нового в науке или практике.  </a:t>
            </a:r>
          </a:p>
          <a:p>
            <a:r>
              <a:rPr lang="ru-RU" sz="1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Констатирующий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Предполагает проверку уже имеющихся знаний о том или ином факте или явлении.  </a:t>
            </a:r>
          </a:p>
          <a:p>
            <a:r>
              <a:rPr lang="ru-RU" sz="1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Естественный</a:t>
            </a:r>
            <a:r>
              <a:rPr lang="ru-RU" sz="1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Характеризуется незначительными изменениями в процессе обучения и воспитания.  </a:t>
            </a:r>
          </a:p>
          <a:p>
            <a:r>
              <a:rPr lang="ru-RU" sz="1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Модельный</a:t>
            </a:r>
            <a:r>
              <a:rPr lang="ru-RU" sz="1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Заключается в существенном изменении типичных условий физического воспитания.  </a:t>
            </a:r>
          </a:p>
          <a:p>
            <a:r>
              <a:rPr lang="ru-RU" sz="1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Лабораторный</a:t>
            </a:r>
            <a:r>
              <a:rPr lang="ru-RU" sz="1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Характеризуется максимальной изоляцией испытуемых от окружающей среды. </a:t>
            </a:r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5"/>
          <p:cNvSpPr/>
          <p:nvPr/>
        </p:nvSpPr>
        <p:spPr>
          <a:xfrm>
            <a:off x="0" y="1234440"/>
            <a:ext cx="9144000" cy="4663440"/>
          </a:xfrm>
          <a:custGeom>
            <a:avLst/>
            <a:gdLst/>
            <a:ahLst/>
            <a:cxnLst/>
            <a:rect l="l" t="t" r="r" b="b"/>
            <a:pathLst>
              <a:path w="2006458" h="812800">
                <a:moveTo>
                  <a:pt x="0" y="0"/>
                </a:moveTo>
                <a:lnTo>
                  <a:pt x="2006458" y="0"/>
                </a:lnTo>
                <a:lnTo>
                  <a:pt x="2006458" y="812800"/>
                </a:lnTo>
                <a:lnTo>
                  <a:pt x="0" y="812800"/>
                </a:lnTo>
                <a:close/>
              </a:path>
            </a:pathLst>
          </a:custGeom>
          <a:solidFill>
            <a:srgbClr val="1C51A3"/>
          </a:solidFill>
        </p:spPr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15946" y="1280160"/>
            <a:ext cx="8763462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Тесты и функциональные пробы в физкультуре и спорте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позволяют оценить общее состояние организма, его резервные возможности, особенности адаптации различных систем к физическим нагрузкам.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1394" y="0"/>
            <a:ext cx="7830774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Тесты и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функциональные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пробы в физкультуре и спорте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6802" y="5916168"/>
            <a:ext cx="8763462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Результаты тестирования позволяют помочь специалистам в области физического воспитания и спортивной тренировки разработать индивидуальные программы учебно-тренировочного процесса. 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65177" y="2137664"/>
          <a:ext cx="8659367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19"/>
                <a:gridCol w="1664208"/>
                <a:gridCol w="649224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</a:t>
                      </a: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333333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Описание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Ортостатическая проба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 трёх минут отдыха в положении лёжа подсчитывается частота сердечных сокращений за одну минуту. Потом необходимо встать и сосчитать частоту сердечных сокращений после одной минуты состояния покоя. В норме пульс при этом увеличивается на 1–12 ударов в минуту 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-это 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 хорошей тренированности. 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Клиностатическая</a:t>
                      </a: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проба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Проводится, переходя из вертикального положения испытуемого в горизонтальное. В норме пульс уменьшается на 4–10 ударов в минуту, признаком тренированности является большее замедление. 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Пробы с задержкой дыхания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Популярностью в спортивной деятельности пользуются пробы </a:t>
                      </a:r>
                      <a:r>
                        <a:rPr lang="ru-RU" sz="1400" dirty="0" err="1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Генчи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Штанге, которые позволяют определить скорость протекания обменных процессов, функциональные возможности дыхательной системы и дают возможность проверять результативность тренировочных занятий. 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Проба Ромберга</a:t>
                      </a:r>
                      <a:r>
                        <a:rPr lang="ru-RU" sz="140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  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Это оценка статической координации. Она бывает двух видов: простая и усложнённая. Простая 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это когда испытуемый занимает позицию основной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448" y="1143000"/>
            <a:ext cx="8860536" cy="5715000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cxnSp>
        <p:nvCxnSpPr>
          <p:cNvPr id="4" name="直接连接符 5"/>
          <p:cNvCxnSpPr/>
          <p:nvPr/>
        </p:nvCxnSpPr>
        <p:spPr>
          <a:xfrm flipV="1">
            <a:off x="1792224" y="6390615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/>
        </p:nvCxnSpPr>
        <p:spPr>
          <a:xfrm flipV="1">
            <a:off x="3983736" y="3196311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16200000" flipH="1">
            <a:off x="3875005" y="4921523"/>
            <a:ext cx="1650976" cy="954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365760" y="0"/>
            <a:ext cx="7598664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Лонгитюдный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метод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комплексный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контроль в физкультуре и спорте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33"/>
          <p:cNvSpPr txBox="1"/>
          <p:nvPr/>
        </p:nvSpPr>
        <p:spPr>
          <a:xfrm>
            <a:off x="429768" y="1277666"/>
            <a:ext cx="8366760" cy="17235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Лонгитюдный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метод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в физкультуре и спорте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используется для многолетнего прослеживания хода психического и психомоторного развития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Например, с его помощью можно изучить влияние занятий физической культурой на развитие психических процессов и двигательных качеств младших школьников. Это имеет существенное значение для совершенствования методики физического воспитания в школе.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Лонгитюдный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метод также может быть применён при изучении влияния многолетней спортивной тренировки на формирование личности спортсменов 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33"/>
          <p:cNvSpPr txBox="1"/>
          <p:nvPr/>
        </p:nvSpPr>
        <p:spPr>
          <a:xfrm>
            <a:off x="539496" y="3621024"/>
            <a:ext cx="3950208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Комплексный контроль в физкультуре и спорте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это измерение и оценка различных показателей в циклах тренировки с целью определения уровня подготовленности спортсмена.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этого используются педагогические, психологические, биологические, социометрические, спортивно-медицинские и другие методы и тесты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33"/>
          <p:cNvSpPr txBox="1"/>
          <p:nvPr/>
        </p:nvSpPr>
        <p:spPr>
          <a:xfrm>
            <a:off x="5007864" y="3288792"/>
            <a:ext cx="3950208" cy="34163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комплексного контроля: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оптимизация процесса подготовки и соревновательной деятельности спортсменов на основе объективной оценки различных сторон их подготовленности и функциональных возможностей важнейших систем организма.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Направления комплексного контроля: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контроль за соревновательными и тренировочными воздействиями; контроль за состоянием и подготовленностью спортсменов; контроль за состоянием внешней среды.</a:t>
            </a:r>
          </a:p>
          <a:p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33272"/>
            <a:ext cx="4379976" cy="5824728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74336" y="1005840"/>
            <a:ext cx="403250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Врачебно-педагогические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наблюдения: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А)Это совместные исследования, проводимые врачом и педагогом (тренером) во время учебно-тренировочных занятий и соревнований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Они позволяют изучить приспособляемость организма к нагрузкам при занятиях физическими упражнениями и характер восстановления после них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Они позволяют оценить организацию, методику проведения, условия, в которых проводятся занятия (тренировки). 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Г)Нет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верного ответа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Д) Верны А и Б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Ж) Верны А, Б,В</a:t>
            </a:r>
          </a:p>
          <a:p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1" name="Freeform 7"/>
          <p:cNvSpPr/>
          <p:nvPr/>
        </p:nvSpPr>
        <p:spPr>
          <a:xfrm rot="16200000">
            <a:off x="3250296" y="2438984"/>
            <a:ext cx="2933514" cy="180375"/>
          </a:xfrm>
          <a:custGeom>
            <a:avLst/>
            <a:gdLst/>
            <a:ahLst/>
            <a:cxnLst/>
            <a:rect l="l" t="t" r="r" b="b"/>
            <a:pathLst>
              <a:path w="1247730" h="14187">
                <a:moveTo>
                  <a:pt x="0" y="0"/>
                </a:moveTo>
                <a:lnTo>
                  <a:pt x="1247730" y="0"/>
                </a:lnTo>
                <a:lnTo>
                  <a:pt x="1247730" y="14187"/>
                </a:lnTo>
                <a:lnTo>
                  <a:pt x="0" y="14187"/>
                </a:lnTo>
                <a:close/>
              </a:path>
            </a:pathLst>
          </a:custGeom>
          <a:solidFill>
            <a:srgbClr val="0D4594"/>
          </a:solidFill>
          <a:ln w="38100">
            <a:noFill/>
          </a:ln>
        </p:spPr>
      </p:sp>
      <p:sp>
        <p:nvSpPr>
          <p:cNvPr id="12" name="TextBox 11"/>
          <p:cNvSpPr txBox="1"/>
          <p:nvPr/>
        </p:nvSpPr>
        <p:spPr>
          <a:xfrm>
            <a:off x="0" y="926592"/>
            <a:ext cx="4343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педагогического эксперимента в зависимости от целей и задач исследования: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Преобразующий и констатирующий.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Естественный и модельный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Лабораторный и практикующий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Верно А и Б, кроме естественный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Д) Верно А, Б, В кроме практикующий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Ж) Верно А, Б,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904488"/>
            <a:ext cx="4343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Пути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применения диагностических методик в физкультуре и спорте: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Наблюдение, самонаблюдение,  опросные методы и беседа. 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Комплексный контроль,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лонгитюдный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метод,  тесты и функциональные пробы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В)Нет верного ответа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 Верно А и Б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Д) Верно А и Б, кроме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лонгитюдный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метод</a:t>
            </a:r>
          </a:p>
          <a:p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358389" y="1356105"/>
            <a:ext cx="8191251" cy="5035552"/>
            <a:chOff x="-449202" y="-267832"/>
            <a:chExt cx="10860896" cy="5462750"/>
          </a:xfrm>
        </p:grpSpPr>
        <p:grpSp>
          <p:nvGrpSpPr>
            <p:cNvPr id="3" name="Group 11"/>
            <p:cNvGrpSpPr/>
            <p:nvPr/>
          </p:nvGrpSpPr>
          <p:grpSpPr>
            <a:xfrm>
              <a:off x="-412219" y="-267832"/>
              <a:ext cx="8958682" cy="4382636"/>
              <a:chOff x="-81426" y="-52905"/>
              <a:chExt cx="1769616" cy="86570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-81426" y="-52905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-449202" y="-123200"/>
              <a:ext cx="10860896" cy="5318118"/>
              <a:chOff x="-138904" y="-77017"/>
              <a:chExt cx="2145362" cy="1050492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-101050" y="-61117"/>
                <a:ext cx="2107508" cy="1034592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-138904" y="-77017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-63580" y="169118"/>
              <a:ext cx="10305536" cy="4674421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Конспект 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лекций по дисциплине «Психолого-педагогическая диагностика» для студентов направления подготовки 44.03.04 Профессиональное обучение (по отраслям). / Сост.: доц., к.т.н. </a:t>
              </a:r>
              <a:r>
                <a:rPr lang="ru-RU" sz="1400" dirty="0" err="1" smtClean="0">
                  <a:latin typeface="Times New Roman" pitchFamily="18" charset="0"/>
                  <a:cs typeface="Times New Roman" pitchFamily="18" charset="0"/>
                </a:rPr>
                <a:t>Карчевский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 В.П., ас. Труфанова М.К. – Стаханов: ГОУ ВО ЛНР «ЛГУ им. В. ДАЛЯ», 2021. – 62 с.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Методы психодиагностики в спорте[Электронная версия][Ресурс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: https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://nsportal.ru/shkola/fizkultura-i-sport/library/2021/09/28/statya-po-fizicheskoy-kulture-psihodiagnostika]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Методы контроля за функциональным состоянием организма спортсмена [Электронная версия][Ресурс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: https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://zabcfk-sport75.ru/wp-content/uploads/2022/09/metody-kontrolya-yu.p.shherbakova-2022.pdf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Методы измерения и контроля в физическом воспитании и спорте [Электронный ресурс]: учебно-методическое пособие / Сост. С. Ю. Махов – Электрон. текстовые данные. – Орел: МАБИВ, 2020. – 89 с.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Психолого-педагогическая диагностика: учебно-методическое пособие / Г.Б. Горская, Е.А. Пархоменко, А.А. </a:t>
              </a:r>
              <a:r>
                <a:rPr lang="ru-RU" sz="1400" dirty="0" err="1" smtClean="0">
                  <a:latin typeface="Times New Roman" pitchFamily="18" charset="0"/>
                  <a:cs typeface="Times New Roman" pitchFamily="18" charset="0"/>
                </a:rPr>
                <a:t>Дубовова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. – Краснодар: КГУФКСТ, 2019. – 251 с.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Педагогическая диагностика и коррекция в воспитательном процессе: Учебно-методическое пособие. — Нижневартовск: Изд-во </a:t>
              </a:r>
              <a:r>
                <a:rPr lang="ru-RU" sz="1400" dirty="0" err="1" smtClean="0">
                  <a:latin typeface="Times New Roman" pitchFamily="18" charset="0"/>
                  <a:cs typeface="Times New Roman" pitchFamily="18" charset="0"/>
                </a:rPr>
                <a:t>Нижневарт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sz="1400" dirty="0" err="1" smtClean="0">
                  <a:latin typeface="Times New Roman" pitchFamily="18" charset="0"/>
                  <a:cs typeface="Times New Roman" pitchFamily="18" charset="0"/>
                </a:rPr>
                <a:t>гуманит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. ун-та, 2011. — 243 с.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Физическая культура. Врачебный контроль и самоконтроль занимающихся физическими упражнениями и спортом : учебно-методическое пособие / К. В. </a:t>
              </a:r>
              <a:r>
                <a:rPr lang="ru-RU" sz="1400" dirty="0" err="1" smtClean="0">
                  <a:latin typeface="Times New Roman" pitchFamily="18" charset="0"/>
                  <a:cs typeface="Times New Roman" pitchFamily="18" charset="0"/>
                </a:rPr>
                <a:t>Чедов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 ; Пермский государственный национальный исследовательский университет. Пермь, 2021-95 с.</a:t>
              </a:r>
            </a:p>
            <a:p>
              <a:r>
                <a:rPr lang="ru-RU" sz="1400" dirty="0" smtClean="0"/>
                <a:t> </a:t>
              </a:r>
            </a:p>
            <a:p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1871</TotalTime>
  <Words>847</Words>
  <Application>Microsoft Office PowerPoint</Application>
  <PresentationFormat>Экран (4:3)</PresentationFormat>
  <Paragraphs>128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306</cp:revision>
  <dcterms:created xsi:type="dcterms:W3CDTF">2019-11-13T12:28:12Z</dcterms:created>
  <dcterms:modified xsi:type="dcterms:W3CDTF">2024-10-30T15:20:08Z</dcterms:modified>
</cp:coreProperties>
</file>