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334" r:id="rId3"/>
    <p:sldId id="335" r:id="rId4"/>
    <p:sldId id="332" r:id="rId5"/>
    <p:sldId id="326" r:id="rId6"/>
    <p:sldId id="328" r:id="rId7"/>
    <p:sldId id="337" r:id="rId8"/>
    <p:sldId id="336" r:id="rId9"/>
    <p:sldId id="312" r:id="rId10"/>
    <p:sldId id="344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微软雅黑" pitchFamily="34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3144528" y="5429252"/>
            <a:ext cx="5143472" cy="4857748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6072194"/>
            <a:ext cx="14001784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714316" y="285716"/>
            <a:ext cx="1671649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4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спорта «ГЦОЛИФК»</a:t>
            </a:r>
          </a:p>
          <a:p>
            <a:pPr algn="ctr"/>
            <a:r>
              <a:rPr lang="ru-RU" sz="2800" dirty="0" smtClean="0"/>
              <a:t> </a:t>
            </a:r>
            <a:endParaRPr lang="en-US" sz="2800" dirty="0" smtClean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000068" y="2928922"/>
            <a:ext cx="1543060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«Роль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дресс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кода в создании вербального имиджа тренера»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8215306" y="9856113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28564" y="685801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:______________________________________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13" name="Picture 2" descr="C:\Users\Ольга\Desktop\fbce5fefd7e67d4eede96dd5a3531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404" y="5513918"/>
            <a:ext cx="4786346" cy="463024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978697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714316" y="0"/>
            <a:ext cx="171451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9358314" y="1857353"/>
            <a:ext cx="7572428" cy="30718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643010" y="1857353"/>
            <a:ext cx="7715304" cy="30718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9358314" y="1071534"/>
            <a:ext cx="6429420" cy="76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2928894" y="1071534"/>
            <a:ext cx="6429420" cy="76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2928894" y="4714872"/>
            <a:ext cx="642942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9358314" y="4714872"/>
            <a:ext cx="642942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4857720" y="1000096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857324" y="2500294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Насколько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важен внешний вид фитнес-тренера? [Электронная версия][Ресурс: https://worldclass-university.ru/blog/naskolko-vazhen-vneshniy-vid-trenera]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1072826" y="1000096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9429752" y="2143104"/>
            <a:ext cx="707236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тренера: как запомниться аудитории [Электронная версия][Ресурс: https://www.trainingspace.online/academy/articles/obraz_trenera]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785886" y="6072194"/>
            <a:ext cx="7643866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9429752" y="6072194"/>
            <a:ext cx="7643866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3000332" y="5286376"/>
            <a:ext cx="6429420" cy="76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9429752" y="5286376"/>
            <a:ext cx="6429420" cy="76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9572628" y="6357946"/>
            <a:ext cx="7215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Шевырева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Е.Г., Петров А.В., Архипова Д.Н., Петрова О.В. РОЛЬ И ЗНАЧЕНИЕ ИМИДЖА ТРЕНЕРА В РАБОТЕ С ЮНЫМИ СПОРТСМЕНАМИ // Современные проблемы науки и образования. – 2021. – № 2;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https://science-education.ru/ru/article/view?id=30638 ]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4714844" y="5214938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1430016" y="5143500"/>
            <a:ext cx="2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2071638" y="6429384"/>
            <a:ext cx="70009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и значение имиджа тренера в работе с юными спортсменами[Электронная версия][Ресурс: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https://science-education.ru/ru/article/view?id=30638]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500002" y="285716"/>
            <a:ext cx="1614498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en-US" sz="72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4130721" y="5131583"/>
            <a:ext cx="10286206" cy="24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3071798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500134" y="2500294"/>
            <a:ext cx="1628786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взгляд на тренировочный процесс предполагает не только анализ процесса влияния тренера на спортсмена и результаты соревновательной деятельности, но и определенный интерес к его личности. Если несколько десятилетий назад наличия высшего спортивно-педагогического образования было достаточно, то теперь требования к тренеру качественно изменились . В последние годы фокус внимания к тренерской деятельности претерпел изменения, поскольку для эффективности тренировочного процесса большое значение имеет личность самого тренера. И в данном контексте имидж тренера влияет на эффективность его деятельности.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1500134" y="5500690"/>
            <a:ext cx="1600211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 (от англ.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целенаправленно формируемый образ (какого-либо лица, явления, предмета), призванный оказать эмоционально-психологическое воздействие на кого-либо в целях популяризации, рекламы и т.п. . Согласно исследованиям А.Ю.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Загородниковой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О.Н. Степановой, О.Б.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Завьяловой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Р.А. Константинова, S.E.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M.W.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иных, имидж тренера является одним из факторов, способствующих повышению результативности спортсменов . Современные реалии диктуют необходимость разработки методов, форм и приемов для формирования эффективного имиджа тренера в процессе профессионального становления.</a:t>
            </a:r>
          </a:p>
          <a:p>
            <a:pPr lvl="0"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3286112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542925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753;p48"/>
          <p:cNvGrpSpPr/>
          <p:nvPr/>
        </p:nvGrpSpPr>
        <p:grpSpPr>
          <a:xfrm>
            <a:off x="714316" y="7858144"/>
            <a:ext cx="642942" cy="642942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29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02;p48"/>
          <p:cNvGrpSpPr/>
          <p:nvPr/>
        </p:nvGrpSpPr>
        <p:grpSpPr>
          <a:xfrm>
            <a:off x="714316" y="564356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33"/>
          <p:cNvSpPr txBox="1"/>
          <p:nvPr/>
        </p:nvSpPr>
        <p:spPr>
          <a:xfrm>
            <a:off x="1357258" y="8625007"/>
            <a:ext cx="1600211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играет важную роль в создании вербального имиджа тренера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Подходящий внешний вид помогает быть адекватным аудитории, демонстрировать одинаковые с ней язык и ценности, а также способствует взаимопониманию со слушателями.  </a:t>
            </a:r>
            <a:endParaRPr lang="ru-RU" sz="2800" dirty="0" smtClean="0"/>
          </a:p>
          <a:p>
            <a:pPr lvl="0"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/>
          <p:cNvSpPr/>
          <p:nvPr/>
        </p:nvSpPr>
        <p:spPr bwMode="auto">
          <a:xfrm>
            <a:off x="1357258" y="4000492"/>
            <a:ext cx="3177449" cy="3177449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203799" y="365388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786150" y="3286112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000464" y="735807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直接连接符 2"/>
          <p:cNvCxnSpPr>
            <a:stCxn id="6" idx="6"/>
          </p:cNvCxnSpPr>
          <p:nvPr/>
        </p:nvCxnSpPr>
        <p:spPr bwMode="auto">
          <a:xfrm flipV="1">
            <a:off x="4311088" y="3143236"/>
            <a:ext cx="903822" cy="40534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>
            <a:stCxn id="7" idx="5"/>
          </p:cNvCxnSpPr>
          <p:nvPr/>
        </p:nvCxnSpPr>
        <p:spPr bwMode="auto">
          <a:xfrm rot="16200000" flipH="1">
            <a:off x="4591403" y="7663265"/>
            <a:ext cx="266316" cy="55206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"/>
          <p:cNvGrpSpPr/>
          <p:nvPr/>
        </p:nvGrpSpPr>
        <p:grpSpPr>
          <a:xfrm>
            <a:off x="4786282" y="250029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16"/>
          <p:cNvGrpSpPr/>
          <p:nvPr/>
        </p:nvGrpSpPr>
        <p:grpSpPr>
          <a:xfrm>
            <a:off x="4857720" y="757239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175"/>
          <p:cNvSpPr txBox="1"/>
          <p:nvPr/>
        </p:nvSpPr>
        <p:spPr>
          <a:xfrm>
            <a:off x="0" y="1571600"/>
            <a:ext cx="17788062" cy="62226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Вербальный имидж тренера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это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манера общения, включая культуру речи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</p:txBody>
      </p:sp>
      <p:sp>
        <p:nvSpPr>
          <p:cNvPr id="31" name="TextBox 175"/>
          <p:cNvSpPr txBox="1"/>
          <p:nvPr/>
        </p:nvSpPr>
        <p:spPr>
          <a:xfrm>
            <a:off x="6000728" y="2357418"/>
            <a:ext cx="11144328" cy="203803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построения фраз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Умение грамотно выражать свои мысли облегчает спортсменам восприятие и понимание преподносимого тренером материала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8072430" y="4143368"/>
            <a:ext cx="9644130" cy="259203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ясность изложения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Тренер должен уметь изложить материал в доступной для понимания спортсменами форме, должен уметь рассказать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просто о сложном, опираясь на образность </a:t>
            </a:r>
            <a:endParaRPr lang="ru-RU" sz="32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6429356" y="7000888"/>
            <a:ext cx="11287204" cy="237659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Выразительность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Она достигается как подбором нужных слов и выражений, так и активным использованием основных компонентов выразительности речи - тона, динамики звучания голоса, темпа, пауз, ударения, интонации, дикции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85754" y="214278"/>
            <a:ext cx="16645054" cy="128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вербального имиджа тренера </a:t>
            </a:r>
            <a:endParaRPr lang="zh-CN" alt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69" name="组合 16"/>
          <p:cNvGrpSpPr/>
          <p:nvPr/>
        </p:nvGrpSpPr>
        <p:grpSpPr>
          <a:xfrm>
            <a:off x="6572232" y="4857748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6" name="直接连接符 2"/>
          <p:cNvCxnSpPr>
            <a:stCxn id="80" idx="6"/>
          </p:cNvCxnSpPr>
          <p:nvPr/>
        </p:nvCxnSpPr>
        <p:spPr bwMode="auto">
          <a:xfrm>
            <a:off x="5668410" y="5548845"/>
            <a:ext cx="975260" cy="2328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11"/>
          <p:cNvSpPr/>
          <p:nvPr/>
        </p:nvSpPr>
        <p:spPr>
          <a:xfrm>
            <a:off x="5143472" y="528637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5" name="Google Shape;885;p48"/>
          <p:cNvSpPr/>
          <p:nvPr/>
        </p:nvSpPr>
        <p:spPr>
          <a:xfrm>
            <a:off x="6929422" y="5143500"/>
            <a:ext cx="571504" cy="6429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810;p48"/>
          <p:cNvGrpSpPr/>
          <p:nvPr/>
        </p:nvGrpSpPr>
        <p:grpSpPr>
          <a:xfrm>
            <a:off x="5143472" y="2786046"/>
            <a:ext cx="642942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9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sp>
        <p:nvSpPr>
          <p:cNvPr id="57" name="PA_任意多边形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143472" y="8001020"/>
            <a:ext cx="642942" cy="428628"/>
          </a:xfrm>
          <a:custGeom>
            <a:avLst/>
            <a:gdLst>
              <a:gd name="T0" fmla="*/ 584 w 971"/>
              <a:gd name="T1" fmla="*/ 0 h 677"/>
              <a:gd name="T2" fmla="*/ 608 w 971"/>
              <a:gd name="T3" fmla="*/ 2 h 677"/>
              <a:gd name="T4" fmla="*/ 651 w 971"/>
              <a:gd name="T5" fmla="*/ 21 h 677"/>
              <a:gd name="T6" fmla="*/ 685 w 971"/>
              <a:gd name="T7" fmla="*/ 54 h 677"/>
              <a:gd name="T8" fmla="*/ 703 w 971"/>
              <a:gd name="T9" fmla="*/ 97 h 677"/>
              <a:gd name="T10" fmla="*/ 705 w 971"/>
              <a:gd name="T11" fmla="*/ 346 h 677"/>
              <a:gd name="T12" fmla="*/ 703 w 971"/>
              <a:gd name="T13" fmla="*/ 370 h 677"/>
              <a:gd name="T14" fmla="*/ 685 w 971"/>
              <a:gd name="T15" fmla="*/ 413 h 677"/>
              <a:gd name="T16" fmla="*/ 651 w 971"/>
              <a:gd name="T17" fmla="*/ 446 h 677"/>
              <a:gd name="T18" fmla="*/ 608 w 971"/>
              <a:gd name="T19" fmla="*/ 465 h 677"/>
              <a:gd name="T20" fmla="*/ 238 w 971"/>
              <a:gd name="T21" fmla="*/ 467 h 677"/>
              <a:gd name="T22" fmla="*/ 138 w 971"/>
              <a:gd name="T23" fmla="*/ 467 h 677"/>
              <a:gd name="T24" fmla="*/ 121 w 971"/>
              <a:gd name="T25" fmla="*/ 467 h 677"/>
              <a:gd name="T26" fmla="*/ 73 w 971"/>
              <a:gd name="T27" fmla="*/ 458 h 677"/>
              <a:gd name="T28" fmla="*/ 36 w 971"/>
              <a:gd name="T29" fmla="*/ 433 h 677"/>
              <a:gd name="T30" fmla="*/ 8 w 971"/>
              <a:gd name="T31" fmla="*/ 394 h 677"/>
              <a:gd name="T32" fmla="*/ 0 w 971"/>
              <a:gd name="T33" fmla="*/ 346 h 677"/>
              <a:gd name="T34" fmla="*/ 0 w 971"/>
              <a:gd name="T35" fmla="*/ 121 h 677"/>
              <a:gd name="T36" fmla="*/ 8 w 971"/>
              <a:gd name="T37" fmla="*/ 76 h 677"/>
              <a:gd name="T38" fmla="*/ 36 w 971"/>
              <a:gd name="T39" fmla="*/ 37 h 677"/>
              <a:gd name="T40" fmla="*/ 73 w 971"/>
              <a:gd name="T41" fmla="*/ 11 h 677"/>
              <a:gd name="T42" fmla="*/ 121 w 971"/>
              <a:gd name="T43" fmla="*/ 0 h 677"/>
              <a:gd name="T44" fmla="*/ 848 w 971"/>
              <a:gd name="T45" fmla="*/ 110 h 677"/>
              <a:gd name="T46" fmla="*/ 757 w 971"/>
              <a:gd name="T47" fmla="*/ 110 h 677"/>
              <a:gd name="T48" fmla="*/ 759 w 971"/>
              <a:gd name="T49" fmla="*/ 145 h 677"/>
              <a:gd name="T50" fmla="*/ 759 w 971"/>
              <a:gd name="T51" fmla="*/ 368 h 677"/>
              <a:gd name="T52" fmla="*/ 757 w 971"/>
              <a:gd name="T53" fmla="*/ 402 h 677"/>
              <a:gd name="T54" fmla="*/ 746 w 971"/>
              <a:gd name="T55" fmla="*/ 433 h 677"/>
              <a:gd name="T56" fmla="*/ 731 w 971"/>
              <a:gd name="T57" fmla="*/ 461 h 677"/>
              <a:gd name="T58" fmla="*/ 711 w 971"/>
              <a:gd name="T59" fmla="*/ 484 h 677"/>
              <a:gd name="T60" fmla="*/ 688 w 971"/>
              <a:gd name="T61" fmla="*/ 504 h 677"/>
              <a:gd name="T62" fmla="*/ 659 w 971"/>
              <a:gd name="T63" fmla="*/ 519 h 677"/>
              <a:gd name="T64" fmla="*/ 629 w 971"/>
              <a:gd name="T65" fmla="*/ 530 h 677"/>
              <a:gd name="T66" fmla="*/ 595 w 971"/>
              <a:gd name="T67" fmla="*/ 532 h 677"/>
              <a:gd name="T68" fmla="*/ 292 w 971"/>
              <a:gd name="T69" fmla="*/ 532 h 677"/>
              <a:gd name="T70" fmla="*/ 311 w 971"/>
              <a:gd name="T71" fmla="*/ 552 h 677"/>
              <a:gd name="T72" fmla="*/ 333 w 971"/>
              <a:gd name="T73" fmla="*/ 564 h 677"/>
              <a:gd name="T74" fmla="*/ 359 w 971"/>
              <a:gd name="T75" fmla="*/ 575 h 677"/>
              <a:gd name="T76" fmla="*/ 385 w 971"/>
              <a:gd name="T77" fmla="*/ 577 h 677"/>
              <a:gd name="T78" fmla="*/ 833 w 971"/>
              <a:gd name="T79" fmla="*/ 677 h 677"/>
              <a:gd name="T80" fmla="*/ 848 w 971"/>
              <a:gd name="T81" fmla="*/ 577 h 677"/>
              <a:gd name="T82" fmla="*/ 874 w 971"/>
              <a:gd name="T83" fmla="*/ 575 h 677"/>
              <a:gd name="T84" fmla="*/ 917 w 971"/>
              <a:gd name="T85" fmla="*/ 556 h 677"/>
              <a:gd name="T86" fmla="*/ 949 w 971"/>
              <a:gd name="T87" fmla="*/ 523 h 677"/>
              <a:gd name="T88" fmla="*/ 967 w 971"/>
              <a:gd name="T89" fmla="*/ 480 h 677"/>
              <a:gd name="T90" fmla="*/ 971 w 971"/>
              <a:gd name="T91" fmla="*/ 231 h 677"/>
              <a:gd name="T92" fmla="*/ 967 w 971"/>
              <a:gd name="T93" fmla="*/ 208 h 677"/>
              <a:gd name="T94" fmla="*/ 949 w 971"/>
              <a:gd name="T95" fmla="*/ 164 h 677"/>
              <a:gd name="T96" fmla="*/ 917 w 971"/>
              <a:gd name="T97" fmla="*/ 132 h 677"/>
              <a:gd name="T98" fmla="*/ 874 w 971"/>
              <a:gd name="T99" fmla="*/ 112 h 677"/>
              <a:gd name="T100" fmla="*/ 848 w 971"/>
              <a:gd name="T101" fmla="*/ 11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1" h="677">
                <a:moveTo>
                  <a:pt x="121" y="0"/>
                </a:moveTo>
                <a:lnTo>
                  <a:pt x="584" y="0"/>
                </a:lnTo>
                <a:lnTo>
                  <a:pt x="584" y="0"/>
                </a:lnTo>
                <a:lnTo>
                  <a:pt x="608" y="2"/>
                </a:lnTo>
                <a:lnTo>
                  <a:pt x="631" y="11"/>
                </a:lnTo>
                <a:lnTo>
                  <a:pt x="651" y="21"/>
                </a:lnTo>
                <a:lnTo>
                  <a:pt x="670" y="37"/>
                </a:lnTo>
                <a:lnTo>
                  <a:pt x="685" y="54"/>
                </a:lnTo>
                <a:lnTo>
                  <a:pt x="696" y="76"/>
                </a:lnTo>
                <a:lnTo>
                  <a:pt x="703" y="97"/>
                </a:lnTo>
                <a:lnTo>
                  <a:pt x="705" y="121"/>
                </a:lnTo>
                <a:lnTo>
                  <a:pt x="705" y="346"/>
                </a:lnTo>
                <a:lnTo>
                  <a:pt x="705" y="346"/>
                </a:lnTo>
                <a:lnTo>
                  <a:pt x="703" y="370"/>
                </a:lnTo>
                <a:lnTo>
                  <a:pt x="696" y="394"/>
                </a:lnTo>
                <a:lnTo>
                  <a:pt x="685" y="413"/>
                </a:lnTo>
                <a:lnTo>
                  <a:pt x="670" y="433"/>
                </a:lnTo>
                <a:lnTo>
                  <a:pt x="651" y="446"/>
                </a:lnTo>
                <a:lnTo>
                  <a:pt x="631" y="458"/>
                </a:lnTo>
                <a:lnTo>
                  <a:pt x="608" y="465"/>
                </a:lnTo>
                <a:lnTo>
                  <a:pt x="584" y="467"/>
                </a:lnTo>
                <a:lnTo>
                  <a:pt x="238" y="467"/>
                </a:lnTo>
                <a:lnTo>
                  <a:pt x="138" y="567"/>
                </a:lnTo>
                <a:lnTo>
                  <a:pt x="138" y="467"/>
                </a:lnTo>
                <a:lnTo>
                  <a:pt x="121" y="467"/>
                </a:lnTo>
                <a:lnTo>
                  <a:pt x="121" y="467"/>
                </a:lnTo>
                <a:lnTo>
                  <a:pt x="97" y="465"/>
                </a:lnTo>
                <a:lnTo>
                  <a:pt x="73" y="458"/>
                </a:lnTo>
                <a:lnTo>
                  <a:pt x="54" y="446"/>
                </a:lnTo>
                <a:lnTo>
                  <a:pt x="36" y="433"/>
                </a:lnTo>
                <a:lnTo>
                  <a:pt x="21" y="413"/>
                </a:lnTo>
                <a:lnTo>
                  <a:pt x="8" y="394"/>
                </a:lnTo>
                <a:lnTo>
                  <a:pt x="2" y="370"/>
                </a:lnTo>
                <a:lnTo>
                  <a:pt x="0" y="346"/>
                </a:lnTo>
                <a:lnTo>
                  <a:pt x="0" y="121"/>
                </a:lnTo>
                <a:lnTo>
                  <a:pt x="0" y="121"/>
                </a:lnTo>
                <a:lnTo>
                  <a:pt x="2" y="97"/>
                </a:lnTo>
                <a:lnTo>
                  <a:pt x="8" y="76"/>
                </a:lnTo>
                <a:lnTo>
                  <a:pt x="21" y="54"/>
                </a:lnTo>
                <a:lnTo>
                  <a:pt x="36" y="37"/>
                </a:lnTo>
                <a:lnTo>
                  <a:pt x="54" y="21"/>
                </a:lnTo>
                <a:lnTo>
                  <a:pt x="73" y="11"/>
                </a:lnTo>
                <a:lnTo>
                  <a:pt x="97" y="2"/>
                </a:lnTo>
                <a:lnTo>
                  <a:pt x="121" y="0"/>
                </a:lnTo>
                <a:lnTo>
                  <a:pt x="121" y="0"/>
                </a:lnTo>
                <a:close/>
                <a:moveTo>
                  <a:pt x="848" y="110"/>
                </a:moveTo>
                <a:lnTo>
                  <a:pt x="757" y="110"/>
                </a:lnTo>
                <a:lnTo>
                  <a:pt x="757" y="110"/>
                </a:lnTo>
                <a:lnTo>
                  <a:pt x="759" y="127"/>
                </a:lnTo>
                <a:lnTo>
                  <a:pt x="759" y="145"/>
                </a:lnTo>
                <a:lnTo>
                  <a:pt x="759" y="368"/>
                </a:lnTo>
                <a:lnTo>
                  <a:pt x="759" y="368"/>
                </a:lnTo>
                <a:lnTo>
                  <a:pt x="759" y="385"/>
                </a:lnTo>
                <a:lnTo>
                  <a:pt x="757" y="402"/>
                </a:lnTo>
                <a:lnTo>
                  <a:pt x="752" y="417"/>
                </a:lnTo>
                <a:lnTo>
                  <a:pt x="746" y="433"/>
                </a:lnTo>
                <a:lnTo>
                  <a:pt x="740" y="446"/>
                </a:lnTo>
                <a:lnTo>
                  <a:pt x="731" y="461"/>
                </a:lnTo>
                <a:lnTo>
                  <a:pt x="722" y="474"/>
                </a:lnTo>
                <a:lnTo>
                  <a:pt x="711" y="484"/>
                </a:lnTo>
                <a:lnTo>
                  <a:pt x="701" y="495"/>
                </a:lnTo>
                <a:lnTo>
                  <a:pt x="688" y="504"/>
                </a:lnTo>
                <a:lnTo>
                  <a:pt x="672" y="513"/>
                </a:lnTo>
                <a:lnTo>
                  <a:pt x="659" y="519"/>
                </a:lnTo>
                <a:lnTo>
                  <a:pt x="644" y="526"/>
                </a:lnTo>
                <a:lnTo>
                  <a:pt x="629" y="530"/>
                </a:lnTo>
                <a:lnTo>
                  <a:pt x="612" y="532"/>
                </a:lnTo>
                <a:lnTo>
                  <a:pt x="595" y="532"/>
                </a:lnTo>
                <a:lnTo>
                  <a:pt x="292" y="532"/>
                </a:lnTo>
                <a:lnTo>
                  <a:pt x="292" y="532"/>
                </a:lnTo>
                <a:lnTo>
                  <a:pt x="300" y="543"/>
                </a:lnTo>
                <a:lnTo>
                  <a:pt x="311" y="552"/>
                </a:lnTo>
                <a:lnTo>
                  <a:pt x="322" y="558"/>
                </a:lnTo>
                <a:lnTo>
                  <a:pt x="333" y="564"/>
                </a:lnTo>
                <a:lnTo>
                  <a:pt x="346" y="571"/>
                </a:lnTo>
                <a:lnTo>
                  <a:pt x="359" y="575"/>
                </a:lnTo>
                <a:lnTo>
                  <a:pt x="372" y="577"/>
                </a:lnTo>
                <a:lnTo>
                  <a:pt x="385" y="577"/>
                </a:lnTo>
                <a:lnTo>
                  <a:pt x="733" y="577"/>
                </a:lnTo>
                <a:lnTo>
                  <a:pt x="833" y="677"/>
                </a:lnTo>
                <a:lnTo>
                  <a:pt x="833" y="577"/>
                </a:lnTo>
                <a:lnTo>
                  <a:pt x="848" y="577"/>
                </a:lnTo>
                <a:lnTo>
                  <a:pt x="848" y="577"/>
                </a:lnTo>
                <a:lnTo>
                  <a:pt x="874" y="575"/>
                </a:lnTo>
                <a:lnTo>
                  <a:pt x="895" y="569"/>
                </a:lnTo>
                <a:lnTo>
                  <a:pt x="917" y="556"/>
                </a:lnTo>
                <a:lnTo>
                  <a:pt x="934" y="543"/>
                </a:lnTo>
                <a:lnTo>
                  <a:pt x="949" y="523"/>
                </a:lnTo>
                <a:lnTo>
                  <a:pt x="960" y="504"/>
                </a:lnTo>
                <a:lnTo>
                  <a:pt x="967" y="480"/>
                </a:lnTo>
                <a:lnTo>
                  <a:pt x="971" y="456"/>
                </a:lnTo>
                <a:lnTo>
                  <a:pt x="971" y="231"/>
                </a:lnTo>
                <a:lnTo>
                  <a:pt x="971" y="231"/>
                </a:lnTo>
                <a:lnTo>
                  <a:pt x="967" y="208"/>
                </a:lnTo>
                <a:lnTo>
                  <a:pt x="960" y="186"/>
                </a:lnTo>
                <a:lnTo>
                  <a:pt x="949" y="164"/>
                </a:lnTo>
                <a:lnTo>
                  <a:pt x="934" y="147"/>
                </a:lnTo>
                <a:lnTo>
                  <a:pt x="917" y="132"/>
                </a:lnTo>
                <a:lnTo>
                  <a:pt x="895" y="121"/>
                </a:lnTo>
                <a:lnTo>
                  <a:pt x="874" y="112"/>
                </a:lnTo>
                <a:lnTo>
                  <a:pt x="848" y="110"/>
                </a:lnTo>
                <a:lnTo>
                  <a:pt x="848" y="11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96" name="Picture 4" descr="C:\Users\Ольга\Desktop\6d24ddbd-cbc4-517b-97be-41bde559aa9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8950" y="4071930"/>
            <a:ext cx="3121580" cy="30003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6002048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как составляющая вербального имиджа </a:t>
            </a:r>
            <a:endParaRPr lang="zh-CN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>
            <a:off x="9072562" y="1643038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120857" y="6309519"/>
            <a:ext cx="1904997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0"/>
          <p:cNvSpPr txBox="1"/>
          <p:nvPr/>
        </p:nvSpPr>
        <p:spPr>
          <a:xfrm>
            <a:off x="714316" y="2500294"/>
            <a:ext cx="77153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рассматривать как составляющую вербального имиджа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Вербальный имидж включает в себя особенности голоса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голосоречевой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техники (тембр, темп, дефекты речи и т. д.), тезаурус и лексический набор, устную и письменную речь. </a:t>
            </a:r>
          </a:p>
          <a:p>
            <a:pPr algn="ctr">
              <a:defRPr/>
            </a:pP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10144132" y="1571600"/>
            <a:ext cx="77153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свою очередь, формирует визуальный образ человека, по которому можно сделать выводы о его личностных особенностях, социальном статусе и отношении к работе. Человеку в дорогом, хорошо сидящем костюме обычно приписывают больше компетенций и положительных качеств, чем тому, кто одет в потрёпанные джинсы и джемпер.</a:t>
            </a:r>
          </a:p>
          <a:p>
            <a:pPr algn="ctr">
              <a:defRPr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214250" y="8215334"/>
            <a:ext cx="17930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как составляющая вербального имиджа включает в себя и особенности внешнего вида, которые передают невербальные сигналы о человеке.</a:t>
            </a:r>
          </a:p>
          <a:p>
            <a:pPr algn="ctr">
              <a:defRPr/>
            </a:pP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连接符 6"/>
          <p:cNvCxnSpPr/>
          <p:nvPr/>
        </p:nvCxnSpPr>
        <p:spPr>
          <a:xfrm rot="10800000">
            <a:off x="7929554" y="7929582"/>
            <a:ext cx="2214578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1643038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5714976" y="0"/>
            <a:ext cx="1164439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Зоны создания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имиджа</a:t>
            </a:r>
            <a:endParaRPr lang="en-US" sz="7200" b="1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8072430" y="2143104"/>
            <a:ext cx="992988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Верхняя зона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- причёска. Она должна быть комфортной и не отвлекать внимания. </a:t>
            </a:r>
          </a:p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8429620" y="4071930"/>
            <a:ext cx="95012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Нижняя зона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- обувь, её состояние и ухоженность.</a:t>
            </a:r>
          </a:p>
          <a:p>
            <a:pPr marL="0" lvl="0" indent="0">
              <a:spcBef>
                <a:spcPct val="0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928762" y="2000228"/>
            <a:ext cx="6715172" cy="6572296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4" t="2381" r="2074" b="2381"/>
          <a:stretch>
            <a:fillRect/>
          </a:stretch>
        </p:blipFill>
        <p:spPr bwMode="auto">
          <a:xfrm>
            <a:off x="2214514" y="2214542"/>
            <a:ext cx="6215106" cy="6072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33"/>
          <p:cNvSpPr txBox="1"/>
          <p:nvPr/>
        </p:nvSpPr>
        <p:spPr>
          <a:xfrm>
            <a:off x="8786810" y="5572128"/>
            <a:ext cx="90726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Центральная зона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- основание шеи, где мужчинам рекомендуется носить  соответствующий ситуации галстук, а женщинам - платок или другие аксессуары.  </a:t>
            </a:r>
          </a:p>
          <a:p>
            <a:pPr marL="0" lvl="0" indent="0">
              <a:spcBef>
                <a:spcPct val="0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85952" y="0"/>
            <a:ext cx="130017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тренера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7" name="矩形 3"/>
          <p:cNvSpPr/>
          <p:nvPr/>
        </p:nvSpPr>
        <p:spPr>
          <a:xfrm>
            <a:off x="1285820" y="5929318"/>
            <a:ext cx="1621642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071638" y="5286376"/>
            <a:ext cx="1223314" cy="1223118"/>
            <a:chOff x="1466675" y="3784103"/>
            <a:chExt cx="1301392" cy="1301862"/>
          </a:xfrm>
        </p:grpSpPr>
        <p:grpSp>
          <p:nvGrpSpPr>
            <p:cNvPr id="31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33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4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2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7" name="组合 11"/>
          <p:cNvGrpSpPr/>
          <p:nvPr/>
        </p:nvGrpSpPr>
        <p:grpSpPr>
          <a:xfrm>
            <a:off x="5286348" y="5572128"/>
            <a:ext cx="925859" cy="925710"/>
            <a:chOff x="3117025" y="3959191"/>
            <a:chExt cx="984950" cy="985306"/>
          </a:xfrm>
        </p:grpSpPr>
        <p:grpSp>
          <p:nvGrpSpPr>
            <p:cNvPr id="38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40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3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1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9" name="TextBox 104"/>
            <p:cNvSpPr txBox="1"/>
            <p:nvPr/>
          </p:nvSpPr>
          <p:spPr>
            <a:xfrm>
              <a:off x="3191470" y="4135962"/>
              <a:ext cx="850204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4" name="组合 18"/>
          <p:cNvGrpSpPr/>
          <p:nvPr/>
        </p:nvGrpSpPr>
        <p:grpSpPr>
          <a:xfrm>
            <a:off x="8715372" y="5500690"/>
            <a:ext cx="1240154" cy="1239956"/>
            <a:chOff x="4450933" y="3791953"/>
            <a:chExt cx="1319306" cy="1319782"/>
          </a:xfrm>
        </p:grpSpPr>
        <p:grpSp>
          <p:nvGrpSpPr>
            <p:cNvPr id="4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4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0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8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6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8" name="组合 32"/>
          <p:cNvGrpSpPr/>
          <p:nvPr/>
        </p:nvGrpSpPr>
        <p:grpSpPr>
          <a:xfrm>
            <a:off x="12501586" y="5500690"/>
            <a:ext cx="966036" cy="957296"/>
            <a:chOff x="7486713" y="3942381"/>
            <a:chExt cx="1027692" cy="1018926"/>
          </a:xfrm>
        </p:grpSpPr>
        <p:grpSp>
          <p:nvGrpSpPr>
            <p:cNvPr id="59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61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3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4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2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0" name="TextBox 125"/>
            <p:cNvSpPr txBox="1"/>
            <p:nvPr/>
          </p:nvSpPr>
          <p:spPr>
            <a:xfrm>
              <a:off x="7523326" y="4135963"/>
              <a:ext cx="991079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5" name="组合 39"/>
          <p:cNvGrpSpPr/>
          <p:nvPr/>
        </p:nvGrpSpPr>
        <p:grpSpPr>
          <a:xfrm>
            <a:off x="15287668" y="5357814"/>
            <a:ext cx="1275054" cy="1274852"/>
            <a:chOff x="8854229" y="3773382"/>
            <a:chExt cx="1356434" cy="1356924"/>
          </a:xfrm>
        </p:grpSpPr>
        <p:grpSp>
          <p:nvGrpSpPr>
            <p:cNvPr id="66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68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0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1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9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7" name="TextBox 132"/>
            <p:cNvSpPr txBox="1"/>
            <p:nvPr/>
          </p:nvSpPr>
          <p:spPr>
            <a:xfrm>
              <a:off x="9043275" y="4135961"/>
              <a:ext cx="1015119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73" name="TextBox 175"/>
          <p:cNvSpPr txBox="1"/>
          <p:nvPr/>
        </p:nvSpPr>
        <p:spPr>
          <a:xfrm>
            <a:off x="1071506" y="7215202"/>
            <a:ext cx="8786874" cy="299214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изнес-тренер. Внешний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зависит от аудитории, на которую он работает. Для работы с молодой аудиторией (от 18 до 30 лет) подойдёт стиль бизнес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casual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более старшей аудитории состоявшихся в карьере людей - сдержанная чёрно-белая классика. Если не известно, перед какой аудиторией предстоит выступать, стоит выбрать универсальный комплект, например костюм терракотового цвета.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6" name="TextBox 175"/>
          <p:cNvSpPr txBox="1"/>
          <p:nvPr/>
        </p:nvSpPr>
        <p:spPr>
          <a:xfrm>
            <a:off x="714316" y="2500294"/>
            <a:ext cx="6000792" cy="299214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Фитнес-тренер.Спортивная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должна быть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удобной и изготовленной из дышащего материала. Цветовое решение одежды обычно зависит от корпоративных цветов компании. </a:t>
            </a:r>
          </a:p>
          <a:p>
            <a:pPr lvl="0"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8" name="TextBox 175"/>
          <p:cNvSpPr txBox="1"/>
          <p:nvPr/>
        </p:nvSpPr>
        <p:spPr>
          <a:xfrm>
            <a:off x="6715108" y="2428856"/>
            <a:ext cx="5643602" cy="234581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Аэробные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степ, аэробики и танцевальных классов подойдёт яркая одежда и яркие кроссовки (чистые и аккуратные). Единственное направление, где могут допускаться распущенные волосы. 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直接连接符 56"/>
          <p:cNvCxnSpPr/>
          <p:nvPr/>
        </p:nvCxnSpPr>
        <p:spPr>
          <a:xfrm flipV="1">
            <a:off x="2643142" y="478631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56"/>
          <p:cNvCxnSpPr/>
          <p:nvPr/>
        </p:nvCxnSpPr>
        <p:spPr>
          <a:xfrm flipV="1">
            <a:off x="9358314" y="4929186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56"/>
          <p:cNvCxnSpPr/>
          <p:nvPr/>
        </p:nvCxnSpPr>
        <p:spPr>
          <a:xfrm flipV="1">
            <a:off x="12930214" y="5000624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56"/>
          <p:cNvCxnSpPr/>
          <p:nvPr/>
        </p:nvCxnSpPr>
        <p:spPr>
          <a:xfrm rot="5400000">
            <a:off x="5469705" y="6960407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56"/>
          <p:cNvCxnSpPr/>
          <p:nvPr/>
        </p:nvCxnSpPr>
        <p:spPr>
          <a:xfrm rot="5400000">
            <a:off x="15792496" y="6996126"/>
            <a:ext cx="428628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75"/>
          <p:cNvSpPr txBox="1"/>
          <p:nvPr/>
        </p:nvSpPr>
        <p:spPr>
          <a:xfrm>
            <a:off x="10001256" y="7358078"/>
            <a:ext cx="7572428" cy="262281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Силовые и функциональные направления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Обязательны лосины или шорты (но с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подкладом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либо надетые поверх лосин), также яркая одежда, которая должна быть обтягивающей, чтобы было видно тело и движения. Волосы не должны мешать, в идеале убраны в хвост.  </a:t>
            </a:r>
          </a:p>
          <a:p>
            <a:pPr lvl="0"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4" name="TextBox 175"/>
          <p:cNvSpPr txBox="1"/>
          <p:nvPr/>
        </p:nvSpPr>
        <p:spPr>
          <a:xfrm>
            <a:off x="12144396" y="2357418"/>
            <a:ext cx="5572164" cy="262281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b="1" dirty="0" smtClean="0"/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пилатеса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подойдёт обтягивающая одежда приглушённых, пастельных тонов. Спокойный класс предполагает неброские лосины, спокойный верх, может быть с длинным рукавом.  </a:t>
            </a:r>
          </a:p>
          <a:p>
            <a:pPr lvl="0" algn="ctr"/>
            <a:endParaRPr lang="en-GB" altLang="zh-CN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Требования к одежде тренера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857352"/>
            <a:ext cx="18288000" cy="842964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26" y="1944624"/>
          <a:ext cx="17573748" cy="785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82"/>
                <a:gridCol w="2904752"/>
                <a:gridCol w="1357971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2800" b="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Требования к одежде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Дышащие и лёгкие ткани, такие как хлопок, полиэстер или эластичные смеси, позволяют оставаться сухим и комфортным во время интенсивных тренировок</a:t>
                      </a:r>
                      <a:endParaRPr lang="ru-RU" sz="2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Фасон и крой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Одежда должна быть удобной и не ограничивать движения. Кроссовки, футболки и брюки должны быть свободного кроя, но в то же время плотно сидеть на теле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Слишком тесная одежда может вызвать дискомфорт, а слишком свободная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затруднить движения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Удобство стирки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Тренерская одежда должна быть легко стираемой и стойкой к износу, так как она подвергается частому использованию и высокой нагрузке.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Защитные элементы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защитной экипировки, такой как специальные обувь, наколенники или защитные жилеты, помогает снизить риск травм.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Нескользящие подошвы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тренер работает на скользких или размокших поверхностях, обувь с хорошей противоскользящей подошвой может существенно снизить риск падений и травм. 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2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Удобный доступ к карманам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карманов для хранения мелочей (таких как телефон, таймер, запасные ленты) важно, но карманы должны быть надёжно закрыты и не мешать во время тренировки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800" y="-214350"/>
            <a:ext cx="2159849" cy="1955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13" name="Group 10"/>
          <p:cNvGrpSpPr/>
          <p:nvPr/>
        </p:nvGrpSpPr>
        <p:grpSpPr>
          <a:xfrm>
            <a:off x="214250" y="2000228"/>
            <a:ext cx="17859500" cy="7500993"/>
            <a:chOff x="0" y="-241102"/>
            <a:chExt cx="10411694" cy="4622604"/>
          </a:xfrm>
        </p:grpSpPr>
        <p:grpSp>
          <p:nvGrpSpPr>
            <p:cNvPr id="14" name="Group 11"/>
            <p:cNvGrpSpPr/>
            <p:nvPr/>
          </p:nvGrpSpPr>
          <p:grpSpPr>
            <a:xfrm>
              <a:off x="0" y="-241102"/>
              <a:ext cx="10078517" cy="4622604"/>
              <a:chOff x="0" y="-47625"/>
              <a:chExt cx="1990818" cy="913106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990818" cy="8654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6" name="TextBox 17"/>
            <p:cNvSpPr txBox="1"/>
            <p:nvPr/>
          </p:nvSpPr>
          <p:spPr>
            <a:xfrm>
              <a:off x="333174" y="381003"/>
              <a:ext cx="10035673" cy="7966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Роль </a:t>
              </a:r>
              <a:r>
                <a:rPr lang="ru-RU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дресс-кода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 создании имиджа тренера заключается в том, что он помогает: быть адекватным аудитории, помогает привлечь внимание. Внешний вид 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самый простой способ привлечь к себе внимание.  Клиентам важен внешний вид тренера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785754" y="4500558"/>
            <a:ext cx="167879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внешний вид тренера играет роль в формировании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первого впечатления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Клиентам важно видеть перед собой человека, который сам следит за своим здоровьем и физической формой. Это демонстрирует профессионализм тренера и убеждает клиента в том, что он обратился именно к тому человеку, который может помочь ему достичь поставленной цели.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785754" y="6500822"/>
            <a:ext cx="17002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Во-вторых, внешний вид тренера может быть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источником вдохновения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для клиента. Увидев перед собой спортивного и подтянутого тренера, клиент может почувствовать себя мотивированным к достижению своих целей. Ведь если у тренера все получилось, то и у клиента есть все шансы добиться успеха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785754" y="8072458"/>
            <a:ext cx="16787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выборе одежды важно учитывать цель тренинга и особенности аудитории (пол, возраст, профессию участников и их отношение к обучению).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486" y="-285788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500134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19" y="3500426"/>
            <a:ext cx="597752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807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Nourd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146</cp:revision>
  <dcterms:created xsi:type="dcterms:W3CDTF">2006-08-16T00:00:00Z</dcterms:created>
  <dcterms:modified xsi:type="dcterms:W3CDTF">2024-11-05T17:45:27Z</dcterms:modified>
  <dc:identifier>DAFZgEo1l8E</dc:identifier>
</cp:coreProperties>
</file>