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24" r:id="rId3"/>
    <p:sldId id="317" r:id="rId4"/>
    <p:sldId id="323" r:id="rId5"/>
    <p:sldId id="328" r:id="rId6"/>
    <p:sldId id="329" r:id="rId7"/>
    <p:sldId id="320" r:id="rId8"/>
    <p:sldId id="327" r:id="rId9"/>
    <p:sldId id="318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1A3"/>
    <a:srgbClr val="1B4E9D"/>
    <a:srgbClr val="0D4594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2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</a:p>
          <a:p>
            <a:pPr algn="ctr"/>
            <a:r>
              <a:rPr lang="ru-RU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«ГЦОЛИФК»</a:t>
            </a:r>
            <a:endParaRPr lang="ru-RU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161" y="1750711"/>
            <a:ext cx="8046919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Дисциплина: Педагогика физической культуры</a:t>
            </a:r>
          </a:p>
          <a:p>
            <a:pPr algn="ctr">
              <a:lnSpc>
                <a:spcPct val="80000"/>
              </a:lnSpc>
            </a:pPr>
            <a:endParaRPr lang="ru-RU" sz="36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12" y="548639"/>
            <a:ext cx="1438295" cy="14382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497" y="2406031"/>
            <a:ext cx="8439912" cy="174355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Особенности педагогического руководства физкультурно-спортивным </a:t>
            </a: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коллективом. </a:t>
            </a: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Стили руководства физкультурно-спортивным коллективом и их </a:t>
            </a: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эффективность</a:t>
            </a:r>
            <a:r>
              <a:rPr lang="ru-RU" sz="28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2400" b="1" dirty="0" smtClean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02917" y="3938542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矩形 24"/>
          <p:cNvSpPr/>
          <p:nvPr>
            <p:custDataLst>
              <p:tags r:id="rId1"/>
            </p:custDataLst>
          </p:nvPr>
        </p:nvSpPr>
        <p:spPr>
          <a:xfrm>
            <a:off x="974315" y="4659483"/>
            <a:ext cx="7273573" cy="45719"/>
          </a:xfrm>
          <a:prstGeom prst="rect">
            <a:avLst/>
          </a:prstGeom>
          <a:solidFill>
            <a:srgbClr val="005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000">
              <a:solidFill>
                <a:srgbClr val="FFFFFF"/>
              </a:solidFill>
            </a:endParaRPr>
          </a:p>
        </p:txBody>
      </p:sp>
      <p:cxnSp>
        <p:nvCxnSpPr>
          <p:cNvPr id="3" name="PA_直接连接符 23"/>
          <p:cNvCxnSpPr/>
          <p:nvPr>
            <p:custDataLst>
              <p:tags r:id="rId2"/>
            </p:custDataLst>
          </p:nvPr>
        </p:nvCxnSpPr>
        <p:spPr>
          <a:xfrm flipH="1">
            <a:off x="2893117" y="4113533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A_直接连接符 23"/>
          <p:cNvCxnSpPr/>
          <p:nvPr>
            <p:custDataLst>
              <p:tags r:id="rId3"/>
            </p:custDataLst>
          </p:nvPr>
        </p:nvCxnSpPr>
        <p:spPr>
          <a:xfrm rot="16200000" flipH="1">
            <a:off x="4641778" y="4849699"/>
            <a:ext cx="358006" cy="3780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A_直接连接符 23"/>
          <p:cNvCxnSpPr/>
          <p:nvPr>
            <p:custDataLst>
              <p:tags r:id="rId4"/>
            </p:custDataLst>
          </p:nvPr>
        </p:nvCxnSpPr>
        <p:spPr>
          <a:xfrm flipH="1">
            <a:off x="6911474" y="4122677"/>
            <a:ext cx="4336" cy="560012"/>
          </a:xfrm>
          <a:prstGeom prst="line">
            <a:avLst/>
          </a:prstGeom>
          <a:ln w="25400">
            <a:solidFill>
              <a:srgbClr val="0059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A_椭圆 26"/>
          <p:cNvSpPr/>
          <p:nvPr>
            <p:custDataLst>
              <p:tags r:id="rId5"/>
            </p:custDataLst>
          </p:nvPr>
        </p:nvSpPr>
        <p:spPr>
          <a:xfrm>
            <a:off x="4608575" y="4855464"/>
            <a:ext cx="470371" cy="4435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A_椭圆 26"/>
          <p:cNvSpPr/>
          <p:nvPr>
            <p:custDataLst>
              <p:tags r:id="rId6"/>
            </p:custDataLst>
          </p:nvPr>
        </p:nvSpPr>
        <p:spPr>
          <a:xfrm>
            <a:off x="6687973" y="3825700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A_椭圆 26"/>
          <p:cNvSpPr/>
          <p:nvPr>
            <p:custDataLst>
              <p:tags r:id="rId7"/>
            </p:custDataLst>
          </p:nvPr>
        </p:nvSpPr>
        <p:spPr>
          <a:xfrm>
            <a:off x="2655469" y="3789124"/>
            <a:ext cx="475806" cy="504052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A_文本框 59"/>
          <p:cNvSpPr txBox="1"/>
          <p:nvPr>
            <p:custDataLst>
              <p:tags r:id="rId8"/>
            </p:custDataLst>
          </p:nvPr>
        </p:nvSpPr>
        <p:spPr>
          <a:xfrm>
            <a:off x="356616" y="5330952"/>
            <a:ext cx="8586216" cy="11772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 algn="ctr" defTabSz="685165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втором этапе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управляет учебно-педагогической и познавательной деятельностью учащихся на уроке.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этого он проводит организационные мероприятия (построение класса, сообщение задачи урока, организация дисциплины и другое), объясняет учебный материал, показывает упражнения, демонстрирует наглядные пособия, помогает учащимся при выполнении двигательных действий</a:t>
            </a:r>
            <a:r>
              <a:rPr lang="ru-RU" sz="1600" dirty="0" smtClean="0"/>
              <a:t>.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PA_文本框 59"/>
          <p:cNvSpPr txBox="1"/>
          <p:nvPr>
            <p:custDataLst>
              <p:tags r:id="rId9"/>
            </p:custDataLst>
          </p:nvPr>
        </p:nvSpPr>
        <p:spPr>
          <a:xfrm>
            <a:off x="0" y="2571440"/>
            <a:ext cx="4809744" cy="139268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 algn="ctr" defTabSz="685165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подготовительном этапе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организует целостный учебно-воспитательный процесс и каждый урок. Для этого он разрабатывает план-график, тематический план и планы-конспекты занятий, выбирает средства и методы физического воспитания. 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defTabSz="68516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6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PA_文本框 59"/>
          <p:cNvSpPr txBox="1"/>
          <p:nvPr>
            <p:custDataLst>
              <p:tags r:id="rId10"/>
            </p:custDataLst>
          </p:nvPr>
        </p:nvSpPr>
        <p:spPr>
          <a:xfrm>
            <a:off x="4901184" y="2589728"/>
            <a:ext cx="4242816" cy="139268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 algn="ctr" defTabSz="685165"/>
            <a:r>
              <a:rPr lang="ru-RU" sz="16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третьем этапе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контролирует эффективность педагогического процесса. Его деятельность направлена на анализ и оценку результатов обучения, выявление наиболее рациональных путей устранения замеченных недостатков.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685165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4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0" y="6647688"/>
            <a:ext cx="9144000" cy="2103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1"/>
            <a:ext cx="7863840" cy="123880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педагогического руководства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физкультурно-спортивным коллективом</a:t>
            </a:r>
            <a:r>
              <a:rPr lang="ru-RU" sz="4800" dirty="0" smtClean="0"/>
              <a:t> 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618563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A_任意多边形 16"/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>
            <a:off x="4709161" y="4983480"/>
            <a:ext cx="286336" cy="203226"/>
          </a:xfrm>
          <a:custGeom>
            <a:avLst/>
            <a:gdLst>
              <a:gd name="T0" fmla="*/ 760 w 901"/>
              <a:gd name="T1" fmla="*/ 79 h 557"/>
              <a:gd name="T2" fmla="*/ 157 w 901"/>
              <a:gd name="T3" fmla="*/ 79 h 557"/>
              <a:gd name="T4" fmla="*/ 157 w 901"/>
              <a:gd name="T5" fmla="*/ 432 h 557"/>
              <a:gd name="T6" fmla="*/ 760 w 901"/>
              <a:gd name="T7" fmla="*/ 432 h 557"/>
              <a:gd name="T8" fmla="*/ 760 w 901"/>
              <a:gd name="T9" fmla="*/ 79 h 557"/>
              <a:gd name="T10" fmla="*/ 760 w 901"/>
              <a:gd name="T11" fmla="*/ 79 h 557"/>
              <a:gd name="T12" fmla="*/ 181 w 901"/>
              <a:gd name="T13" fmla="*/ 466 h 557"/>
              <a:gd name="T14" fmla="*/ 181 w 901"/>
              <a:gd name="T15" fmla="*/ 504 h 557"/>
              <a:gd name="T16" fmla="*/ 250 w 901"/>
              <a:gd name="T17" fmla="*/ 504 h 557"/>
              <a:gd name="T18" fmla="*/ 250 w 901"/>
              <a:gd name="T19" fmla="*/ 466 h 557"/>
              <a:gd name="T20" fmla="*/ 181 w 901"/>
              <a:gd name="T21" fmla="*/ 466 h 557"/>
              <a:gd name="T22" fmla="*/ 181 w 901"/>
              <a:gd name="T23" fmla="*/ 466 h 557"/>
              <a:gd name="T24" fmla="*/ 284 w 901"/>
              <a:gd name="T25" fmla="*/ 466 h 557"/>
              <a:gd name="T26" fmla="*/ 284 w 901"/>
              <a:gd name="T27" fmla="*/ 504 h 557"/>
              <a:gd name="T28" fmla="*/ 352 w 901"/>
              <a:gd name="T29" fmla="*/ 504 h 557"/>
              <a:gd name="T30" fmla="*/ 352 w 901"/>
              <a:gd name="T31" fmla="*/ 466 h 557"/>
              <a:gd name="T32" fmla="*/ 284 w 901"/>
              <a:gd name="T33" fmla="*/ 466 h 557"/>
              <a:gd name="T34" fmla="*/ 284 w 901"/>
              <a:gd name="T35" fmla="*/ 466 h 557"/>
              <a:gd name="T36" fmla="*/ 758 w 901"/>
              <a:gd name="T37" fmla="*/ 466 h 557"/>
              <a:gd name="T38" fmla="*/ 758 w 901"/>
              <a:gd name="T39" fmla="*/ 504 h 557"/>
              <a:gd name="T40" fmla="*/ 826 w 901"/>
              <a:gd name="T41" fmla="*/ 504 h 557"/>
              <a:gd name="T42" fmla="*/ 826 w 901"/>
              <a:gd name="T43" fmla="*/ 466 h 557"/>
              <a:gd name="T44" fmla="*/ 758 w 901"/>
              <a:gd name="T45" fmla="*/ 466 h 557"/>
              <a:gd name="T46" fmla="*/ 758 w 901"/>
              <a:gd name="T47" fmla="*/ 466 h 557"/>
              <a:gd name="T48" fmla="*/ 76 w 901"/>
              <a:gd name="T49" fmla="*/ 466 h 557"/>
              <a:gd name="T50" fmla="*/ 76 w 901"/>
              <a:gd name="T51" fmla="*/ 504 h 557"/>
              <a:gd name="T52" fmla="*/ 143 w 901"/>
              <a:gd name="T53" fmla="*/ 504 h 557"/>
              <a:gd name="T54" fmla="*/ 143 w 901"/>
              <a:gd name="T55" fmla="*/ 466 h 557"/>
              <a:gd name="T56" fmla="*/ 76 w 901"/>
              <a:gd name="T57" fmla="*/ 466 h 557"/>
              <a:gd name="T58" fmla="*/ 76 w 901"/>
              <a:gd name="T59" fmla="*/ 466 h 557"/>
              <a:gd name="T60" fmla="*/ 0 w 901"/>
              <a:gd name="T61" fmla="*/ 438 h 557"/>
              <a:gd name="T62" fmla="*/ 78 w 901"/>
              <a:gd name="T63" fmla="*/ 438 h 557"/>
              <a:gd name="T64" fmla="*/ 78 w 901"/>
              <a:gd name="T65" fmla="*/ 39 h 557"/>
              <a:gd name="T66" fmla="*/ 78 w 901"/>
              <a:gd name="T67" fmla="*/ 0 h 557"/>
              <a:gd name="T68" fmla="*/ 117 w 901"/>
              <a:gd name="T69" fmla="*/ 0 h 557"/>
              <a:gd name="T70" fmla="*/ 800 w 901"/>
              <a:gd name="T71" fmla="*/ 0 h 557"/>
              <a:gd name="T72" fmla="*/ 840 w 901"/>
              <a:gd name="T73" fmla="*/ 0 h 557"/>
              <a:gd name="T74" fmla="*/ 840 w 901"/>
              <a:gd name="T75" fmla="*/ 39 h 557"/>
              <a:gd name="T76" fmla="*/ 840 w 901"/>
              <a:gd name="T77" fmla="*/ 438 h 557"/>
              <a:gd name="T78" fmla="*/ 901 w 901"/>
              <a:gd name="T79" fmla="*/ 438 h 557"/>
              <a:gd name="T80" fmla="*/ 901 w 901"/>
              <a:gd name="T81" fmla="*/ 527 h 557"/>
              <a:gd name="T82" fmla="*/ 862 w 901"/>
              <a:gd name="T83" fmla="*/ 557 h 557"/>
              <a:gd name="T84" fmla="*/ 44 w 901"/>
              <a:gd name="T85" fmla="*/ 557 h 557"/>
              <a:gd name="T86" fmla="*/ 0 w 901"/>
              <a:gd name="T87" fmla="*/ 527 h 557"/>
              <a:gd name="T88" fmla="*/ 0 w 901"/>
              <a:gd name="T89" fmla="*/ 438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1" h="557">
                <a:moveTo>
                  <a:pt x="760" y="79"/>
                </a:moveTo>
                <a:lnTo>
                  <a:pt x="157" y="79"/>
                </a:lnTo>
                <a:lnTo>
                  <a:pt x="157" y="432"/>
                </a:lnTo>
                <a:lnTo>
                  <a:pt x="760" y="432"/>
                </a:lnTo>
                <a:lnTo>
                  <a:pt x="760" y="79"/>
                </a:lnTo>
                <a:lnTo>
                  <a:pt x="760" y="79"/>
                </a:lnTo>
                <a:close/>
                <a:moveTo>
                  <a:pt x="181" y="466"/>
                </a:moveTo>
                <a:lnTo>
                  <a:pt x="181" y="504"/>
                </a:lnTo>
                <a:lnTo>
                  <a:pt x="250" y="504"/>
                </a:lnTo>
                <a:lnTo>
                  <a:pt x="250" y="466"/>
                </a:lnTo>
                <a:lnTo>
                  <a:pt x="181" y="466"/>
                </a:lnTo>
                <a:lnTo>
                  <a:pt x="181" y="466"/>
                </a:lnTo>
                <a:close/>
                <a:moveTo>
                  <a:pt x="284" y="466"/>
                </a:moveTo>
                <a:lnTo>
                  <a:pt x="284" y="504"/>
                </a:lnTo>
                <a:lnTo>
                  <a:pt x="352" y="504"/>
                </a:lnTo>
                <a:lnTo>
                  <a:pt x="352" y="466"/>
                </a:lnTo>
                <a:lnTo>
                  <a:pt x="284" y="466"/>
                </a:lnTo>
                <a:lnTo>
                  <a:pt x="284" y="466"/>
                </a:lnTo>
                <a:close/>
                <a:moveTo>
                  <a:pt x="758" y="466"/>
                </a:moveTo>
                <a:lnTo>
                  <a:pt x="758" y="504"/>
                </a:lnTo>
                <a:lnTo>
                  <a:pt x="826" y="504"/>
                </a:lnTo>
                <a:lnTo>
                  <a:pt x="826" y="466"/>
                </a:lnTo>
                <a:lnTo>
                  <a:pt x="758" y="466"/>
                </a:lnTo>
                <a:lnTo>
                  <a:pt x="758" y="466"/>
                </a:lnTo>
                <a:close/>
                <a:moveTo>
                  <a:pt x="76" y="466"/>
                </a:moveTo>
                <a:lnTo>
                  <a:pt x="76" y="504"/>
                </a:lnTo>
                <a:lnTo>
                  <a:pt x="143" y="504"/>
                </a:lnTo>
                <a:lnTo>
                  <a:pt x="143" y="466"/>
                </a:lnTo>
                <a:lnTo>
                  <a:pt x="76" y="466"/>
                </a:lnTo>
                <a:lnTo>
                  <a:pt x="76" y="466"/>
                </a:lnTo>
                <a:close/>
                <a:moveTo>
                  <a:pt x="0" y="438"/>
                </a:moveTo>
                <a:lnTo>
                  <a:pt x="78" y="438"/>
                </a:lnTo>
                <a:lnTo>
                  <a:pt x="78" y="39"/>
                </a:lnTo>
                <a:lnTo>
                  <a:pt x="78" y="0"/>
                </a:lnTo>
                <a:lnTo>
                  <a:pt x="117" y="0"/>
                </a:lnTo>
                <a:lnTo>
                  <a:pt x="800" y="0"/>
                </a:lnTo>
                <a:lnTo>
                  <a:pt x="840" y="0"/>
                </a:lnTo>
                <a:lnTo>
                  <a:pt x="840" y="39"/>
                </a:lnTo>
                <a:lnTo>
                  <a:pt x="840" y="438"/>
                </a:lnTo>
                <a:lnTo>
                  <a:pt x="901" y="438"/>
                </a:lnTo>
                <a:lnTo>
                  <a:pt x="901" y="527"/>
                </a:lnTo>
                <a:lnTo>
                  <a:pt x="862" y="557"/>
                </a:lnTo>
                <a:lnTo>
                  <a:pt x="44" y="557"/>
                </a:lnTo>
                <a:lnTo>
                  <a:pt x="0" y="527"/>
                </a:lnTo>
                <a:lnTo>
                  <a:pt x="0" y="43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PA_任意多边形 14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2772002" y="3904523"/>
            <a:ext cx="230860" cy="272056"/>
          </a:xfrm>
          <a:custGeom>
            <a:avLst/>
            <a:gdLst>
              <a:gd name="T0" fmla="*/ 517 w 863"/>
              <a:gd name="T1" fmla="*/ 720 h 1017"/>
              <a:gd name="T2" fmla="*/ 433 w 863"/>
              <a:gd name="T3" fmla="*/ 562 h 1017"/>
              <a:gd name="T4" fmla="*/ 342 w 863"/>
              <a:gd name="T5" fmla="*/ 720 h 1017"/>
              <a:gd name="T6" fmla="*/ 342 w 863"/>
              <a:gd name="T7" fmla="*/ 469 h 1017"/>
              <a:gd name="T8" fmla="*/ 325 w 863"/>
              <a:gd name="T9" fmla="*/ 456 h 1017"/>
              <a:gd name="T10" fmla="*/ 309 w 863"/>
              <a:gd name="T11" fmla="*/ 439 h 1017"/>
              <a:gd name="T12" fmla="*/ 301 w 863"/>
              <a:gd name="T13" fmla="*/ 420 h 1017"/>
              <a:gd name="T14" fmla="*/ 299 w 863"/>
              <a:gd name="T15" fmla="*/ 396 h 1017"/>
              <a:gd name="T16" fmla="*/ 299 w 863"/>
              <a:gd name="T17" fmla="*/ 268 h 1017"/>
              <a:gd name="T18" fmla="*/ 305 w 863"/>
              <a:gd name="T19" fmla="*/ 236 h 1017"/>
              <a:gd name="T20" fmla="*/ 322 w 863"/>
              <a:gd name="T21" fmla="*/ 210 h 1017"/>
              <a:gd name="T22" fmla="*/ 348 w 863"/>
              <a:gd name="T23" fmla="*/ 192 h 1017"/>
              <a:gd name="T24" fmla="*/ 381 w 863"/>
              <a:gd name="T25" fmla="*/ 186 h 1017"/>
              <a:gd name="T26" fmla="*/ 480 w 863"/>
              <a:gd name="T27" fmla="*/ 186 h 1017"/>
              <a:gd name="T28" fmla="*/ 513 w 863"/>
              <a:gd name="T29" fmla="*/ 192 h 1017"/>
              <a:gd name="T30" fmla="*/ 539 w 863"/>
              <a:gd name="T31" fmla="*/ 210 h 1017"/>
              <a:gd name="T32" fmla="*/ 556 w 863"/>
              <a:gd name="T33" fmla="*/ 236 h 1017"/>
              <a:gd name="T34" fmla="*/ 562 w 863"/>
              <a:gd name="T35" fmla="*/ 268 h 1017"/>
              <a:gd name="T36" fmla="*/ 562 w 863"/>
              <a:gd name="T37" fmla="*/ 396 h 1017"/>
              <a:gd name="T38" fmla="*/ 558 w 863"/>
              <a:gd name="T39" fmla="*/ 420 h 1017"/>
              <a:gd name="T40" fmla="*/ 550 w 863"/>
              <a:gd name="T41" fmla="*/ 439 h 1017"/>
              <a:gd name="T42" fmla="*/ 537 w 863"/>
              <a:gd name="T43" fmla="*/ 456 h 1017"/>
              <a:gd name="T44" fmla="*/ 517 w 863"/>
              <a:gd name="T45" fmla="*/ 469 h 1017"/>
              <a:gd name="T46" fmla="*/ 571 w 863"/>
              <a:gd name="T47" fmla="*/ 690 h 1017"/>
              <a:gd name="T48" fmla="*/ 684 w 863"/>
              <a:gd name="T49" fmla="*/ 764 h 1017"/>
              <a:gd name="T50" fmla="*/ 863 w 863"/>
              <a:gd name="T51" fmla="*/ 731 h 1017"/>
              <a:gd name="T52" fmla="*/ 712 w 863"/>
              <a:gd name="T53" fmla="*/ 690 h 1017"/>
              <a:gd name="T54" fmla="*/ 571 w 863"/>
              <a:gd name="T55" fmla="*/ 690 h 1017"/>
              <a:gd name="T56" fmla="*/ 154 w 863"/>
              <a:gd name="T57" fmla="*/ 690 h 1017"/>
              <a:gd name="T58" fmla="*/ 0 w 863"/>
              <a:gd name="T59" fmla="*/ 731 h 1017"/>
              <a:gd name="T60" fmla="*/ 180 w 863"/>
              <a:gd name="T61" fmla="*/ 764 h 1017"/>
              <a:gd name="T62" fmla="*/ 286 w 863"/>
              <a:gd name="T63" fmla="*/ 690 h 1017"/>
              <a:gd name="T64" fmla="*/ 374 w 863"/>
              <a:gd name="T65" fmla="*/ 757 h 1017"/>
              <a:gd name="T66" fmla="*/ 504 w 863"/>
              <a:gd name="T67" fmla="*/ 850 h 1017"/>
              <a:gd name="T68" fmla="*/ 435 w 863"/>
              <a:gd name="T69" fmla="*/ 1017 h 1017"/>
              <a:gd name="T70" fmla="*/ 357 w 863"/>
              <a:gd name="T71" fmla="*/ 850 h 1017"/>
              <a:gd name="T72" fmla="*/ 374 w 863"/>
              <a:gd name="T73" fmla="*/ 757 h 1017"/>
              <a:gd name="T74" fmla="*/ 433 w 863"/>
              <a:gd name="T75" fmla="*/ 0 h 1017"/>
              <a:gd name="T76" fmla="*/ 465 w 863"/>
              <a:gd name="T77" fmla="*/ 6 h 1017"/>
              <a:gd name="T78" fmla="*/ 493 w 863"/>
              <a:gd name="T79" fmla="*/ 24 h 1017"/>
              <a:gd name="T80" fmla="*/ 513 w 863"/>
              <a:gd name="T81" fmla="*/ 52 h 1017"/>
              <a:gd name="T82" fmla="*/ 519 w 863"/>
              <a:gd name="T83" fmla="*/ 84 h 1017"/>
              <a:gd name="T84" fmla="*/ 517 w 863"/>
              <a:gd name="T85" fmla="*/ 102 h 1017"/>
              <a:gd name="T86" fmla="*/ 504 w 863"/>
              <a:gd name="T87" fmla="*/ 134 h 1017"/>
              <a:gd name="T88" fmla="*/ 480 w 863"/>
              <a:gd name="T89" fmla="*/ 156 h 1017"/>
              <a:gd name="T90" fmla="*/ 450 w 863"/>
              <a:gd name="T91" fmla="*/ 169 h 1017"/>
              <a:gd name="T92" fmla="*/ 433 w 863"/>
              <a:gd name="T93" fmla="*/ 171 h 1017"/>
              <a:gd name="T94" fmla="*/ 398 w 863"/>
              <a:gd name="T95" fmla="*/ 164 h 1017"/>
              <a:gd name="T96" fmla="*/ 372 w 863"/>
              <a:gd name="T97" fmla="*/ 145 h 1017"/>
              <a:gd name="T98" fmla="*/ 353 w 863"/>
              <a:gd name="T99" fmla="*/ 119 h 1017"/>
              <a:gd name="T100" fmla="*/ 346 w 863"/>
              <a:gd name="T101" fmla="*/ 84 h 1017"/>
              <a:gd name="T102" fmla="*/ 348 w 863"/>
              <a:gd name="T103" fmla="*/ 67 h 1017"/>
              <a:gd name="T104" fmla="*/ 361 w 863"/>
              <a:gd name="T105" fmla="*/ 37 h 1017"/>
              <a:gd name="T106" fmla="*/ 385 w 863"/>
              <a:gd name="T107" fmla="*/ 13 h 1017"/>
              <a:gd name="T108" fmla="*/ 415 w 863"/>
              <a:gd name="T109" fmla="*/ 0 h 1017"/>
              <a:gd name="T110" fmla="*/ 433 w 863"/>
              <a:gd name="T111" fmla="*/ 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63" h="1017">
                <a:moveTo>
                  <a:pt x="517" y="469"/>
                </a:moveTo>
                <a:lnTo>
                  <a:pt x="517" y="720"/>
                </a:lnTo>
                <a:lnTo>
                  <a:pt x="456" y="720"/>
                </a:lnTo>
                <a:lnTo>
                  <a:pt x="433" y="562"/>
                </a:lnTo>
                <a:lnTo>
                  <a:pt x="409" y="720"/>
                </a:lnTo>
                <a:lnTo>
                  <a:pt x="342" y="720"/>
                </a:lnTo>
                <a:lnTo>
                  <a:pt x="342" y="469"/>
                </a:lnTo>
                <a:lnTo>
                  <a:pt x="342" y="469"/>
                </a:lnTo>
                <a:lnTo>
                  <a:pt x="333" y="463"/>
                </a:lnTo>
                <a:lnTo>
                  <a:pt x="325" y="456"/>
                </a:lnTo>
                <a:lnTo>
                  <a:pt x="316" y="448"/>
                </a:lnTo>
                <a:lnTo>
                  <a:pt x="309" y="439"/>
                </a:lnTo>
                <a:lnTo>
                  <a:pt x="305" y="430"/>
                </a:lnTo>
                <a:lnTo>
                  <a:pt x="301" y="420"/>
                </a:lnTo>
                <a:lnTo>
                  <a:pt x="299" y="409"/>
                </a:lnTo>
                <a:lnTo>
                  <a:pt x="299" y="396"/>
                </a:lnTo>
                <a:lnTo>
                  <a:pt x="299" y="268"/>
                </a:lnTo>
                <a:lnTo>
                  <a:pt x="299" y="268"/>
                </a:lnTo>
                <a:lnTo>
                  <a:pt x="301" y="251"/>
                </a:lnTo>
                <a:lnTo>
                  <a:pt x="305" y="236"/>
                </a:lnTo>
                <a:lnTo>
                  <a:pt x="312" y="223"/>
                </a:lnTo>
                <a:lnTo>
                  <a:pt x="322" y="210"/>
                </a:lnTo>
                <a:lnTo>
                  <a:pt x="333" y="201"/>
                </a:lnTo>
                <a:lnTo>
                  <a:pt x="348" y="192"/>
                </a:lnTo>
                <a:lnTo>
                  <a:pt x="363" y="188"/>
                </a:lnTo>
                <a:lnTo>
                  <a:pt x="381" y="186"/>
                </a:lnTo>
                <a:lnTo>
                  <a:pt x="480" y="186"/>
                </a:lnTo>
                <a:lnTo>
                  <a:pt x="480" y="186"/>
                </a:lnTo>
                <a:lnTo>
                  <a:pt x="498" y="188"/>
                </a:lnTo>
                <a:lnTo>
                  <a:pt x="513" y="192"/>
                </a:lnTo>
                <a:lnTo>
                  <a:pt x="526" y="201"/>
                </a:lnTo>
                <a:lnTo>
                  <a:pt x="539" y="210"/>
                </a:lnTo>
                <a:lnTo>
                  <a:pt x="547" y="223"/>
                </a:lnTo>
                <a:lnTo>
                  <a:pt x="556" y="236"/>
                </a:lnTo>
                <a:lnTo>
                  <a:pt x="560" y="251"/>
                </a:lnTo>
                <a:lnTo>
                  <a:pt x="562" y="268"/>
                </a:lnTo>
                <a:lnTo>
                  <a:pt x="562" y="396"/>
                </a:lnTo>
                <a:lnTo>
                  <a:pt x="562" y="396"/>
                </a:lnTo>
                <a:lnTo>
                  <a:pt x="560" y="409"/>
                </a:lnTo>
                <a:lnTo>
                  <a:pt x="558" y="420"/>
                </a:lnTo>
                <a:lnTo>
                  <a:pt x="554" y="430"/>
                </a:lnTo>
                <a:lnTo>
                  <a:pt x="550" y="439"/>
                </a:lnTo>
                <a:lnTo>
                  <a:pt x="543" y="448"/>
                </a:lnTo>
                <a:lnTo>
                  <a:pt x="537" y="456"/>
                </a:lnTo>
                <a:lnTo>
                  <a:pt x="528" y="463"/>
                </a:lnTo>
                <a:lnTo>
                  <a:pt x="517" y="469"/>
                </a:lnTo>
                <a:lnTo>
                  <a:pt x="517" y="469"/>
                </a:lnTo>
                <a:close/>
                <a:moveTo>
                  <a:pt x="571" y="690"/>
                </a:moveTo>
                <a:lnTo>
                  <a:pt x="532" y="764"/>
                </a:lnTo>
                <a:lnTo>
                  <a:pt x="684" y="764"/>
                </a:lnTo>
                <a:lnTo>
                  <a:pt x="664" y="820"/>
                </a:lnTo>
                <a:lnTo>
                  <a:pt x="863" y="731"/>
                </a:lnTo>
                <a:lnTo>
                  <a:pt x="725" y="653"/>
                </a:lnTo>
                <a:lnTo>
                  <a:pt x="712" y="690"/>
                </a:lnTo>
                <a:lnTo>
                  <a:pt x="571" y="690"/>
                </a:lnTo>
                <a:lnTo>
                  <a:pt x="571" y="690"/>
                </a:lnTo>
                <a:close/>
                <a:moveTo>
                  <a:pt x="286" y="690"/>
                </a:moveTo>
                <a:lnTo>
                  <a:pt x="154" y="690"/>
                </a:lnTo>
                <a:lnTo>
                  <a:pt x="138" y="653"/>
                </a:lnTo>
                <a:lnTo>
                  <a:pt x="0" y="731"/>
                </a:lnTo>
                <a:lnTo>
                  <a:pt x="201" y="820"/>
                </a:lnTo>
                <a:lnTo>
                  <a:pt x="180" y="764"/>
                </a:lnTo>
                <a:lnTo>
                  <a:pt x="322" y="764"/>
                </a:lnTo>
                <a:lnTo>
                  <a:pt x="286" y="690"/>
                </a:lnTo>
                <a:lnTo>
                  <a:pt x="286" y="690"/>
                </a:lnTo>
                <a:close/>
                <a:moveTo>
                  <a:pt x="374" y="757"/>
                </a:moveTo>
                <a:lnTo>
                  <a:pt x="487" y="757"/>
                </a:lnTo>
                <a:lnTo>
                  <a:pt x="504" y="850"/>
                </a:lnTo>
                <a:lnTo>
                  <a:pt x="623" y="850"/>
                </a:lnTo>
                <a:lnTo>
                  <a:pt x="435" y="1017"/>
                </a:lnTo>
                <a:lnTo>
                  <a:pt x="244" y="850"/>
                </a:lnTo>
                <a:lnTo>
                  <a:pt x="357" y="850"/>
                </a:lnTo>
                <a:lnTo>
                  <a:pt x="374" y="757"/>
                </a:lnTo>
                <a:lnTo>
                  <a:pt x="374" y="757"/>
                </a:lnTo>
                <a:close/>
                <a:moveTo>
                  <a:pt x="433" y="0"/>
                </a:moveTo>
                <a:lnTo>
                  <a:pt x="433" y="0"/>
                </a:lnTo>
                <a:lnTo>
                  <a:pt x="450" y="0"/>
                </a:lnTo>
                <a:lnTo>
                  <a:pt x="465" y="6"/>
                </a:lnTo>
                <a:lnTo>
                  <a:pt x="480" y="13"/>
                </a:lnTo>
                <a:lnTo>
                  <a:pt x="493" y="24"/>
                </a:lnTo>
                <a:lnTo>
                  <a:pt x="504" y="37"/>
                </a:lnTo>
                <a:lnTo>
                  <a:pt x="513" y="52"/>
                </a:lnTo>
                <a:lnTo>
                  <a:pt x="517" y="67"/>
                </a:lnTo>
                <a:lnTo>
                  <a:pt x="519" y="84"/>
                </a:lnTo>
                <a:lnTo>
                  <a:pt x="519" y="84"/>
                </a:lnTo>
                <a:lnTo>
                  <a:pt x="517" y="102"/>
                </a:lnTo>
                <a:lnTo>
                  <a:pt x="513" y="119"/>
                </a:lnTo>
                <a:lnTo>
                  <a:pt x="504" y="134"/>
                </a:lnTo>
                <a:lnTo>
                  <a:pt x="493" y="145"/>
                </a:lnTo>
                <a:lnTo>
                  <a:pt x="480" y="156"/>
                </a:lnTo>
                <a:lnTo>
                  <a:pt x="465" y="164"/>
                </a:lnTo>
                <a:lnTo>
                  <a:pt x="450" y="169"/>
                </a:lnTo>
                <a:lnTo>
                  <a:pt x="433" y="171"/>
                </a:lnTo>
                <a:lnTo>
                  <a:pt x="433" y="171"/>
                </a:lnTo>
                <a:lnTo>
                  <a:pt x="415" y="169"/>
                </a:lnTo>
                <a:lnTo>
                  <a:pt x="398" y="164"/>
                </a:lnTo>
                <a:lnTo>
                  <a:pt x="385" y="156"/>
                </a:lnTo>
                <a:lnTo>
                  <a:pt x="372" y="145"/>
                </a:lnTo>
                <a:lnTo>
                  <a:pt x="361" y="134"/>
                </a:lnTo>
                <a:lnTo>
                  <a:pt x="353" y="119"/>
                </a:lnTo>
                <a:lnTo>
                  <a:pt x="348" y="102"/>
                </a:lnTo>
                <a:lnTo>
                  <a:pt x="346" y="84"/>
                </a:lnTo>
                <a:lnTo>
                  <a:pt x="346" y="84"/>
                </a:lnTo>
                <a:lnTo>
                  <a:pt x="348" y="67"/>
                </a:lnTo>
                <a:lnTo>
                  <a:pt x="353" y="52"/>
                </a:lnTo>
                <a:lnTo>
                  <a:pt x="361" y="37"/>
                </a:lnTo>
                <a:lnTo>
                  <a:pt x="372" y="24"/>
                </a:lnTo>
                <a:lnTo>
                  <a:pt x="385" y="13"/>
                </a:lnTo>
                <a:lnTo>
                  <a:pt x="398" y="6"/>
                </a:lnTo>
                <a:lnTo>
                  <a:pt x="415" y="0"/>
                </a:lnTo>
                <a:lnTo>
                  <a:pt x="433" y="0"/>
                </a:lnTo>
                <a:lnTo>
                  <a:pt x="433" y="0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PA_任意多边形 20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6773171" y="3977640"/>
            <a:ext cx="240641" cy="227905"/>
          </a:xfrm>
          <a:custGeom>
            <a:avLst/>
            <a:gdLst>
              <a:gd name="T0" fmla="*/ 622 w 847"/>
              <a:gd name="T1" fmla="*/ 550 h 865"/>
              <a:gd name="T2" fmla="*/ 647 w 847"/>
              <a:gd name="T3" fmla="*/ 640 h 865"/>
              <a:gd name="T4" fmla="*/ 691 w 847"/>
              <a:gd name="T5" fmla="*/ 619 h 865"/>
              <a:gd name="T6" fmla="*/ 726 w 847"/>
              <a:gd name="T7" fmla="*/ 588 h 865"/>
              <a:gd name="T8" fmla="*/ 753 w 847"/>
              <a:gd name="T9" fmla="*/ 548 h 865"/>
              <a:gd name="T10" fmla="*/ 768 w 847"/>
              <a:gd name="T11" fmla="*/ 502 h 865"/>
              <a:gd name="T12" fmla="*/ 770 w 847"/>
              <a:gd name="T13" fmla="*/ 452 h 865"/>
              <a:gd name="T14" fmla="*/ 758 w 847"/>
              <a:gd name="T15" fmla="*/ 398 h 865"/>
              <a:gd name="T16" fmla="*/ 803 w 847"/>
              <a:gd name="T17" fmla="*/ 396 h 865"/>
              <a:gd name="T18" fmla="*/ 829 w 847"/>
              <a:gd name="T19" fmla="*/ 442 h 865"/>
              <a:gd name="T20" fmla="*/ 845 w 847"/>
              <a:gd name="T21" fmla="*/ 496 h 865"/>
              <a:gd name="T22" fmla="*/ 847 w 847"/>
              <a:gd name="T23" fmla="*/ 540 h 865"/>
              <a:gd name="T24" fmla="*/ 839 w 847"/>
              <a:gd name="T25" fmla="*/ 609 h 865"/>
              <a:gd name="T26" fmla="*/ 810 w 847"/>
              <a:gd name="T27" fmla="*/ 671 h 865"/>
              <a:gd name="T28" fmla="*/ 766 w 847"/>
              <a:gd name="T29" fmla="*/ 724 h 865"/>
              <a:gd name="T30" fmla="*/ 710 w 847"/>
              <a:gd name="T31" fmla="*/ 761 h 865"/>
              <a:gd name="T32" fmla="*/ 645 w 847"/>
              <a:gd name="T33" fmla="*/ 784 h 865"/>
              <a:gd name="T34" fmla="*/ 0 w 847"/>
              <a:gd name="T35" fmla="*/ 369 h 865"/>
              <a:gd name="T36" fmla="*/ 207 w 847"/>
              <a:gd name="T37" fmla="*/ 448 h 865"/>
              <a:gd name="T38" fmla="*/ 203 w 847"/>
              <a:gd name="T39" fmla="*/ 479 h 865"/>
              <a:gd name="T40" fmla="*/ 207 w 847"/>
              <a:gd name="T41" fmla="*/ 527 h 865"/>
              <a:gd name="T42" fmla="*/ 224 w 847"/>
              <a:gd name="T43" fmla="*/ 573 h 865"/>
              <a:gd name="T44" fmla="*/ 251 w 847"/>
              <a:gd name="T45" fmla="*/ 613 h 865"/>
              <a:gd name="T46" fmla="*/ 288 w 847"/>
              <a:gd name="T47" fmla="*/ 642 h 865"/>
              <a:gd name="T48" fmla="*/ 320 w 847"/>
              <a:gd name="T49" fmla="*/ 657 h 865"/>
              <a:gd name="T50" fmla="*/ 374 w 847"/>
              <a:gd name="T51" fmla="*/ 709 h 865"/>
              <a:gd name="T52" fmla="*/ 338 w 847"/>
              <a:gd name="T53" fmla="*/ 715 h 865"/>
              <a:gd name="T54" fmla="*/ 284 w 847"/>
              <a:gd name="T55" fmla="*/ 713 h 865"/>
              <a:gd name="T56" fmla="*/ 230 w 847"/>
              <a:gd name="T57" fmla="*/ 698 h 865"/>
              <a:gd name="T58" fmla="*/ 186 w 847"/>
              <a:gd name="T59" fmla="*/ 678 h 865"/>
              <a:gd name="T60" fmla="*/ 132 w 847"/>
              <a:gd name="T61" fmla="*/ 634 h 865"/>
              <a:gd name="T62" fmla="*/ 94 w 847"/>
              <a:gd name="T63" fmla="*/ 578 h 865"/>
              <a:gd name="T64" fmla="*/ 71 w 847"/>
              <a:gd name="T65" fmla="*/ 513 h 865"/>
              <a:gd name="T66" fmla="*/ 67 w 847"/>
              <a:gd name="T67" fmla="*/ 444 h 865"/>
              <a:gd name="T68" fmla="*/ 0 w 847"/>
              <a:gd name="T69" fmla="*/ 369 h 865"/>
              <a:gd name="T70" fmla="*/ 712 w 847"/>
              <a:gd name="T71" fmla="*/ 81 h 865"/>
              <a:gd name="T72" fmla="*/ 676 w 847"/>
              <a:gd name="T73" fmla="*/ 50 h 865"/>
              <a:gd name="T74" fmla="*/ 616 w 847"/>
              <a:gd name="T75" fmla="*/ 16 h 865"/>
              <a:gd name="T76" fmla="*/ 549 w 847"/>
              <a:gd name="T77" fmla="*/ 0 h 865"/>
              <a:gd name="T78" fmla="*/ 482 w 847"/>
              <a:gd name="T79" fmla="*/ 2 h 865"/>
              <a:gd name="T80" fmla="*/ 415 w 847"/>
              <a:gd name="T81" fmla="*/ 25 h 865"/>
              <a:gd name="T82" fmla="*/ 376 w 847"/>
              <a:gd name="T83" fmla="*/ 50 h 865"/>
              <a:gd name="T84" fmla="*/ 334 w 847"/>
              <a:gd name="T85" fmla="*/ 87 h 865"/>
              <a:gd name="T86" fmla="*/ 303 w 847"/>
              <a:gd name="T87" fmla="*/ 133 h 865"/>
              <a:gd name="T88" fmla="*/ 322 w 847"/>
              <a:gd name="T89" fmla="*/ 187 h 865"/>
              <a:gd name="T90" fmla="*/ 361 w 847"/>
              <a:gd name="T91" fmla="*/ 146 h 865"/>
              <a:gd name="T92" fmla="*/ 390 w 847"/>
              <a:gd name="T93" fmla="*/ 129 h 865"/>
              <a:gd name="T94" fmla="*/ 436 w 847"/>
              <a:gd name="T95" fmla="*/ 114 h 865"/>
              <a:gd name="T96" fmla="*/ 484 w 847"/>
              <a:gd name="T97" fmla="*/ 110 h 865"/>
              <a:gd name="T98" fmla="*/ 532 w 847"/>
              <a:gd name="T99" fmla="*/ 121 h 865"/>
              <a:gd name="T100" fmla="*/ 574 w 847"/>
              <a:gd name="T101" fmla="*/ 144 h 865"/>
              <a:gd name="T102" fmla="*/ 522 w 847"/>
              <a:gd name="T103" fmla="*/ 223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47" h="865">
                <a:moveTo>
                  <a:pt x="651" y="865"/>
                </a:moveTo>
                <a:lnTo>
                  <a:pt x="434" y="736"/>
                </a:lnTo>
                <a:lnTo>
                  <a:pt x="622" y="550"/>
                </a:lnTo>
                <a:lnTo>
                  <a:pt x="630" y="644"/>
                </a:lnTo>
                <a:lnTo>
                  <a:pt x="630" y="644"/>
                </a:lnTo>
                <a:lnTo>
                  <a:pt x="647" y="640"/>
                </a:lnTo>
                <a:lnTo>
                  <a:pt x="662" y="636"/>
                </a:lnTo>
                <a:lnTo>
                  <a:pt x="676" y="628"/>
                </a:lnTo>
                <a:lnTo>
                  <a:pt x="691" y="619"/>
                </a:lnTo>
                <a:lnTo>
                  <a:pt x="703" y="611"/>
                </a:lnTo>
                <a:lnTo>
                  <a:pt x="716" y="600"/>
                </a:lnTo>
                <a:lnTo>
                  <a:pt x="726" y="588"/>
                </a:lnTo>
                <a:lnTo>
                  <a:pt x="737" y="575"/>
                </a:lnTo>
                <a:lnTo>
                  <a:pt x="745" y="563"/>
                </a:lnTo>
                <a:lnTo>
                  <a:pt x="753" y="548"/>
                </a:lnTo>
                <a:lnTo>
                  <a:pt x="760" y="534"/>
                </a:lnTo>
                <a:lnTo>
                  <a:pt x="764" y="519"/>
                </a:lnTo>
                <a:lnTo>
                  <a:pt x="768" y="502"/>
                </a:lnTo>
                <a:lnTo>
                  <a:pt x="770" y="486"/>
                </a:lnTo>
                <a:lnTo>
                  <a:pt x="772" y="469"/>
                </a:lnTo>
                <a:lnTo>
                  <a:pt x="770" y="452"/>
                </a:lnTo>
                <a:lnTo>
                  <a:pt x="770" y="452"/>
                </a:lnTo>
                <a:lnTo>
                  <a:pt x="766" y="425"/>
                </a:lnTo>
                <a:lnTo>
                  <a:pt x="758" y="398"/>
                </a:lnTo>
                <a:lnTo>
                  <a:pt x="793" y="381"/>
                </a:lnTo>
                <a:lnTo>
                  <a:pt x="793" y="381"/>
                </a:lnTo>
                <a:lnTo>
                  <a:pt x="803" y="396"/>
                </a:lnTo>
                <a:lnTo>
                  <a:pt x="814" y="411"/>
                </a:lnTo>
                <a:lnTo>
                  <a:pt x="822" y="425"/>
                </a:lnTo>
                <a:lnTo>
                  <a:pt x="829" y="442"/>
                </a:lnTo>
                <a:lnTo>
                  <a:pt x="835" y="461"/>
                </a:lnTo>
                <a:lnTo>
                  <a:pt x="841" y="477"/>
                </a:lnTo>
                <a:lnTo>
                  <a:pt x="845" y="496"/>
                </a:lnTo>
                <a:lnTo>
                  <a:pt x="847" y="515"/>
                </a:lnTo>
                <a:lnTo>
                  <a:pt x="847" y="515"/>
                </a:lnTo>
                <a:lnTo>
                  <a:pt x="847" y="540"/>
                </a:lnTo>
                <a:lnTo>
                  <a:pt x="847" y="563"/>
                </a:lnTo>
                <a:lnTo>
                  <a:pt x="843" y="586"/>
                </a:lnTo>
                <a:lnTo>
                  <a:pt x="839" y="609"/>
                </a:lnTo>
                <a:lnTo>
                  <a:pt x="831" y="630"/>
                </a:lnTo>
                <a:lnTo>
                  <a:pt x="822" y="651"/>
                </a:lnTo>
                <a:lnTo>
                  <a:pt x="810" y="671"/>
                </a:lnTo>
                <a:lnTo>
                  <a:pt x="797" y="690"/>
                </a:lnTo>
                <a:lnTo>
                  <a:pt x="783" y="707"/>
                </a:lnTo>
                <a:lnTo>
                  <a:pt x="766" y="724"/>
                </a:lnTo>
                <a:lnTo>
                  <a:pt x="749" y="738"/>
                </a:lnTo>
                <a:lnTo>
                  <a:pt x="730" y="751"/>
                </a:lnTo>
                <a:lnTo>
                  <a:pt x="710" y="761"/>
                </a:lnTo>
                <a:lnTo>
                  <a:pt x="689" y="771"/>
                </a:lnTo>
                <a:lnTo>
                  <a:pt x="668" y="780"/>
                </a:lnTo>
                <a:lnTo>
                  <a:pt x="645" y="784"/>
                </a:lnTo>
                <a:lnTo>
                  <a:pt x="651" y="865"/>
                </a:lnTo>
                <a:lnTo>
                  <a:pt x="651" y="865"/>
                </a:lnTo>
                <a:close/>
                <a:moveTo>
                  <a:pt x="0" y="369"/>
                </a:moveTo>
                <a:lnTo>
                  <a:pt x="213" y="231"/>
                </a:lnTo>
                <a:lnTo>
                  <a:pt x="297" y="482"/>
                </a:lnTo>
                <a:lnTo>
                  <a:pt x="207" y="448"/>
                </a:lnTo>
                <a:lnTo>
                  <a:pt x="207" y="448"/>
                </a:lnTo>
                <a:lnTo>
                  <a:pt x="205" y="465"/>
                </a:lnTo>
                <a:lnTo>
                  <a:pt x="203" y="479"/>
                </a:lnTo>
                <a:lnTo>
                  <a:pt x="203" y="496"/>
                </a:lnTo>
                <a:lnTo>
                  <a:pt x="203" y="513"/>
                </a:lnTo>
                <a:lnTo>
                  <a:pt x="207" y="527"/>
                </a:lnTo>
                <a:lnTo>
                  <a:pt x="211" y="544"/>
                </a:lnTo>
                <a:lnTo>
                  <a:pt x="215" y="559"/>
                </a:lnTo>
                <a:lnTo>
                  <a:pt x="224" y="573"/>
                </a:lnTo>
                <a:lnTo>
                  <a:pt x="232" y="588"/>
                </a:lnTo>
                <a:lnTo>
                  <a:pt x="240" y="600"/>
                </a:lnTo>
                <a:lnTo>
                  <a:pt x="251" y="613"/>
                </a:lnTo>
                <a:lnTo>
                  <a:pt x="261" y="623"/>
                </a:lnTo>
                <a:lnTo>
                  <a:pt x="274" y="634"/>
                </a:lnTo>
                <a:lnTo>
                  <a:pt x="288" y="642"/>
                </a:lnTo>
                <a:lnTo>
                  <a:pt x="303" y="651"/>
                </a:lnTo>
                <a:lnTo>
                  <a:pt x="320" y="657"/>
                </a:lnTo>
                <a:lnTo>
                  <a:pt x="320" y="657"/>
                </a:lnTo>
                <a:lnTo>
                  <a:pt x="347" y="665"/>
                </a:lnTo>
                <a:lnTo>
                  <a:pt x="374" y="669"/>
                </a:lnTo>
                <a:lnTo>
                  <a:pt x="374" y="709"/>
                </a:lnTo>
                <a:lnTo>
                  <a:pt x="374" y="709"/>
                </a:lnTo>
                <a:lnTo>
                  <a:pt x="355" y="713"/>
                </a:lnTo>
                <a:lnTo>
                  <a:pt x="338" y="715"/>
                </a:lnTo>
                <a:lnTo>
                  <a:pt x="320" y="715"/>
                </a:lnTo>
                <a:lnTo>
                  <a:pt x="303" y="715"/>
                </a:lnTo>
                <a:lnTo>
                  <a:pt x="284" y="713"/>
                </a:lnTo>
                <a:lnTo>
                  <a:pt x="265" y="709"/>
                </a:lnTo>
                <a:lnTo>
                  <a:pt x="247" y="705"/>
                </a:lnTo>
                <a:lnTo>
                  <a:pt x="230" y="698"/>
                </a:lnTo>
                <a:lnTo>
                  <a:pt x="230" y="698"/>
                </a:lnTo>
                <a:lnTo>
                  <a:pt x="207" y="690"/>
                </a:lnTo>
                <a:lnTo>
                  <a:pt x="186" y="678"/>
                </a:lnTo>
                <a:lnTo>
                  <a:pt x="167" y="665"/>
                </a:lnTo>
                <a:lnTo>
                  <a:pt x="148" y="651"/>
                </a:lnTo>
                <a:lnTo>
                  <a:pt x="132" y="634"/>
                </a:lnTo>
                <a:lnTo>
                  <a:pt x="117" y="617"/>
                </a:lnTo>
                <a:lnTo>
                  <a:pt x="105" y="598"/>
                </a:lnTo>
                <a:lnTo>
                  <a:pt x="94" y="578"/>
                </a:lnTo>
                <a:lnTo>
                  <a:pt x="84" y="557"/>
                </a:lnTo>
                <a:lnTo>
                  <a:pt x="78" y="536"/>
                </a:lnTo>
                <a:lnTo>
                  <a:pt x="71" y="513"/>
                </a:lnTo>
                <a:lnTo>
                  <a:pt x="69" y="492"/>
                </a:lnTo>
                <a:lnTo>
                  <a:pt x="67" y="469"/>
                </a:lnTo>
                <a:lnTo>
                  <a:pt x="67" y="444"/>
                </a:lnTo>
                <a:lnTo>
                  <a:pt x="71" y="421"/>
                </a:lnTo>
                <a:lnTo>
                  <a:pt x="75" y="398"/>
                </a:lnTo>
                <a:lnTo>
                  <a:pt x="0" y="369"/>
                </a:lnTo>
                <a:lnTo>
                  <a:pt x="0" y="369"/>
                </a:lnTo>
                <a:close/>
                <a:moveTo>
                  <a:pt x="776" y="33"/>
                </a:moveTo>
                <a:lnTo>
                  <a:pt x="712" y="81"/>
                </a:lnTo>
                <a:lnTo>
                  <a:pt x="712" y="81"/>
                </a:lnTo>
                <a:lnTo>
                  <a:pt x="695" y="64"/>
                </a:lnTo>
                <a:lnTo>
                  <a:pt x="676" y="50"/>
                </a:lnTo>
                <a:lnTo>
                  <a:pt x="657" y="37"/>
                </a:lnTo>
                <a:lnTo>
                  <a:pt x="637" y="25"/>
                </a:lnTo>
                <a:lnTo>
                  <a:pt x="616" y="16"/>
                </a:lnTo>
                <a:lnTo>
                  <a:pt x="595" y="8"/>
                </a:lnTo>
                <a:lnTo>
                  <a:pt x="572" y="4"/>
                </a:lnTo>
                <a:lnTo>
                  <a:pt x="549" y="0"/>
                </a:lnTo>
                <a:lnTo>
                  <a:pt x="528" y="0"/>
                </a:lnTo>
                <a:lnTo>
                  <a:pt x="505" y="0"/>
                </a:lnTo>
                <a:lnTo>
                  <a:pt x="482" y="2"/>
                </a:lnTo>
                <a:lnTo>
                  <a:pt x="459" y="8"/>
                </a:lnTo>
                <a:lnTo>
                  <a:pt x="438" y="14"/>
                </a:lnTo>
                <a:lnTo>
                  <a:pt x="415" y="25"/>
                </a:lnTo>
                <a:lnTo>
                  <a:pt x="395" y="35"/>
                </a:lnTo>
                <a:lnTo>
                  <a:pt x="376" y="50"/>
                </a:lnTo>
                <a:lnTo>
                  <a:pt x="376" y="50"/>
                </a:lnTo>
                <a:lnTo>
                  <a:pt x="361" y="60"/>
                </a:lnTo>
                <a:lnTo>
                  <a:pt x="347" y="73"/>
                </a:lnTo>
                <a:lnTo>
                  <a:pt x="334" y="87"/>
                </a:lnTo>
                <a:lnTo>
                  <a:pt x="324" y="102"/>
                </a:lnTo>
                <a:lnTo>
                  <a:pt x="313" y="117"/>
                </a:lnTo>
                <a:lnTo>
                  <a:pt x="303" y="133"/>
                </a:lnTo>
                <a:lnTo>
                  <a:pt x="297" y="150"/>
                </a:lnTo>
                <a:lnTo>
                  <a:pt x="290" y="165"/>
                </a:lnTo>
                <a:lnTo>
                  <a:pt x="322" y="187"/>
                </a:lnTo>
                <a:lnTo>
                  <a:pt x="322" y="187"/>
                </a:lnTo>
                <a:lnTo>
                  <a:pt x="340" y="167"/>
                </a:lnTo>
                <a:lnTo>
                  <a:pt x="361" y="146"/>
                </a:lnTo>
                <a:lnTo>
                  <a:pt x="361" y="146"/>
                </a:lnTo>
                <a:lnTo>
                  <a:pt x="376" y="137"/>
                </a:lnTo>
                <a:lnTo>
                  <a:pt x="390" y="129"/>
                </a:lnTo>
                <a:lnTo>
                  <a:pt x="405" y="123"/>
                </a:lnTo>
                <a:lnTo>
                  <a:pt x="422" y="117"/>
                </a:lnTo>
                <a:lnTo>
                  <a:pt x="436" y="114"/>
                </a:lnTo>
                <a:lnTo>
                  <a:pt x="453" y="112"/>
                </a:lnTo>
                <a:lnTo>
                  <a:pt x="470" y="110"/>
                </a:lnTo>
                <a:lnTo>
                  <a:pt x="484" y="110"/>
                </a:lnTo>
                <a:lnTo>
                  <a:pt x="501" y="112"/>
                </a:lnTo>
                <a:lnTo>
                  <a:pt x="516" y="117"/>
                </a:lnTo>
                <a:lnTo>
                  <a:pt x="532" y="121"/>
                </a:lnTo>
                <a:lnTo>
                  <a:pt x="547" y="127"/>
                </a:lnTo>
                <a:lnTo>
                  <a:pt x="559" y="135"/>
                </a:lnTo>
                <a:lnTo>
                  <a:pt x="574" y="144"/>
                </a:lnTo>
                <a:lnTo>
                  <a:pt x="587" y="154"/>
                </a:lnTo>
                <a:lnTo>
                  <a:pt x="599" y="165"/>
                </a:lnTo>
                <a:lnTo>
                  <a:pt x="522" y="223"/>
                </a:lnTo>
                <a:lnTo>
                  <a:pt x="778" y="285"/>
                </a:lnTo>
                <a:lnTo>
                  <a:pt x="776" y="33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Блок-схема: задержка 1"/>
          <p:cNvSpPr/>
          <p:nvPr/>
        </p:nvSpPr>
        <p:spPr>
          <a:xfrm rot="10800000">
            <a:off x="0" y="6336792"/>
            <a:ext cx="9144004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задержка 1"/>
          <p:cNvSpPr/>
          <p:nvPr/>
        </p:nvSpPr>
        <p:spPr>
          <a:xfrm rot="10800000">
            <a:off x="0" y="2026920"/>
            <a:ext cx="9144004" cy="1828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0" y="1112520"/>
            <a:ext cx="9144000" cy="2103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sp>
        <p:nvSpPr>
          <p:cNvPr id="28" name="PA_文本框 59"/>
          <p:cNvSpPr txBox="1"/>
          <p:nvPr>
            <p:custDataLst>
              <p:tags r:id="rId14"/>
            </p:custDataLst>
          </p:nvPr>
        </p:nvSpPr>
        <p:spPr>
          <a:xfrm>
            <a:off x="362712" y="1324808"/>
            <a:ext cx="8324088" cy="96180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 algn="ctr" defTabSz="685165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Педагогическое руководство физкультурно-спортивным коллективом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— это деятельность спортивного педагога, направленная на управление учебно-педагогической и познавательной деятельностью учащихся в процессе занятий физической культурой и спортом</a:t>
            </a:r>
            <a:r>
              <a:rPr lang="ru-RU" sz="1400" dirty="0" smtClean="0"/>
              <a:t>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68516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1600" b="1" dirty="0">
              <a:solidFill>
                <a:srgbClr val="0A4776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5222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709" y="2468880"/>
            <a:ext cx="4491494" cy="4389120"/>
          </a:xfrm>
          <a:prstGeom prst="rtTriangle">
            <a:avLst/>
          </a:prstGeom>
          <a:noFill/>
        </p:spPr>
      </p:pic>
      <p:sp>
        <p:nvSpPr>
          <p:cNvPr id="4" name="等腰三角形 4"/>
          <p:cNvSpPr/>
          <p:nvPr/>
        </p:nvSpPr>
        <p:spPr>
          <a:xfrm flipV="1">
            <a:off x="1016875" y="-2"/>
            <a:ext cx="3683142" cy="704089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18"/>
          <p:cNvSpPr/>
          <p:nvPr/>
        </p:nvSpPr>
        <p:spPr>
          <a:xfrm>
            <a:off x="0" y="1737360"/>
            <a:ext cx="5202936" cy="5120640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32"/>
          <p:cNvSpPr txBox="1">
            <a:spLocks noChangeArrowheads="1"/>
          </p:cNvSpPr>
          <p:nvPr/>
        </p:nvSpPr>
        <p:spPr bwMode="auto">
          <a:xfrm>
            <a:off x="1981764" y="2806518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/>
        </p:nvSpPr>
        <p:spPr bwMode="auto">
          <a:xfrm>
            <a:off x="351084" y="1029534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1183188" y="1971366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/>
        </p:nvSpPr>
        <p:spPr bwMode="auto">
          <a:xfrm>
            <a:off x="2795580" y="3611190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16530" y="0"/>
            <a:ext cx="7611318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педагогического руководства физкультурно-спортивным коллективом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9704" y="3758184"/>
            <a:ext cx="4654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досуга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Ежедневные тренировки, участие в соревнованиях, соблюдение спортивного режима требуют от тренера организации досуга, удовлетворения разнообразных интересов, разумного включения в общественную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жизнь.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18565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3606348" y="4376238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5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4411020" y="5171766"/>
            <a:ext cx="1182013" cy="1161633"/>
          </a:xfrm>
          <a:prstGeom prst="diamond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6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1" name="任意多边形: 形状 31"/>
          <p:cNvSpPr/>
          <p:nvPr/>
        </p:nvSpPr>
        <p:spPr>
          <a:xfrm rot="10800000" flipH="1" flipV="1">
            <a:off x="0" y="2459736"/>
            <a:ext cx="4507992" cy="4398264"/>
          </a:xfrm>
          <a:prstGeom prst="rtTriangle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2093976" y="1569720"/>
            <a:ext cx="6684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Сбор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накопление и переработка необходимой для команды информации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Также в рамках руководства тренер осуществляет перспективное, текущее и оперативное планирование деятельности команды и отдельных спортсменов, распределяет обязанности и роли между членами команды.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40152" y="2474976"/>
            <a:ext cx="6120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активности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путём воздействия на мотивационную сферу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Тренер стимулирует спортсменов, воздействуя на их мотивацию.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71088" y="2996184"/>
            <a:ext cx="5129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Учёт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индивидуальных качеств каждого члена коллектива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Тренер должен интересоваться всеми сторонами жизни своих воспитанников, не только спортивной деятельностью.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95984" y="865632"/>
            <a:ext cx="6751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Ответственность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тренера за спортсменов и команду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Он формирует её, организует учебно-тренировочную и соревновательную деятельность, управляет командой и межличностными отношениями в ней.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49824" y="4928616"/>
            <a:ext cx="369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Учёт особенностей развития коллектива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Тренер должен учитывать, что состав команды не однороден по возрасту, национальности, образованию, темпераменту, интеллекту, уровню мастерства и опыту выступлений на соревнованиях.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 rot="10800000">
            <a:off x="-5" y="6528816"/>
            <a:ext cx="7827265" cy="3291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Блок-схема: задержка 1"/>
          <p:cNvSpPr/>
          <p:nvPr/>
        </p:nvSpPr>
        <p:spPr>
          <a:xfrm rot="10800000">
            <a:off x="6654382" y="-18000"/>
            <a:ext cx="59246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задержка 1"/>
          <p:cNvSpPr/>
          <p:nvPr/>
        </p:nvSpPr>
        <p:spPr>
          <a:xfrm rot="10800000">
            <a:off x="7251191" y="1"/>
            <a:ext cx="603850" cy="68579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задержка 1"/>
          <p:cNvSpPr/>
          <p:nvPr/>
        </p:nvSpPr>
        <p:spPr>
          <a:xfrm rot="10800000">
            <a:off x="9020355" y="0"/>
            <a:ext cx="123645" cy="687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784848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стиля руководства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спортивно-педагогической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608" y="1018032"/>
            <a:ext cx="6126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руководства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целостная, относительно устойчивая система способов общения педагога с учащимися, обладающая внутренним единством и обеспечивающая эффективное управление деятельностью занимающихся. При своей динамичности стиль руководства имеет устойчивые особенности, проявляющиеся в различных условиях.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18565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424" y="5376422"/>
            <a:ext cx="6126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спортивно-педагогической деятельности выделяются следующие стили руководства: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либеральный, демократический, авторитарный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> </a:t>
            </a:r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04" y="3191256"/>
            <a:ext cx="2965704" cy="2075688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9584" y="3127248"/>
            <a:ext cx="2761488" cy="2121408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99032"/>
            <a:ext cx="9144000" cy="3429000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507224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Авторитарный стиль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руководства спортивной командой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168" y="1409498"/>
            <a:ext cx="8823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Авторитарный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стиль руководства командой характеризуется прежде всего тем, что тренер принимает решение единолично без учета мнения спортсменов. Он не терпит возражений, категоричен в суждениях, требует от подчиненных пунктуального выполнения указаний, оставляя минимум возможностей для проявления их личной инициативы, не передает своих полномочий.</a:t>
            </a:r>
          </a:p>
          <a:p>
            <a:pPr fontAlgn="base"/>
            <a:r>
              <a:rPr lang="ru-RU" b="1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264" y="3024938"/>
            <a:ext cx="8625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Длительное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в своей работе авторитарного стиля создает специфический психологический климат в команде, который отличается постоянной напряженностью, слабыми межличностными связями спортсменов.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Тренер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такого типа часто отличается и в обыденном поведении неприветливостью, излишней озабоченностью, недовольством, постоянным предъявлением претензий к окружающим.</a:t>
            </a:r>
          </a:p>
          <a:p>
            <a:pPr fontAlgn="base"/>
            <a:r>
              <a:rPr lang="ru-RU" b="1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456" y="4932986"/>
            <a:ext cx="8759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Авторитарный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стиль руководства спортивной командой или группой целесообразно использовать в определенных ситуациях, а именно: в командах, среди членов которой имеется значительное число агрессивных спортсменов; в случаях, когда в команде или группе отсутствуют порядок и дисциплина, запущена воспитательная работа; в экстремальных ситуациях, требующих максимального напряжения сил команды.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8566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3"/>
          <p:cNvSpPr/>
          <p:nvPr/>
        </p:nvSpPr>
        <p:spPr>
          <a:xfrm>
            <a:off x="0" y="1005840"/>
            <a:ext cx="9144000" cy="5852160"/>
          </a:xfrm>
          <a:prstGeom prst="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251960"/>
            <a:ext cx="9144000" cy="2606040"/>
          </a:xfrm>
          <a:prstGeom prst="rect">
            <a:avLst/>
          </a:prstGeom>
          <a:solidFill>
            <a:srgbClr val="1C5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168" y="1409498"/>
            <a:ext cx="8823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Демократический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стиль руководства спортивной командой характеризуется тем, что тренер рассматривает спортсменов как активных участников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реализаторов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своих концепций, идей, замыслов. В связи с этим он не занимается мелочной опекой, а четко формулирует основные цели, определяет задачи, показывает варианты их решения, предоставляя спортсмену реальную возможность проявления собственной инициативы.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демократического стиля руководства командой характерны также постоянное внимание к вопросам воспитательной работы, опора на лидеров, на спортивную активность, передача части полномочий капитану, и т. д.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256" y="4272677"/>
            <a:ext cx="8823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Базой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демократического стиля руководства является, с одной стороны, высокий уровень личностных и профессиональных качеств тренера, использование им научных принципов социального управления. С другой стороны, этот стиль руководства требует от команды определенного уровня социальной зрелости.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Спортивная команда, воспитанная на основе принципов демократического руководства, отличается сплоченностью, сознательностью, самодисциплиной, творческой активностью, способностью самостоятельно решать самые трудные задачи в условиях тренировки 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соревнований.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37160"/>
            <a:ext cx="7507224" cy="105413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Демократический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стиль руководства спортивной командой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8566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/>
          <p:nvPr/>
        </p:nvSpPr>
        <p:spPr>
          <a:xfrm>
            <a:off x="0" y="3493008"/>
            <a:ext cx="1901952" cy="3345942"/>
          </a:xfrm>
          <a:prstGeom prst="rtTriangle">
            <a:avLst/>
          </a:prstGeom>
          <a:solidFill>
            <a:srgbClr val="1B4E9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任意多边形 9"/>
          <p:cNvSpPr/>
          <p:nvPr/>
        </p:nvSpPr>
        <p:spPr>
          <a:xfrm rot="16200000">
            <a:off x="7196328" y="4910328"/>
            <a:ext cx="2112264" cy="178308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92" y="1088136"/>
            <a:ext cx="8293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Либеральный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стиль руководства спортивной командой определяется прежде всего тем, что тренер минимально вмешивается в процесс тренировки, играя зачастую лишь роль посредника между спортсменами и другими работниками клуба решая в основном организационные вопросы. 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5" y="3813048"/>
            <a:ext cx="1643247" cy="2926079"/>
          </a:xfrm>
          <a:prstGeom prst="rtTriangl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任意多边形: 形状 31"/>
          <p:cNvSpPr/>
          <p:nvPr/>
        </p:nvSpPr>
        <p:spPr>
          <a:xfrm rot="10800000" flipH="1" flipV="1">
            <a:off x="0" y="3483864"/>
            <a:ext cx="1965960" cy="3374136"/>
          </a:xfrm>
          <a:prstGeom prst="rtTriangle">
            <a:avLst/>
          </a:prstGeom>
          <a:solidFill>
            <a:srgbClr val="1C51A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75488" y="2273808"/>
            <a:ext cx="866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Базой для такого стиля руководства является, с одной стороны, достаточно высокий уровень подготовки спортсмена, его компетентность, а с другой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неспособность тренера по тем или иным причинам выйти на уровень действительного руководства. В качестве основных причин такого явления можно назвать нежелание тренера повышать уровень своей компетентности, а также «мягкость» его характера. Тренер-либерал, как правило, не способен достаточно долгое время удержать руководство командой на должном уровне и обычно рано или поздно попадает под влияние своих подчиненных или команды.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99616" y="4532376"/>
            <a:ext cx="7443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Опасность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либерального стиля руководства в спорте заключается в том, что объект управления (спортсмен или команда) становятся субъектом и начинают навязывать свою волю не только тренеру, но и спортивному клубу. В этой ситуации команда постепенно может превратить свою спортивную деятельность из средства решения социальных задач в средство достижения личных целей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27" name="矩形 18"/>
          <p:cNvSpPr/>
          <p:nvPr/>
        </p:nvSpPr>
        <p:spPr>
          <a:xfrm>
            <a:off x="220579" y="0"/>
            <a:ext cx="6584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Либеральный стиль руководства спортивной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командой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759" y="0"/>
            <a:ext cx="1021175" cy="1021175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8642949" y="173486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0" y="1106425"/>
            <a:ext cx="8997695" cy="5614415"/>
            <a:chOff x="0" y="-303295"/>
            <a:chExt cx="10411694" cy="6284641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-303295"/>
              <a:ext cx="7756713" cy="4418100"/>
              <a:chOff x="0" y="-59910"/>
              <a:chExt cx="1532190" cy="872710"/>
            </a:xfrm>
          </p:grpSpPr>
          <p:sp>
            <p:nvSpPr>
              <p:cNvPr id="8" name="Freeform 12"/>
              <p:cNvSpPr/>
              <p:nvPr/>
            </p:nvSpPr>
            <p:spPr>
              <a:xfrm>
                <a:off x="0" y="-59910"/>
                <a:ext cx="1532190" cy="51899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9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254000" y="-190707"/>
              <a:ext cx="10157694" cy="6172053"/>
              <a:chOff x="0" y="-90352"/>
              <a:chExt cx="2006458" cy="1219171"/>
            </a:xfrm>
          </p:grpSpPr>
          <p:sp>
            <p:nvSpPr>
              <p:cNvPr id="6" name="Freeform 15"/>
              <p:cNvSpPr/>
              <p:nvPr/>
            </p:nvSpPr>
            <p:spPr>
              <a:xfrm>
                <a:off x="0" y="-90352"/>
                <a:ext cx="2006458" cy="1219171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7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-1906524" y="3918204"/>
            <a:ext cx="5385816" cy="15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48186" y="1338072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7296912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Эффективность стилей педагогического руководства в спорте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43" y="0"/>
            <a:ext cx="1021175" cy="10211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70432" y="1270766"/>
            <a:ext cx="7178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Эффективность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стилей педагогического руководства в спорте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зависит от конкретной ситуации и целей тренера.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6152" y="1871222"/>
            <a:ext cx="7653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Авторитарный стиль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может быть целесообразен при наличии в команде агрессивных спортсменов, отсутствии дисциплины, в экстремальных ситуациях, требующих предельного напряжения сил спортсмена и команды. 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7864" y="3005078"/>
            <a:ext cx="7415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Демократический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(совместный) стиль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оценивается более высоко, чем авторитарный. Он стимулирует активность и самостоятельность членов группы, воспитывает в спортсмене взаимное доверие и веру в общее дело, создаёт в команде дух сотрудничества и братства. 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43584" y="4161842"/>
            <a:ext cx="7635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Либеральный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(соглашательский) стиль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предполагает минимальное вмешательство тренера во внутреннюю жизнь спортсмена или команды. Тренер выдаёт общие инструкции, обеспечивает минимальное руководство в организации действий и решает проблемы дисциплины, только когда это абсолютно необходимо.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9" name="Овал 18"/>
          <p:cNvSpPr/>
          <p:nvPr/>
        </p:nvSpPr>
        <p:spPr>
          <a:xfrm>
            <a:off x="435994" y="2514600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26850" y="3794760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45138" y="5212080"/>
            <a:ext cx="697862" cy="696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621792" y="1569240"/>
            <a:ext cx="400754" cy="259560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PA_任意多边形 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613408" y="3947071"/>
            <a:ext cx="344436" cy="339531"/>
          </a:xfrm>
          <a:custGeom>
            <a:avLst/>
            <a:gdLst>
              <a:gd name="T0" fmla="*/ 887 w 913"/>
              <a:gd name="T1" fmla="*/ 712 h 900"/>
              <a:gd name="T2" fmla="*/ 911 w 913"/>
              <a:gd name="T3" fmla="*/ 772 h 900"/>
              <a:gd name="T4" fmla="*/ 809 w 913"/>
              <a:gd name="T5" fmla="*/ 848 h 900"/>
              <a:gd name="T6" fmla="*/ 591 w 913"/>
              <a:gd name="T7" fmla="*/ 893 h 900"/>
              <a:gd name="T8" fmla="*/ 363 w 913"/>
              <a:gd name="T9" fmla="*/ 896 h 900"/>
              <a:gd name="T10" fmla="*/ 132 w 913"/>
              <a:gd name="T11" fmla="*/ 859 h 900"/>
              <a:gd name="T12" fmla="*/ 9 w 913"/>
              <a:gd name="T13" fmla="*/ 787 h 900"/>
              <a:gd name="T14" fmla="*/ 13 w 913"/>
              <a:gd name="T15" fmla="*/ 723 h 900"/>
              <a:gd name="T16" fmla="*/ 95 w 913"/>
              <a:gd name="T17" fmla="*/ 673 h 900"/>
              <a:gd name="T18" fmla="*/ 76 w 913"/>
              <a:gd name="T19" fmla="*/ 714 h 900"/>
              <a:gd name="T20" fmla="*/ 160 w 913"/>
              <a:gd name="T21" fmla="*/ 766 h 900"/>
              <a:gd name="T22" fmla="*/ 456 w 913"/>
              <a:gd name="T23" fmla="*/ 800 h 900"/>
              <a:gd name="T24" fmla="*/ 772 w 913"/>
              <a:gd name="T25" fmla="*/ 757 h 900"/>
              <a:gd name="T26" fmla="*/ 837 w 913"/>
              <a:gd name="T27" fmla="*/ 705 h 900"/>
              <a:gd name="T28" fmla="*/ 816 w 913"/>
              <a:gd name="T29" fmla="*/ 673 h 900"/>
              <a:gd name="T30" fmla="*/ 290 w 913"/>
              <a:gd name="T31" fmla="*/ 56 h 900"/>
              <a:gd name="T32" fmla="*/ 314 w 913"/>
              <a:gd name="T33" fmla="*/ 132 h 900"/>
              <a:gd name="T34" fmla="*/ 249 w 913"/>
              <a:gd name="T35" fmla="*/ 197 h 900"/>
              <a:gd name="T36" fmla="*/ 173 w 913"/>
              <a:gd name="T37" fmla="*/ 173 h 900"/>
              <a:gd name="T38" fmla="*/ 149 w 913"/>
              <a:gd name="T39" fmla="*/ 97 h 900"/>
              <a:gd name="T40" fmla="*/ 214 w 913"/>
              <a:gd name="T41" fmla="*/ 32 h 900"/>
              <a:gd name="T42" fmla="*/ 647 w 913"/>
              <a:gd name="T43" fmla="*/ 39 h 900"/>
              <a:gd name="T44" fmla="*/ 595 w 913"/>
              <a:gd name="T45" fmla="*/ 115 h 900"/>
              <a:gd name="T46" fmla="*/ 632 w 913"/>
              <a:gd name="T47" fmla="*/ 184 h 900"/>
              <a:gd name="T48" fmla="*/ 712 w 913"/>
              <a:gd name="T49" fmla="*/ 190 h 900"/>
              <a:gd name="T50" fmla="*/ 762 w 913"/>
              <a:gd name="T51" fmla="*/ 115 h 900"/>
              <a:gd name="T52" fmla="*/ 725 w 913"/>
              <a:gd name="T53" fmla="*/ 45 h 900"/>
              <a:gd name="T54" fmla="*/ 597 w 913"/>
              <a:gd name="T55" fmla="*/ 729 h 900"/>
              <a:gd name="T56" fmla="*/ 766 w 913"/>
              <a:gd name="T57" fmla="*/ 487 h 900"/>
              <a:gd name="T58" fmla="*/ 805 w 913"/>
              <a:gd name="T59" fmla="*/ 437 h 900"/>
              <a:gd name="T60" fmla="*/ 803 w 913"/>
              <a:gd name="T61" fmla="*/ 262 h 900"/>
              <a:gd name="T62" fmla="*/ 729 w 913"/>
              <a:gd name="T63" fmla="*/ 212 h 900"/>
              <a:gd name="T64" fmla="*/ 630 w 913"/>
              <a:gd name="T65" fmla="*/ 247 h 900"/>
              <a:gd name="T66" fmla="*/ 632 w 913"/>
              <a:gd name="T67" fmla="*/ 443 h 900"/>
              <a:gd name="T68" fmla="*/ 456 w 913"/>
              <a:gd name="T69" fmla="*/ 0 h 900"/>
              <a:gd name="T70" fmla="*/ 541 w 913"/>
              <a:gd name="T71" fmla="*/ 56 h 900"/>
              <a:gd name="T72" fmla="*/ 532 w 913"/>
              <a:gd name="T73" fmla="*/ 143 h 900"/>
              <a:gd name="T74" fmla="*/ 456 w 913"/>
              <a:gd name="T75" fmla="*/ 182 h 900"/>
              <a:gd name="T76" fmla="*/ 374 w 913"/>
              <a:gd name="T77" fmla="*/ 128 h 900"/>
              <a:gd name="T78" fmla="*/ 383 w 913"/>
              <a:gd name="T79" fmla="*/ 41 h 900"/>
              <a:gd name="T80" fmla="*/ 456 w 913"/>
              <a:gd name="T81" fmla="*/ 0 h 900"/>
              <a:gd name="T82" fmla="*/ 580 w 913"/>
              <a:gd name="T83" fmla="*/ 465 h 900"/>
              <a:gd name="T84" fmla="*/ 593 w 913"/>
              <a:gd name="T85" fmla="*/ 283 h 900"/>
              <a:gd name="T86" fmla="*/ 541 w 913"/>
              <a:gd name="T87" fmla="*/ 206 h 900"/>
              <a:gd name="T88" fmla="*/ 368 w 913"/>
              <a:gd name="T89" fmla="*/ 206 h 900"/>
              <a:gd name="T90" fmla="*/ 316 w 913"/>
              <a:gd name="T91" fmla="*/ 283 h 900"/>
              <a:gd name="T92" fmla="*/ 329 w 913"/>
              <a:gd name="T93" fmla="*/ 465 h 900"/>
              <a:gd name="T94" fmla="*/ 433 w 913"/>
              <a:gd name="T95" fmla="*/ 759 h 900"/>
              <a:gd name="T96" fmla="*/ 314 w 913"/>
              <a:gd name="T97" fmla="*/ 508 h 900"/>
              <a:gd name="T98" fmla="*/ 275 w 913"/>
              <a:gd name="T99" fmla="*/ 420 h 900"/>
              <a:gd name="T100" fmla="*/ 296 w 913"/>
              <a:gd name="T101" fmla="*/ 214 h 900"/>
              <a:gd name="T102" fmla="*/ 149 w 913"/>
              <a:gd name="T103" fmla="*/ 218 h 900"/>
              <a:gd name="T104" fmla="*/ 102 w 913"/>
              <a:gd name="T105" fmla="*/ 292 h 900"/>
              <a:gd name="T106" fmla="*/ 115 w 913"/>
              <a:gd name="T107" fmla="*/ 456 h 900"/>
              <a:gd name="T108" fmla="*/ 208 w 913"/>
              <a:gd name="T109" fmla="*/ 729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3" h="900">
                <a:moveTo>
                  <a:pt x="816" y="673"/>
                </a:moveTo>
                <a:lnTo>
                  <a:pt x="816" y="673"/>
                </a:lnTo>
                <a:lnTo>
                  <a:pt x="837" y="681"/>
                </a:lnTo>
                <a:lnTo>
                  <a:pt x="857" y="690"/>
                </a:lnTo>
                <a:lnTo>
                  <a:pt x="874" y="701"/>
                </a:lnTo>
                <a:lnTo>
                  <a:pt x="887" y="712"/>
                </a:lnTo>
                <a:lnTo>
                  <a:pt x="898" y="723"/>
                </a:lnTo>
                <a:lnTo>
                  <a:pt x="906" y="736"/>
                </a:lnTo>
                <a:lnTo>
                  <a:pt x="911" y="746"/>
                </a:lnTo>
                <a:lnTo>
                  <a:pt x="913" y="759"/>
                </a:lnTo>
                <a:lnTo>
                  <a:pt x="913" y="759"/>
                </a:lnTo>
                <a:lnTo>
                  <a:pt x="911" y="772"/>
                </a:lnTo>
                <a:lnTo>
                  <a:pt x="904" y="787"/>
                </a:lnTo>
                <a:lnTo>
                  <a:pt x="891" y="800"/>
                </a:lnTo>
                <a:lnTo>
                  <a:pt x="876" y="813"/>
                </a:lnTo>
                <a:lnTo>
                  <a:pt x="857" y="826"/>
                </a:lnTo>
                <a:lnTo>
                  <a:pt x="835" y="837"/>
                </a:lnTo>
                <a:lnTo>
                  <a:pt x="809" y="848"/>
                </a:lnTo>
                <a:lnTo>
                  <a:pt x="779" y="859"/>
                </a:lnTo>
                <a:lnTo>
                  <a:pt x="746" y="867"/>
                </a:lnTo>
                <a:lnTo>
                  <a:pt x="712" y="876"/>
                </a:lnTo>
                <a:lnTo>
                  <a:pt x="673" y="883"/>
                </a:lnTo>
                <a:lnTo>
                  <a:pt x="634" y="889"/>
                </a:lnTo>
                <a:lnTo>
                  <a:pt x="591" y="893"/>
                </a:lnTo>
                <a:lnTo>
                  <a:pt x="547" y="896"/>
                </a:lnTo>
                <a:lnTo>
                  <a:pt x="502" y="898"/>
                </a:lnTo>
                <a:lnTo>
                  <a:pt x="456" y="900"/>
                </a:lnTo>
                <a:lnTo>
                  <a:pt x="456" y="900"/>
                </a:lnTo>
                <a:lnTo>
                  <a:pt x="409" y="898"/>
                </a:lnTo>
                <a:lnTo>
                  <a:pt x="363" y="896"/>
                </a:lnTo>
                <a:lnTo>
                  <a:pt x="320" y="893"/>
                </a:lnTo>
                <a:lnTo>
                  <a:pt x="277" y="889"/>
                </a:lnTo>
                <a:lnTo>
                  <a:pt x="238" y="883"/>
                </a:lnTo>
                <a:lnTo>
                  <a:pt x="201" y="876"/>
                </a:lnTo>
                <a:lnTo>
                  <a:pt x="164" y="867"/>
                </a:lnTo>
                <a:lnTo>
                  <a:pt x="132" y="859"/>
                </a:lnTo>
                <a:lnTo>
                  <a:pt x="104" y="848"/>
                </a:lnTo>
                <a:lnTo>
                  <a:pt x="78" y="837"/>
                </a:lnTo>
                <a:lnTo>
                  <a:pt x="54" y="826"/>
                </a:lnTo>
                <a:lnTo>
                  <a:pt x="35" y="813"/>
                </a:lnTo>
                <a:lnTo>
                  <a:pt x="19" y="800"/>
                </a:lnTo>
                <a:lnTo>
                  <a:pt x="9" y="787"/>
                </a:lnTo>
                <a:lnTo>
                  <a:pt x="2" y="772"/>
                </a:lnTo>
                <a:lnTo>
                  <a:pt x="0" y="759"/>
                </a:lnTo>
                <a:lnTo>
                  <a:pt x="0" y="759"/>
                </a:lnTo>
                <a:lnTo>
                  <a:pt x="0" y="746"/>
                </a:lnTo>
                <a:lnTo>
                  <a:pt x="6" y="736"/>
                </a:lnTo>
                <a:lnTo>
                  <a:pt x="13" y="723"/>
                </a:lnTo>
                <a:lnTo>
                  <a:pt x="24" y="712"/>
                </a:lnTo>
                <a:lnTo>
                  <a:pt x="39" y="701"/>
                </a:lnTo>
                <a:lnTo>
                  <a:pt x="54" y="690"/>
                </a:lnTo>
                <a:lnTo>
                  <a:pt x="74" y="681"/>
                </a:lnTo>
                <a:lnTo>
                  <a:pt x="95" y="673"/>
                </a:lnTo>
                <a:lnTo>
                  <a:pt x="95" y="673"/>
                </a:lnTo>
                <a:lnTo>
                  <a:pt x="87" y="679"/>
                </a:lnTo>
                <a:lnTo>
                  <a:pt x="80" y="688"/>
                </a:lnTo>
                <a:lnTo>
                  <a:pt x="76" y="697"/>
                </a:lnTo>
                <a:lnTo>
                  <a:pt x="74" y="705"/>
                </a:lnTo>
                <a:lnTo>
                  <a:pt x="74" y="705"/>
                </a:lnTo>
                <a:lnTo>
                  <a:pt x="76" y="714"/>
                </a:lnTo>
                <a:lnTo>
                  <a:pt x="80" y="723"/>
                </a:lnTo>
                <a:lnTo>
                  <a:pt x="91" y="733"/>
                </a:lnTo>
                <a:lnTo>
                  <a:pt x="104" y="742"/>
                </a:lnTo>
                <a:lnTo>
                  <a:pt x="119" y="751"/>
                </a:lnTo>
                <a:lnTo>
                  <a:pt x="138" y="757"/>
                </a:lnTo>
                <a:lnTo>
                  <a:pt x="160" y="766"/>
                </a:lnTo>
                <a:lnTo>
                  <a:pt x="186" y="772"/>
                </a:lnTo>
                <a:lnTo>
                  <a:pt x="242" y="783"/>
                </a:lnTo>
                <a:lnTo>
                  <a:pt x="307" y="792"/>
                </a:lnTo>
                <a:lnTo>
                  <a:pt x="379" y="798"/>
                </a:lnTo>
                <a:lnTo>
                  <a:pt x="456" y="800"/>
                </a:lnTo>
                <a:lnTo>
                  <a:pt x="456" y="800"/>
                </a:lnTo>
                <a:lnTo>
                  <a:pt x="532" y="798"/>
                </a:lnTo>
                <a:lnTo>
                  <a:pt x="604" y="792"/>
                </a:lnTo>
                <a:lnTo>
                  <a:pt x="668" y="783"/>
                </a:lnTo>
                <a:lnTo>
                  <a:pt x="727" y="772"/>
                </a:lnTo>
                <a:lnTo>
                  <a:pt x="751" y="766"/>
                </a:lnTo>
                <a:lnTo>
                  <a:pt x="772" y="757"/>
                </a:lnTo>
                <a:lnTo>
                  <a:pt x="792" y="751"/>
                </a:lnTo>
                <a:lnTo>
                  <a:pt x="809" y="742"/>
                </a:lnTo>
                <a:lnTo>
                  <a:pt x="820" y="733"/>
                </a:lnTo>
                <a:lnTo>
                  <a:pt x="831" y="723"/>
                </a:lnTo>
                <a:lnTo>
                  <a:pt x="835" y="714"/>
                </a:lnTo>
                <a:lnTo>
                  <a:pt x="837" y="705"/>
                </a:lnTo>
                <a:lnTo>
                  <a:pt x="837" y="705"/>
                </a:lnTo>
                <a:lnTo>
                  <a:pt x="837" y="697"/>
                </a:lnTo>
                <a:lnTo>
                  <a:pt x="833" y="688"/>
                </a:lnTo>
                <a:lnTo>
                  <a:pt x="824" y="679"/>
                </a:lnTo>
                <a:lnTo>
                  <a:pt x="816" y="673"/>
                </a:lnTo>
                <a:lnTo>
                  <a:pt x="816" y="673"/>
                </a:lnTo>
                <a:close/>
                <a:moveTo>
                  <a:pt x="231" y="32"/>
                </a:moveTo>
                <a:lnTo>
                  <a:pt x="231" y="32"/>
                </a:lnTo>
                <a:lnTo>
                  <a:pt x="249" y="32"/>
                </a:lnTo>
                <a:lnTo>
                  <a:pt x="264" y="39"/>
                </a:lnTo>
                <a:lnTo>
                  <a:pt x="277" y="45"/>
                </a:lnTo>
                <a:lnTo>
                  <a:pt x="290" y="56"/>
                </a:lnTo>
                <a:lnTo>
                  <a:pt x="301" y="69"/>
                </a:lnTo>
                <a:lnTo>
                  <a:pt x="307" y="82"/>
                </a:lnTo>
                <a:lnTo>
                  <a:pt x="314" y="97"/>
                </a:lnTo>
                <a:lnTo>
                  <a:pt x="314" y="115"/>
                </a:lnTo>
                <a:lnTo>
                  <a:pt x="314" y="115"/>
                </a:lnTo>
                <a:lnTo>
                  <a:pt x="314" y="132"/>
                </a:lnTo>
                <a:lnTo>
                  <a:pt x="307" y="147"/>
                </a:lnTo>
                <a:lnTo>
                  <a:pt x="301" y="162"/>
                </a:lnTo>
                <a:lnTo>
                  <a:pt x="290" y="173"/>
                </a:lnTo>
                <a:lnTo>
                  <a:pt x="277" y="184"/>
                </a:lnTo>
                <a:lnTo>
                  <a:pt x="264" y="190"/>
                </a:lnTo>
                <a:lnTo>
                  <a:pt x="249" y="197"/>
                </a:lnTo>
                <a:lnTo>
                  <a:pt x="231" y="197"/>
                </a:lnTo>
                <a:lnTo>
                  <a:pt x="231" y="197"/>
                </a:lnTo>
                <a:lnTo>
                  <a:pt x="214" y="197"/>
                </a:lnTo>
                <a:lnTo>
                  <a:pt x="199" y="190"/>
                </a:lnTo>
                <a:lnTo>
                  <a:pt x="186" y="184"/>
                </a:lnTo>
                <a:lnTo>
                  <a:pt x="173" y="173"/>
                </a:lnTo>
                <a:lnTo>
                  <a:pt x="162" y="162"/>
                </a:lnTo>
                <a:lnTo>
                  <a:pt x="156" y="147"/>
                </a:lnTo>
                <a:lnTo>
                  <a:pt x="149" y="132"/>
                </a:lnTo>
                <a:lnTo>
                  <a:pt x="149" y="115"/>
                </a:lnTo>
                <a:lnTo>
                  <a:pt x="149" y="115"/>
                </a:lnTo>
                <a:lnTo>
                  <a:pt x="149" y="97"/>
                </a:lnTo>
                <a:lnTo>
                  <a:pt x="156" y="82"/>
                </a:lnTo>
                <a:lnTo>
                  <a:pt x="162" y="69"/>
                </a:lnTo>
                <a:lnTo>
                  <a:pt x="173" y="56"/>
                </a:lnTo>
                <a:lnTo>
                  <a:pt x="186" y="45"/>
                </a:lnTo>
                <a:lnTo>
                  <a:pt x="199" y="39"/>
                </a:lnTo>
                <a:lnTo>
                  <a:pt x="214" y="32"/>
                </a:lnTo>
                <a:lnTo>
                  <a:pt x="231" y="32"/>
                </a:lnTo>
                <a:lnTo>
                  <a:pt x="231" y="32"/>
                </a:lnTo>
                <a:close/>
                <a:moveTo>
                  <a:pt x="679" y="32"/>
                </a:moveTo>
                <a:lnTo>
                  <a:pt x="679" y="32"/>
                </a:lnTo>
                <a:lnTo>
                  <a:pt x="662" y="32"/>
                </a:lnTo>
                <a:lnTo>
                  <a:pt x="647" y="39"/>
                </a:lnTo>
                <a:lnTo>
                  <a:pt x="632" y="45"/>
                </a:lnTo>
                <a:lnTo>
                  <a:pt x="621" y="56"/>
                </a:lnTo>
                <a:lnTo>
                  <a:pt x="610" y="69"/>
                </a:lnTo>
                <a:lnTo>
                  <a:pt x="601" y="82"/>
                </a:lnTo>
                <a:lnTo>
                  <a:pt x="597" y="97"/>
                </a:lnTo>
                <a:lnTo>
                  <a:pt x="595" y="115"/>
                </a:lnTo>
                <a:lnTo>
                  <a:pt x="595" y="115"/>
                </a:lnTo>
                <a:lnTo>
                  <a:pt x="597" y="132"/>
                </a:lnTo>
                <a:lnTo>
                  <a:pt x="601" y="147"/>
                </a:lnTo>
                <a:lnTo>
                  <a:pt x="610" y="162"/>
                </a:lnTo>
                <a:lnTo>
                  <a:pt x="621" y="173"/>
                </a:lnTo>
                <a:lnTo>
                  <a:pt x="632" y="184"/>
                </a:lnTo>
                <a:lnTo>
                  <a:pt x="647" y="190"/>
                </a:lnTo>
                <a:lnTo>
                  <a:pt x="662" y="197"/>
                </a:lnTo>
                <a:lnTo>
                  <a:pt x="679" y="197"/>
                </a:lnTo>
                <a:lnTo>
                  <a:pt x="679" y="197"/>
                </a:lnTo>
                <a:lnTo>
                  <a:pt x="694" y="197"/>
                </a:lnTo>
                <a:lnTo>
                  <a:pt x="712" y="190"/>
                </a:lnTo>
                <a:lnTo>
                  <a:pt x="725" y="184"/>
                </a:lnTo>
                <a:lnTo>
                  <a:pt x="738" y="173"/>
                </a:lnTo>
                <a:lnTo>
                  <a:pt x="749" y="162"/>
                </a:lnTo>
                <a:lnTo>
                  <a:pt x="755" y="147"/>
                </a:lnTo>
                <a:lnTo>
                  <a:pt x="759" y="132"/>
                </a:lnTo>
                <a:lnTo>
                  <a:pt x="762" y="115"/>
                </a:lnTo>
                <a:lnTo>
                  <a:pt x="762" y="115"/>
                </a:lnTo>
                <a:lnTo>
                  <a:pt x="759" y="97"/>
                </a:lnTo>
                <a:lnTo>
                  <a:pt x="755" y="82"/>
                </a:lnTo>
                <a:lnTo>
                  <a:pt x="749" y="69"/>
                </a:lnTo>
                <a:lnTo>
                  <a:pt x="738" y="56"/>
                </a:lnTo>
                <a:lnTo>
                  <a:pt x="725" y="45"/>
                </a:lnTo>
                <a:lnTo>
                  <a:pt x="712" y="39"/>
                </a:lnTo>
                <a:lnTo>
                  <a:pt x="694" y="32"/>
                </a:lnTo>
                <a:lnTo>
                  <a:pt x="679" y="32"/>
                </a:lnTo>
                <a:lnTo>
                  <a:pt x="679" y="32"/>
                </a:lnTo>
                <a:close/>
                <a:moveTo>
                  <a:pt x="597" y="508"/>
                </a:moveTo>
                <a:lnTo>
                  <a:pt x="597" y="729"/>
                </a:lnTo>
                <a:lnTo>
                  <a:pt x="656" y="729"/>
                </a:lnTo>
                <a:lnTo>
                  <a:pt x="679" y="575"/>
                </a:lnTo>
                <a:lnTo>
                  <a:pt x="701" y="729"/>
                </a:lnTo>
                <a:lnTo>
                  <a:pt x="766" y="729"/>
                </a:lnTo>
                <a:lnTo>
                  <a:pt x="766" y="487"/>
                </a:lnTo>
                <a:lnTo>
                  <a:pt x="766" y="487"/>
                </a:lnTo>
                <a:lnTo>
                  <a:pt x="774" y="480"/>
                </a:lnTo>
                <a:lnTo>
                  <a:pt x="783" y="474"/>
                </a:lnTo>
                <a:lnTo>
                  <a:pt x="790" y="465"/>
                </a:lnTo>
                <a:lnTo>
                  <a:pt x="796" y="456"/>
                </a:lnTo>
                <a:lnTo>
                  <a:pt x="803" y="448"/>
                </a:lnTo>
                <a:lnTo>
                  <a:pt x="805" y="437"/>
                </a:lnTo>
                <a:lnTo>
                  <a:pt x="807" y="426"/>
                </a:lnTo>
                <a:lnTo>
                  <a:pt x="809" y="415"/>
                </a:lnTo>
                <a:lnTo>
                  <a:pt x="809" y="292"/>
                </a:lnTo>
                <a:lnTo>
                  <a:pt x="809" y="292"/>
                </a:lnTo>
                <a:lnTo>
                  <a:pt x="807" y="277"/>
                </a:lnTo>
                <a:lnTo>
                  <a:pt x="803" y="262"/>
                </a:lnTo>
                <a:lnTo>
                  <a:pt x="794" y="249"/>
                </a:lnTo>
                <a:lnTo>
                  <a:pt x="785" y="236"/>
                </a:lnTo>
                <a:lnTo>
                  <a:pt x="774" y="227"/>
                </a:lnTo>
                <a:lnTo>
                  <a:pt x="759" y="218"/>
                </a:lnTo>
                <a:lnTo>
                  <a:pt x="746" y="214"/>
                </a:lnTo>
                <a:lnTo>
                  <a:pt x="729" y="212"/>
                </a:lnTo>
                <a:lnTo>
                  <a:pt x="632" y="212"/>
                </a:lnTo>
                <a:lnTo>
                  <a:pt x="632" y="212"/>
                </a:lnTo>
                <a:lnTo>
                  <a:pt x="614" y="214"/>
                </a:lnTo>
                <a:lnTo>
                  <a:pt x="614" y="214"/>
                </a:lnTo>
                <a:lnTo>
                  <a:pt x="623" y="231"/>
                </a:lnTo>
                <a:lnTo>
                  <a:pt x="630" y="247"/>
                </a:lnTo>
                <a:lnTo>
                  <a:pt x="634" y="266"/>
                </a:lnTo>
                <a:lnTo>
                  <a:pt x="634" y="283"/>
                </a:lnTo>
                <a:lnTo>
                  <a:pt x="634" y="420"/>
                </a:lnTo>
                <a:lnTo>
                  <a:pt x="634" y="420"/>
                </a:lnTo>
                <a:lnTo>
                  <a:pt x="634" y="433"/>
                </a:lnTo>
                <a:lnTo>
                  <a:pt x="632" y="443"/>
                </a:lnTo>
                <a:lnTo>
                  <a:pt x="625" y="467"/>
                </a:lnTo>
                <a:lnTo>
                  <a:pt x="612" y="491"/>
                </a:lnTo>
                <a:lnTo>
                  <a:pt x="597" y="508"/>
                </a:lnTo>
                <a:lnTo>
                  <a:pt x="597" y="508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76" y="2"/>
                </a:lnTo>
                <a:lnTo>
                  <a:pt x="493" y="9"/>
                </a:lnTo>
                <a:lnTo>
                  <a:pt x="508" y="17"/>
                </a:lnTo>
                <a:lnTo>
                  <a:pt x="521" y="28"/>
                </a:lnTo>
                <a:lnTo>
                  <a:pt x="532" y="41"/>
                </a:lnTo>
                <a:lnTo>
                  <a:pt x="541" y="56"/>
                </a:lnTo>
                <a:lnTo>
                  <a:pt x="545" y="74"/>
                </a:lnTo>
                <a:lnTo>
                  <a:pt x="547" y="91"/>
                </a:lnTo>
                <a:lnTo>
                  <a:pt x="547" y="91"/>
                </a:lnTo>
                <a:lnTo>
                  <a:pt x="545" y="110"/>
                </a:lnTo>
                <a:lnTo>
                  <a:pt x="541" y="128"/>
                </a:lnTo>
                <a:lnTo>
                  <a:pt x="532" y="143"/>
                </a:lnTo>
                <a:lnTo>
                  <a:pt x="521" y="156"/>
                </a:lnTo>
                <a:lnTo>
                  <a:pt x="508" y="167"/>
                </a:lnTo>
                <a:lnTo>
                  <a:pt x="493" y="175"/>
                </a:lnTo>
                <a:lnTo>
                  <a:pt x="476" y="180"/>
                </a:lnTo>
                <a:lnTo>
                  <a:pt x="456" y="182"/>
                </a:lnTo>
                <a:lnTo>
                  <a:pt x="456" y="182"/>
                </a:lnTo>
                <a:lnTo>
                  <a:pt x="439" y="180"/>
                </a:lnTo>
                <a:lnTo>
                  <a:pt x="422" y="175"/>
                </a:lnTo>
                <a:lnTo>
                  <a:pt x="407" y="167"/>
                </a:lnTo>
                <a:lnTo>
                  <a:pt x="394" y="156"/>
                </a:lnTo>
                <a:lnTo>
                  <a:pt x="383" y="143"/>
                </a:lnTo>
                <a:lnTo>
                  <a:pt x="374" y="128"/>
                </a:lnTo>
                <a:lnTo>
                  <a:pt x="368" y="110"/>
                </a:lnTo>
                <a:lnTo>
                  <a:pt x="368" y="91"/>
                </a:lnTo>
                <a:lnTo>
                  <a:pt x="368" y="91"/>
                </a:lnTo>
                <a:lnTo>
                  <a:pt x="368" y="74"/>
                </a:lnTo>
                <a:lnTo>
                  <a:pt x="374" y="56"/>
                </a:lnTo>
                <a:lnTo>
                  <a:pt x="383" y="41"/>
                </a:lnTo>
                <a:lnTo>
                  <a:pt x="394" y="28"/>
                </a:lnTo>
                <a:lnTo>
                  <a:pt x="407" y="17"/>
                </a:lnTo>
                <a:lnTo>
                  <a:pt x="422" y="9"/>
                </a:lnTo>
                <a:lnTo>
                  <a:pt x="439" y="2"/>
                </a:lnTo>
                <a:lnTo>
                  <a:pt x="456" y="0"/>
                </a:lnTo>
                <a:lnTo>
                  <a:pt x="456" y="0"/>
                </a:lnTo>
                <a:close/>
                <a:moveTo>
                  <a:pt x="547" y="495"/>
                </a:moveTo>
                <a:lnTo>
                  <a:pt x="547" y="495"/>
                </a:lnTo>
                <a:lnTo>
                  <a:pt x="556" y="489"/>
                </a:lnTo>
                <a:lnTo>
                  <a:pt x="565" y="482"/>
                </a:lnTo>
                <a:lnTo>
                  <a:pt x="573" y="474"/>
                </a:lnTo>
                <a:lnTo>
                  <a:pt x="580" y="465"/>
                </a:lnTo>
                <a:lnTo>
                  <a:pt x="586" y="454"/>
                </a:lnTo>
                <a:lnTo>
                  <a:pt x="591" y="443"/>
                </a:lnTo>
                <a:lnTo>
                  <a:pt x="593" y="430"/>
                </a:lnTo>
                <a:lnTo>
                  <a:pt x="593" y="420"/>
                </a:lnTo>
                <a:lnTo>
                  <a:pt x="593" y="283"/>
                </a:lnTo>
                <a:lnTo>
                  <a:pt x="593" y="283"/>
                </a:lnTo>
                <a:lnTo>
                  <a:pt x="591" y="266"/>
                </a:lnTo>
                <a:lnTo>
                  <a:pt x="586" y="251"/>
                </a:lnTo>
                <a:lnTo>
                  <a:pt x="578" y="236"/>
                </a:lnTo>
                <a:lnTo>
                  <a:pt x="569" y="223"/>
                </a:lnTo>
                <a:lnTo>
                  <a:pt x="556" y="212"/>
                </a:lnTo>
                <a:lnTo>
                  <a:pt x="541" y="206"/>
                </a:lnTo>
                <a:lnTo>
                  <a:pt x="524" y="199"/>
                </a:lnTo>
                <a:lnTo>
                  <a:pt x="508" y="199"/>
                </a:lnTo>
                <a:lnTo>
                  <a:pt x="402" y="199"/>
                </a:lnTo>
                <a:lnTo>
                  <a:pt x="402" y="199"/>
                </a:lnTo>
                <a:lnTo>
                  <a:pt x="385" y="199"/>
                </a:lnTo>
                <a:lnTo>
                  <a:pt x="368" y="206"/>
                </a:lnTo>
                <a:lnTo>
                  <a:pt x="355" y="212"/>
                </a:lnTo>
                <a:lnTo>
                  <a:pt x="342" y="223"/>
                </a:lnTo>
                <a:lnTo>
                  <a:pt x="331" y="236"/>
                </a:lnTo>
                <a:lnTo>
                  <a:pt x="322" y="251"/>
                </a:lnTo>
                <a:lnTo>
                  <a:pt x="318" y="266"/>
                </a:lnTo>
                <a:lnTo>
                  <a:pt x="316" y="283"/>
                </a:lnTo>
                <a:lnTo>
                  <a:pt x="316" y="420"/>
                </a:lnTo>
                <a:lnTo>
                  <a:pt x="316" y="420"/>
                </a:lnTo>
                <a:lnTo>
                  <a:pt x="316" y="430"/>
                </a:lnTo>
                <a:lnTo>
                  <a:pt x="320" y="443"/>
                </a:lnTo>
                <a:lnTo>
                  <a:pt x="325" y="454"/>
                </a:lnTo>
                <a:lnTo>
                  <a:pt x="329" y="465"/>
                </a:lnTo>
                <a:lnTo>
                  <a:pt x="335" y="474"/>
                </a:lnTo>
                <a:lnTo>
                  <a:pt x="344" y="482"/>
                </a:lnTo>
                <a:lnTo>
                  <a:pt x="353" y="489"/>
                </a:lnTo>
                <a:lnTo>
                  <a:pt x="363" y="495"/>
                </a:lnTo>
                <a:lnTo>
                  <a:pt x="363" y="759"/>
                </a:lnTo>
                <a:lnTo>
                  <a:pt x="433" y="759"/>
                </a:lnTo>
                <a:lnTo>
                  <a:pt x="456" y="593"/>
                </a:lnTo>
                <a:lnTo>
                  <a:pt x="482" y="759"/>
                </a:lnTo>
                <a:lnTo>
                  <a:pt x="547" y="759"/>
                </a:lnTo>
                <a:lnTo>
                  <a:pt x="547" y="495"/>
                </a:lnTo>
                <a:lnTo>
                  <a:pt x="547" y="495"/>
                </a:lnTo>
                <a:close/>
                <a:moveTo>
                  <a:pt x="314" y="508"/>
                </a:moveTo>
                <a:lnTo>
                  <a:pt x="314" y="508"/>
                </a:lnTo>
                <a:lnTo>
                  <a:pt x="296" y="491"/>
                </a:lnTo>
                <a:lnTo>
                  <a:pt x="286" y="467"/>
                </a:lnTo>
                <a:lnTo>
                  <a:pt x="277" y="443"/>
                </a:lnTo>
                <a:lnTo>
                  <a:pt x="277" y="433"/>
                </a:lnTo>
                <a:lnTo>
                  <a:pt x="275" y="420"/>
                </a:lnTo>
                <a:lnTo>
                  <a:pt x="275" y="283"/>
                </a:lnTo>
                <a:lnTo>
                  <a:pt x="275" y="283"/>
                </a:lnTo>
                <a:lnTo>
                  <a:pt x="277" y="266"/>
                </a:lnTo>
                <a:lnTo>
                  <a:pt x="281" y="247"/>
                </a:lnTo>
                <a:lnTo>
                  <a:pt x="288" y="231"/>
                </a:lnTo>
                <a:lnTo>
                  <a:pt x="296" y="214"/>
                </a:lnTo>
                <a:lnTo>
                  <a:pt x="296" y="214"/>
                </a:lnTo>
                <a:lnTo>
                  <a:pt x="277" y="212"/>
                </a:lnTo>
                <a:lnTo>
                  <a:pt x="182" y="212"/>
                </a:lnTo>
                <a:lnTo>
                  <a:pt x="182" y="212"/>
                </a:lnTo>
                <a:lnTo>
                  <a:pt x="164" y="214"/>
                </a:lnTo>
                <a:lnTo>
                  <a:pt x="149" y="218"/>
                </a:lnTo>
                <a:lnTo>
                  <a:pt x="136" y="227"/>
                </a:lnTo>
                <a:lnTo>
                  <a:pt x="125" y="236"/>
                </a:lnTo>
                <a:lnTo>
                  <a:pt x="115" y="249"/>
                </a:lnTo>
                <a:lnTo>
                  <a:pt x="108" y="262"/>
                </a:lnTo>
                <a:lnTo>
                  <a:pt x="104" y="277"/>
                </a:lnTo>
                <a:lnTo>
                  <a:pt x="102" y="292"/>
                </a:lnTo>
                <a:lnTo>
                  <a:pt x="102" y="415"/>
                </a:lnTo>
                <a:lnTo>
                  <a:pt x="102" y="415"/>
                </a:lnTo>
                <a:lnTo>
                  <a:pt x="102" y="426"/>
                </a:lnTo>
                <a:lnTo>
                  <a:pt x="106" y="437"/>
                </a:lnTo>
                <a:lnTo>
                  <a:pt x="108" y="448"/>
                </a:lnTo>
                <a:lnTo>
                  <a:pt x="115" y="456"/>
                </a:lnTo>
                <a:lnTo>
                  <a:pt x="119" y="465"/>
                </a:lnTo>
                <a:lnTo>
                  <a:pt x="128" y="474"/>
                </a:lnTo>
                <a:lnTo>
                  <a:pt x="136" y="480"/>
                </a:lnTo>
                <a:lnTo>
                  <a:pt x="145" y="487"/>
                </a:lnTo>
                <a:lnTo>
                  <a:pt x="145" y="729"/>
                </a:lnTo>
                <a:lnTo>
                  <a:pt x="208" y="729"/>
                </a:lnTo>
                <a:lnTo>
                  <a:pt x="231" y="575"/>
                </a:lnTo>
                <a:lnTo>
                  <a:pt x="255" y="729"/>
                </a:lnTo>
                <a:lnTo>
                  <a:pt x="314" y="729"/>
                </a:lnTo>
                <a:lnTo>
                  <a:pt x="314" y="50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PA_任意多边形 5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621792" y="2676432"/>
            <a:ext cx="393192" cy="295368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PA_任意多边形 1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66928" y="5312664"/>
            <a:ext cx="457200" cy="438912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rgbClr val="0D459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197864" y="5581840"/>
            <a:ext cx="7717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Разумное сочетание всех трёх стилей и свободное владение ими позволяет тренеру повысить эффективность своей педагогической и организационной деятельности, добиться высоких спортивных результатов. 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618566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7658" y="0"/>
            <a:ext cx="7647894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по теме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0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5159" y="1756162"/>
            <a:ext cx="8120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b="1" dirty="0" smtClean="0"/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rgbClr val="1C51A3"/>
                </a:solidFill>
                <a:latin typeface="Gotham Pro Medium" panose="02000603030000020004" pitchFamily="50" charset="0"/>
                <a:cs typeface="Gotham Pro Medium" panose="02000603030000020004" pitchFamily="50" charset="0"/>
              </a:rPr>
              <a:t> </a:t>
            </a:r>
            <a:endParaRPr lang="ru-RU" sz="1600" dirty="0">
              <a:solidFill>
                <a:srgbClr val="1C51A3"/>
              </a:solidFill>
              <a:latin typeface="Gotham Pro Medium" panose="02000603030000020004" pitchFamily="50" charset="0"/>
              <a:cs typeface="Gotham Pro Medium" panose="02000603030000020004" pitchFamily="50" charset="0"/>
            </a:endParaRPr>
          </a:p>
        </p:txBody>
      </p:sp>
      <p:sp>
        <p:nvSpPr>
          <p:cNvPr id="12" name="任意多边形 9"/>
          <p:cNvSpPr/>
          <p:nvPr/>
        </p:nvSpPr>
        <p:spPr>
          <a:xfrm>
            <a:off x="0" y="1170432"/>
            <a:ext cx="4517136" cy="1700784"/>
          </a:xfrm>
          <a:custGeom>
            <a:avLst/>
            <a:gdLst>
              <a:gd name="connsiteX0" fmla="*/ 2501705 w 6288258"/>
              <a:gd name="connsiteY0" fmla="*/ 0 h 2356338"/>
              <a:gd name="connsiteX1" fmla="*/ 3577566 w 6288258"/>
              <a:gd name="connsiteY1" fmla="*/ 713128 h 2356338"/>
              <a:gd name="connsiteX2" fmla="*/ 3642227 w 6288258"/>
              <a:gd name="connsiteY2" fmla="*/ 921433 h 2356338"/>
              <a:gd name="connsiteX3" fmla="*/ 3986668 w 6288258"/>
              <a:gd name="connsiteY3" fmla="*/ 921433 h 2356338"/>
              <a:gd name="connsiteX4" fmla="*/ 4044779 w 6288258"/>
              <a:gd name="connsiteY4" fmla="*/ 734230 h 2356338"/>
              <a:gd name="connsiteX5" fmla="*/ 5120640 w 6288258"/>
              <a:gd name="connsiteY5" fmla="*/ 21102 h 2356338"/>
              <a:gd name="connsiteX6" fmla="*/ 6288258 w 6288258"/>
              <a:gd name="connsiteY6" fmla="*/ 1188720 h 2356338"/>
              <a:gd name="connsiteX7" fmla="*/ 5120640 w 6288258"/>
              <a:gd name="connsiteY7" fmla="*/ 2356338 h 2356338"/>
              <a:gd name="connsiteX8" fmla="*/ 3976744 w 6288258"/>
              <a:gd name="connsiteY8" fmla="*/ 1424036 h 2356338"/>
              <a:gd name="connsiteX9" fmla="*/ 3975712 w 6288258"/>
              <a:gd name="connsiteY9" fmla="*/ 1413802 h 2356338"/>
              <a:gd name="connsiteX10" fmla="*/ 3642228 w 6288258"/>
              <a:gd name="connsiteY10" fmla="*/ 1413802 h 2356338"/>
              <a:gd name="connsiteX11" fmla="*/ 3577566 w 6288258"/>
              <a:gd name="connsiteY11" fmla="*/ 1622108 h 2356338"/>
              <a:gd name="connsiteX12" fmla="*/ 2501705 w 6288258"/>
              <a:gd name="connsiteY12" fmla="*/ 2335236 h 2356338"/>
              <a:gd name="connsiteX13" fmla="*/ 1425844 w 6288258"/>
              <a:gd name="connsiteY13" fmla="*/ 1622108 h 2356338"/>
              <a:gd name="connsiteX14" fmla="*/ 1361183 w 6288258"/>
              <a:gd name="connsiteY14" fmla="*/ 1413802 h 2356338"/>
              <a:gd name="connsiteX15" fmla="*/ 0 w 6288258"/>
              <a:gd name="connsiteY15" fmla="*/ 1413802 h 2356338"/>
              <a:gd name="connsiteX16" fmla="*/ 0 w 6288258"/>
              <a:gd name="connsiteY16" fmla="*/ 921433 h 2356338"/>
              <a:gd name="connsiteX17" fmla="*/ 1361183 w 6288258"/>
              <a:gd name="connsiteY17" fmla="*/ 921433 h 2356338"/>
              <a:gd name="connsiteX18" fmla="*/ 1425844 w 6288258"/>
              <a:gd name="connsiteY18" fmla="*/ 713128 h 2356338"/>
              <a:gd name="connsiteX19" fmla="*/ 2501705 w 6288258"/>
              <a:gd name="connsiteY19" fmla="*/ 0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88258" h="2356338">
                <a:moveTo>
                  <a:pt x="2501705" y="0"/>
                </a:moveTo>
                <a:cubicBezTo>
                  <a:pt x="2985349" y="0"/>
                  <a:pt x="3400312" y="294053"/>
                  <a:pt x="3577566" y="713128"/>
                </a:cubicBezTo>
                <a:lnTo>
                  <a:pt x="3642227" y="921433"/>
                </a:lnTo>
                <a:lnTo>
                  <a:pt x="3986668" y="921433"/>
                </a:lnTo>
                <a:lnTo>
                  <a:pt x="4044779" y="734230"/>
                </a:lnTo>
                <a:cubicBezTo>
                  <a:pt x="4222033" y="315155"/>
                  <a:pt x="4636997" y="21102"/>
                  <a:pt x="5120640" y="21102"/>
                </a:cubicBezTo>
                <a:cubicBezTo>
                  <a:pt x="5765498" y="21102"/>
                  <a:pt x="6288258" y="543862"/>
                  <a:pt x="6288258" y="1188720"/>
                </a:cubicBezTo>
                <a:cubicBezTo>
                  <a:pt x="6288258" y="1833578"/>
                  <a:pt x="5765498" y="2356338"/>
                  <a:pt x="5120640" y="2356338"/>
                </a:cubicBezTo>
                <a:cubicBezTo>
                  <a:pt x="4556389" y="2356338"/>
                  <a:pt x="4085620" y="1956100"/>
                  <a:pt x="3976744" y="1424036"/>
                </a:cubicBezTo>
                <a:lnTo>
                  <a:pt x="3975712" y="1413802"/>
                </a:lnTo>
                <a:lnTo>
                  <a:pt x="3642228" y="1413802"/>
                </a:lnTo>
                <a:lnTo>
                  <a:pt x="3577566" y="1622108"/>
                </a:lnTo>
                <a:cubicBezTo>
                  <a:pt x="3400312" y="2041184"/>
                  <a:pt x="2985349" y="2335236"/>
                  <a:pt x="2501705" y="2335236"/>
                </a:cubicBezTo>
                <a:cubicBezTo>
                  <a:pt x="2018062" y="2335236"/>
                  <a:pt x="1603098" y="2041184"/>
                  <a:pt x="1425844" y="1622108"/>
                </a:cubicBezTo>
                <a:lnTo>
                  <a:pt x="1361183" y="1413802"/>
                </a:lnTo>
                <a:lnTo>
                  <a:pt x="0" y="1413802"/>
                </a:lnTo>
                <a:lnTo>
                  <a:pt x="0" y="921433"/>
                </a:lnTo>
                <a:lnTo>
                  <a:pt x="1361183" y="921433"/>
                </a:lnTo>
                <a:lnTo>
                  <a:pt x="1425844" y="713128"/>
                </a:lnTo>
                <a:cubicBezTo>
                  <a:pt x="1603098" y="294053"/>
                  <a:pt x="2018062" y="0"/>
                  <a:pt x="2501705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974336" y="1959864"/>
            <a:ext cx="416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характеристику стилям педагогического руководства физкультурно-спортивным коллективом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5192" y="1127760"/>
            <a:ext cx="4178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особенности педагогического руководства физкультурно-спортивным коллективом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2624" y="2785872"/>
            <a:ext cx="398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чего зависит эффективность стилей педагогического руководства в спорте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Google Shape;968;p48"/>
          <p:cNvSpPr/>
          <p:nvPr/>
        </p:nvSpPr>
        <p:spPr>
          <a:xfrm>
            <a:off x="4511692" y="1220959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2656" y="1325880"/>
            <a:ext cx="1435608" cy="1416655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446" y="1307591"/>
            <a:ext cx="1405372" cy="1399033"/>
          </a:xfrm>
          <a:prstGeom prst="ellips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Google Shape;968;p48"/>
          <p:cNvSpPr/>
          <p:nvPr/>
        </p:nvSpPr>
        <p:spPr>
          <a:xfrm>
            <a:off x="4536076" y="209573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968;p48"/>
          <p:cNvSpPr/>
          <p:nvPr/>
        </p:nvSpPr>
        <p:spPr>
          <a:xfrm>
            <a:off x="4581796" y="2936983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Блок-схема: задержка 1"/>
          <p:cNvSpPr/>
          <p:nvPr/>
        </p:nvSpPr>
        <p:spPr>
          <a:xfrm rot="10800000" flipH="1">
            <a:off x="0" y="6556248"/>
            <a:ext cx="9144000" cy="301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задержка 1"/>
          <p:cNvSpPr/>
          <p:nvPr/>
        </p:nvSpPr>
        <p:spPr>
          <a:xfrm rot="10800000">
            <a:off x="0" y="6153912"/>
            <a:ext cx="9144000" cy="3291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289560" y="3688080"/>
            <a:ext cx="616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7744" y="4059936"/>
            <a:ext cx="864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Панасюгина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В.Е.Влияние стиля педагогического тренера на отношение к нему спортсменов [Электронная версия][Ресурс: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https://conf.sfu-kras.ru/sites/mn2013/thesis/s026/s026-028.pdf ] 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6032" y="4809744"/>
            <a:ext cx="8887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руководства тренеров. Чем тренеры отличаются друг от друга [Электронная версия][Ресурс: https://www.sports.ru/football/blogs/2768954.html]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2608" y="5349240"/>
            <a:ext cx="7735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руководства в оздоровительной физической культуре. [Электронная версия][Ресурс: https://bspu.by/blog/shkuleva/article/publish/stili-rukovodstva-v-ozdorovitel-noj-fizicheskoj-kul-ture ]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задержка 1"/>
          <p:cNvSpPr/>
          <p:nvPr/>
        </p:nvSpPr>
        <p:spPr>
          <a:xfrm rot="10800000" flipH="1">
            <a:off x="0" y="3435096"/>
            <a:ext cx="9144000" cy="30175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1762</TotalTime>
  <Words>880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286</cp:revision>
  <dcterms:created xsi:type="dcterms:W3CDTF">2019-11-13T12:28:12Z</dcterms:created>
  <dcterms:modified xsi:type="dcterms:W3CDTF">2024-10-28T17:06:09Z</dcterms:modified>
</cp:coreProperties>
</file>