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5" r:id="rId2"/>
    <p:sldId id="326" r:id="rId3"/>
    <p:sldId id="334" r:id="rId4"/>
    <p:sldId id="335" r:id="rId5"/>
    <p:sldId id="332" r:id="rId6"/>
    <p:sldId id="336" r:id="rId7"/>
    <p:sldId id="331" r:id="rId8"/>
    <p:sldId id="337" r:id="rId9"/>
    <p:sldId id="328" r:id="rId10"/>
    <p:sldId id="312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宋体" pitchFamily="2" charset="-122"/>
      <p:regular r:id="rId16"/>
    </p:embeddedFont>
    <p:embeddedFont>
      <p:font typeface="微软雅黑" pitchFamily="34" charset="-122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0172700" y="2357418"/>
            <a:ext cx="8115300" cy="7929582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tx2"/>
          </a:solidFill>
        </p:spPr>
      </p:sp>
      <p:sp>
        <p:nvSpPr>
          <p:cNvPr id="9" name="Freeform 4"/>
          <p:cNvSpPr/>
          <p:nvPr/>
        </p:nvSpPr>
        <p:spPr>
          <a:xfrm>
            <a:off x="0" y="5143500"/>
            <a:ext cx="10458220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1" name="TextBox 9"/>
          <p:cNvSpPr txBox="1"/>
          <p:nvPr/>
        </p:nvSpPr>
        <p:spPr>
          <a:xfrm>
            <a:off x="714316" y="285716"/>
            <a:ext cx="16716492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спорта «ГЦОЛИФК»</a:t>
            </a:r>
          </a:p>
          <a:p>
            <a:pPr algn="ctr"/>
            <a:r>
              <a:rPr lang="ru-RU" sz="2000" dirty="0" smtClean="0"/>
              <a:t> </a:t>
            </a:r>
            <a:endParaRPr lang="en-US" sz="2000" u="none" dirty="0">
              <a:solidFill>
                <a:srgbClr val="FF0000"/>
              </a:solidFill>
              <a:latin typeface="Nourd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85688" y="2071666"/>
            <a:ext cx="10715700" cy="3108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Тема: «Структура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профессионального имиджа педагога и его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компоненты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7858116" y="9644094"/>
            <a:ext cx="228601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785754" y="6143632"/>
            <a:ext cx="1028707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Выполнил:_______________________________________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br>
              <a:rPr lang="ru-RU" sz="2800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  <p:pic>
        <p:nvPicPr>
          <p:cNvPr id="12290" name="Picture 2" descr="C:\Users\Ольга\Desktop\gas_kvas_com_p_siluet_uchitelya_na_prozrachnom_fone_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8" y="2500294"/>
            <a:ext cx="7858180" cy="7625443"/>
          </a:xfrm>
          <a:prstGeom prst="ellipse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Freeform 6"/>
          <p:cNvSpPr/>
          <p:nvPr/>
        </p:nvSpPr>
        <p:spPr>
          <a:xfrm>
            <a:off x="0" y="9572656"/>
            <a:ext cx="18288000" cy="714344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TextBox 10"/>
          <p:cNvSpPr txBox="1"/>
          <p:nvPr/>
        </p:nvSpPr>
        <p:spPr>
          <a:xfrm>
            <a:off x="1500134" y="571468"/>
            <a:ext cx="160923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en-US" sz="9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32" y="4000492"/>
            <a:ext cx="4714908" cy="463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4910799" cy="10287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Freeform 7"/>
          <p:cNvSpPr/>
          <p:nvPr/>
        </p:nvSpPr>
        <p:spPr>
          <a:xfrm rot="16200000">
            <a:off x="2310735" y="2832737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3" name="Freeform 7"/>
          <p:cNvSpPr/>
          <p:nvPr/>
        </p:nvSpPr>
        <p:spPr>
          <a:xfrm>
            <a:off x="12501559" y="857220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4" name="TextBox 33"/>
          <p:cNvSpPr txBox="1"/>
          <p:nvPr/>
        </p:nvSpPr>
        <p:spPr>
          <a:xfrm>
            <a:off x="5714976" y="0"/>
            <a:ext cx="1228733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Актуальность темы исследования</a:t>
            </a:r>
            <a:endParaRPr lang="en-US" sz="6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8786810" y="1785914"/>
            <a:ext cx="9001188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Профессия педагога является одной из самых важных, а как следствие, и ответственных профессий в мире. Педагог окружен большим количеством людей, а значит, для успешной профессиональной деятельности ему необходим определенный профессиональный имидж, роль которого в подготовке педагогов ещё недооценена.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en-US" sz="4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4"/>
          <p:cNvSpPr/>
          <p:nvPr/>
        </p:nvSpPr>
        <p:spPr>
          <a:xfrm>
            <a:off x="1928762" y="2000228"/>
            <a:ext cx="6715172" cy="6572296"/>
          </a:xfrm>
          <a:prstGeom prst="ellipse">
            <a:avLst/>
          </a:prstGeom>
          <a:solidFill>
            <a:schemeClr val="tx2"/>
          </a:solidFill>
        </p:spPr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2399" y="8072422"/>
            <a:ext cx="2445601" cy="2214578"/>
          </a:xfrm>
          <a:prstGeom prst="rect">
            <a:avLst/>
          </a:prstGeom>
        </p:spPr>
      </p:pic>
      <p:pic>
        <p:nvPicPr>
          <p:cNvPr id="11268" name="Picture 4" descr="C:\Users\Ольга\Desktop\c0af9d1d-da40-44b2-bca9-d0db779b55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38" y="2143104"/>
            <a:ext cx="6429420" cy="635798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2428856"/>
            <a:ext cx="18288000" cy="7858144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4" name="TextBox 18"/>
          <p:cNvSpPr txBox="1"/>
          <p:nvPr/>
        </p:nvSpPr>
        <p:spPr>
          <a:xfrm>
            <a:off x="500002" y="285716"/>
            <a:ext cx="1464479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Структура профессионального имиджа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en-US" sz="6600" b="1" u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4130721" y="5131583"/>
            <a:ext cx="10286206" cy="246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0002" y="3071798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33"/>
          <p:cNvSpPr txBox="1"/>
          <p:nvPr/>
        </p:nvSpPr>
        <p:spPr>
          <a:xfrm>
            <a:off x="1643010" y="2786046"/>
            <a:ext cx="1628786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Внешний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отражает внешние проявления педагога в профессиональной деятельности: стиль речи, мимика, жестикуляция, стиль в одежде, манеры поведения, походка, внешний вид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3"/>
          <p:cNvSpPr txBox="1"/>
          <p:nvPr/>
        </p:nvSpPr>
        <p:spPr>
          <a:xfrm>
            <a:off x="1714448" y="5143500"/>
            <a:ext cx="1593067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Внутренний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связан с внутренним миром педагога, его идеологией, ценностными ориентирами деятельности, интересами и потребностями.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33"/>
          <p:cNvSpPr txBox="1"/>
          <p:nvPr/>
        </p:nvSpPr>
        <p:spPr>
          <a:xfrm>
            <a:off x="1643010" y="7500954"/>
            <a:ext cx="1635930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Процессуальная деятельность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выражает профессионализм педагога, его навыки профессионального общения и взаимодействия. Сюда входит выразительность речи педагога, его эмоциональное богатство и навыки эффективного практичного применения.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oogle Shape;810;p48"/>
          <p:cNvGrpSpPr/>
          <p:nvPr/>
        </p:nvGrpSpPr>
        <p:grpSpPr>
          <a:xfrm>
            <a:off x="642878" y="3286112"/>
            <a:ext cx="714380" cy="64294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22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Овал 25"/>
          <p:cNvSpPr/>
          <p:nvPr/>
        </p:nvSpPr>
        <p:spPr>
          <a:xfrm>
            <a:off x="500002" y="5429252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0002" y="7643830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Google Shape;753;p48"/>
          <p:cNvGrpSpPr/>
          <p:nvPr/>
        </p:nvGrpSpPr>
        <p:grpSpPr>
          <a:xfrm>
            <a:off x="714316" y="7858144"/>
            <a:ext cx="642942" cy="642942"/>
            <a:chOff x="584925" y="238125"/>
            <a:chExt cx="415200" cy="525100"/>
          </a:xfrm>
          <a:solidFill>
            <a:schemeClr val="tx2"/>
          </a:solidFill>
        </p:grpSpPr>
        <p:sp>
          <p:nvSpPr>
            <p:cNvPr id="29" name="Google Shape;754;p4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5;p4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6;p4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7;p4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8;p4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9;p4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802;p48"/>
          <p:cNvGrpSpPr/>
          <p:nvPr/>
        </p:nvGrpSpPr>
        <p:grpSpPr>
          <a:xfrm>
            <a:off x="714316" y="5643566"/>
            <a:ext cx="571504" cy="571504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36" name="Google Shape;803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4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5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/>
          <p:cNvSpPr/>
          <p:nvPr/>
        </p:nvSpPr>
        <p:spPr bwMode="auto">
          <a:xfrm>
            <a:off x="1357258" y="4000492"/>
            <a:ext cx="3177449" cy="3177449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空心弧 1"/>
          <p:cNvSpPr/>
          <p:nvPr/>
        </p:nvSpPr>
        <p:spPr>
          <a:xfrm rot="5400000">
            <a:off x="1203799" y="3653885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3786150" y="3286112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椭圆 11"/>
          <p:cNvSpPr/>
          <p:nvPr/>
        </p:nvSpPr>
        <p:spPr>
          <a:xfrm>
            <a:off x="4000464" y="7358078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椭圆 11"/>
          <p:cNvSpPr/>
          <p:nvPr/>
        </p:nvSpPr>
        <p:spPr>
          <a:xfrm>
            <a:off x="4786282" y="4286244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椭圆 11"/>
          <p:cNvSpPr/>
          <p:nvPr/>
        </p:nvSpPr>
        <p:spPr>
          <a:xfrm>
            <a:off x="5000596" y="6357946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直接连接符 2"/>
          <p:cNvCxnSpPr>
            <a:stCxn id="6" idx="6"/>
          </p:cNvCxnSpPr>
          <p:nvPr/>
        </p:nvCxnSpPr>
        <p:spPr bwMode="auto">
          <a:xfrm flipV="1">
            <a:off x="4311088" y="2857484"/>
            <a:ext cx="689508" cy="691097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2"/>
          <p:cNvCxnSpPr>
            <a:stCxn id="8" idx="6"/>
          </p:cNvCxnSpPr>
          <p:nvPr/>
        </p:nvCxnSpPr>
        <p:spPr bwMode="auto">
          <a:xfrm flipV="1">
            <a:off x="5311220" y="4143368"/>
            <a:ext cx="903822" cy="405345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"/>
          <p:cNvCxnSpPr/>
          <p:nvPr/>
        </p:nvCxnSpPr>
        <p:spPr bwMode="auto">
          <a:xfrm>
            <a:off x="5500662" y="6715136"/>
            <a:ext cx="714380" cy="214314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"/>
          <p:cNvCxnSpPr>
            <a:stCxn id="7" idx="5"/>
          </p:cNvCxnSpPr>
          <p:nvPr/>
        </p:nvCxnSpPr>
        <p:spPr bwMode="auto">
          <a:xfrm rot="16200000" flipH="1">
            <a:off x="4591403" y="7663265"/>
            <a:ext cx="266316" cy="552068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"/>
          <p:cNvGrpSpPr/>
          <p:nvPr/>
        </p:nvGrpSpPr>
        <p:grpSpPr>
          <a:xfrm>
            <a:off x="4786282" y="2143104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1" name="组合 16"/>
          <p:cNvGrpSpPr/>
          <p:nvPr/>
        </p:nvGrpSpPr>
        <p:grpSpPr>
          <a:xfrm>
            <a:off x="6143604" y="3357550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4" name="组合 16"/>
          <p:cNvGrpSpPr/>
          <p:nvPr/>
        </p:nvGrpSpPr>
        <p:grpSpPr>
          <a:xfrm>
            <a:off x="6143604" y="6429384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16"/>
          <p:cNvGrpSpPr/>
          <p:nvPr/>
        </p:nvGrpSpPr>
        <p:grpSpPr>
          <a:xfrm>
            <a:off x="4857720" y="7572392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TextBox 175"/>
          <p:cNvSpPr txBox="1"/>
          <p:nvPr/>
        </p:nvSpPr>
        <p:spPr>
          <a:xfrm>
            <a:off x="5714976" y="2000228"/>
            <a:ext cx="12287336" cy="142248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одежды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Он должен сочетаться с опрятностью и элегантностью педагога, отражать его серьёзность и значимость, вызвать уважение и доверие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3" name="TextBox 175"/>
          <p:cNvSpPr txBox="1"/>
          <p:nvPr/>
        </p:nvSpPr>
        <p:spPr>
          <a:xfrm>
            <a:off x="7286612" y="3571864"/>
            <a:ext cx="10215634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Мимика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Служит отражением характера педагога и помогает ему показать учащимся свою значимость и силу. 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4" name="TextBox 175"/>
          <p:cNvSpPr txBox="1"/>
          <p:nvPr/>
        </p:nvSpPr>
        <p:spPr>
          <a:xfrm>
            <a:off x="7072298" y="6143632"/>
            <a:ext cx="10715700" cy="142248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Отражает навыки педагога в построении положительных коммуникативных связей с разными возрастными категориями учащихся.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5" name="矩形 31"/>
          <p:cNvSpPr/>
          <p:nvPr/>
        </p:nvSpPr>
        <p:spPr>
          <a:xfrm>
            <a:off x="785754" y="428592"/>
            <a:ext cx="15359170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Компоненты 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профессионального имиджа педагога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" y="9429780"/>
            <a:ext cx="18287996" cy="857220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8" name="Прямоугольник 67"/>
          <p:cNvSpPr/>
          <p:nvPr/>
        </p:nvSpPr>
        <p:spPr>
          <a:xfrm>
            <a:off x="7858116" y="4857748"/>
            <a:ext cx="9787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Голос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Он должен быть властным и завораживающим, чтобы привлечь учащихся к занятиям и показать свою роль на них.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组合 16"/>
          <p:cNvGrpSpPr/>
          <p:nvPr/>
        </p:nvGrpSpPr>
        <p:grpSpPr>
          <a:xfrm>
            <a:off x="6572232" y="4857748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76" name="直接连接符 2"/>
          <p:cNvCxnSpPr>
            <a:stCxn id="80" idx="6"/>
          </p:cNvCxnSpPr>
          <p:nvPr/>
        </p:nvCxnSpPr>
        <p:spPr bwMode="auto">
          <a:xfrm>
            <a:off x="5668410" y="5548845"/>
            <a:ext cx="975260" cy="23283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椭圆 11"/>
          <p:cNvSpPr/>
          <p:nvPr/>
        </p:nvSpPr>
        <p:spPr>
          <a:xfrm>
            <a:off x="5143472" y="5286376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1" name="Google Shape;987;p48"/>
          <p:cNvGrpSpPr/>
          <p:nvPr/>
        </p:nvGrpSpPr>
        <p:grpSpPr>
          <a:xfrm>
            <a:off x="6500794" y="6643698"/>
            <a:ext cx="571504" cy="714380"/>
            <a:chOff x="1958100" y="4985350"/>
            <a:chExt cx="365150" cy="465275"/>
          </a:xfrm>
          <a:solidFill>
            <a:schemeClr val="tx2"/>
          </a:solidFill>
        </p:grpSpPr>
        <p:sp>
          <p:nvSpPr>
            <p:cNvPr id="92" name="Google Shape;988;p4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9;p4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90;p4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885;p48"/>
          <p:cNvSpPr/>
          <p:nvPr/>
        </p:nvSpPr>
        <p:spPr>
          <a:xfrm>
            <a:off x="5072034" y="2428856"/>
            <a:ext cx="571504" cy="571504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TextBox 175"/>
          <p:cNvSpPr txBox="1"/>
          <p:nvPr/>
        </p:nvSpPr>
        <p:spPr>
          <a:xfrm>
            <a:off x="5929290" y="7572392"/>
            <a:ext cx="12358710" cy="1853370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деловых качеств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Педагог должен обладать профессиональной и социальной компетентностью, быть пунктуальным, контролировать свои эмоциональные проявления, соблюдать вежливость в общении с окружающими людьми, не использовать ненормативную и жаргонную лексику.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grpSp>
        <p:nvGrpSpPr>
          <p:cNvPr id="58" name="Google Shape;799;p48"/>
          <p:cNvGrpSpPr/>
          <p:nvPr/>
        </p:nvGrpSpPr>
        <p:grpSpPr>
          <a:xfrm>
            <a:off x="5072034" y="7715268"/>
            <a:ext cx="857256" cy="857256"/>
            <a:chOff x="6660750" y="298550"/>
            <a:chExt cx="396900" cy="3963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9" name="Google Shape;800;p4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01;p4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  <p:pic>
        <p:nvPicPr>
          <p:cNvPr id="8194" name="Picture 2" descr="C:\Users\Ольга\Desktop\fbce5fefd7e67d4eede96dd5a35310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44" y="4286244"/>
            <a:ext cx="3546973" cy="2482881"/>
          </a:xfrm>
          <a:prstGeom prst="ellipse">
            <a:avLst/>
          </a:prstGeom>
          <a:noFill/>
        </p:spPr>
      </p:pic>
      <p:sp>
        <p:nvSpPr>
          <p:cNvPr id="67" name="PA_任意多边形 17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572232" y="3643302"/>
            <a:ext cx="496096" cy="548094"/>
          </a:xfrm>
          <a:custGeom>
            <a:avLst/>
            <a:gdLst>
              <a:gd name="T0" fmla="*/ 526 w 853"/>
              <a:gd name="T1" fmla="*/ 173 h 912"/>
              <a:gd name="T2" fmla="*/ 597 w 853"/>
              <a:gd name="T3" fmla="*/ 213 h 912"/>
              <a:gd name="T4" fmla="*/ 660 w 853"/>
              <a:gd name="T5" fmla="*/ 286 h 912"/>
              <a:gd name="T6" fmla="*/ 684 w 853"/>
              <a:gd name="T7" fmla="*/ 351 h 912"/>
              <a:gd name="T8" fmla="*/ 691 w 853"/>
              <a:gd name="T9" fmla="*/ 443 h 912"/>
              <a:gd name="T10" fmla="*/ 676 w 853"/>
              <a:gd name="T11" fmla="*/ 510 h 912"/>
              <a:gd name="T12" fmla="*/ 599 w 853"/>
              <a:gd name="T13" fmla="*/ 489 h 912"/>
              <a:gd name="T14" fmla="*/ 613 w 853"/>
              <a:gd name="T15" fmla="*/ 418 h 912"/>
              <a:gd name="T16" fmla="*/ 605 w 853"/>
              <a:gd name="T17" fmla="*/ 353 h 912"/>
              <a:gd name="T18" fmla="*/ 583 w 853"/>
              <a:gd name="T19" fmla="*/ 311 h 912"/>
              <a:gd name="T20" fmla="*/ 532 w 853"/>
              <a:gd name="T21" fmla="*/ 262 h 912"/>
              <a:gd name="T22" fmla="*/ 461 w 853"/>
              <a:gd name="T23" fmla="*/ 232 h 912"/>
              <a:gd name="T24" fmla="*/ 611 w 853"/>
              <a:gd name="T25" fmla="*/ 828 h 912"/>
              <a:gd name="T26" fmla="*/ 581 w 853"/>
              <a:gd name="T27" fmla="*/ 741 h 912"/>
              <a:gd name="T28" fmla="*/ 490 w 853"/>
              <a:gd name="T29" fmla="*/ 603 h 912"/>
              <a:gd name="T30" fmla="*/ 437 w 853"/>
              <a:gd name="T31" fmla="*/ 589 h 912"/>
              <a:gd name="T32" fmla="*/ 319 w 853"/>
              <a:gd name="T33" fmla="*/ 650 h 912"/>
              <a:gd name="T34" fmla="*/ 256 w 853"/>
              <a:gd name="T35" fmla="*/ 544 h 912"/>
              <a:gd name="T36" fmla="*/ 183 w 853"/>
              <a:gd name="T37" fmla="*/ 370 h 912"/>
              <a:gd name="T38" fmla="*/ 317 w 853"/>
              <a:gd name="T39" fmla="*/ 301 h 912"/>
              <a:gd name="T40" fmla="*/ 299 w 853"/>
              <a:gd name="T41" fmla="*/ 207 h 912"/>
              <a:gd name="T42" fmla="*/ 226 w 853"/>
              <a:gd name="T43" fmla="*/ 51 h 912"/>
              <a:gd name="T44" fmla="*/ 132 w 853"/>
              <a:gd name="T45" fmla="*/ 67 h 912"/>
              <a:gd name="T46" fmla="*/ 67 w 853"/>
              <a:gd name="T47" fmla="*/ 102 h 912"/>
              <a:gd name="T48" fmla="*/ 8 w 853"/>
              <a:gd name="T49" fmla="*/ 169 h 912"/>
              <a:gd name="T50" fmla="*/ 2 w 853"/>
              <a:gd name="T51" fmla="*/ 232 h 912"/>
              <a:gd name="T52" fmla="*/ 23 w 853"/>
              <a:gd name="T53" fmla="*/ 325 h 912"/>
              <a:gd name="T54" fmla="*/ 80 w 853"/>
              <a:gd name="T55" fmla="*/ 498 h 912"/>
              <a:gd name="T56" fmla="*/ 159 w 853"/>
              <a:gd name="T57" fmla="*/ 658 h 912"/>
              <a:gd name="T58" fmla="*/ 262 w 853"/>
              <a:gd name="T59" fmla="*/ 806 h 912"/>
              <a:gd name="T60" fmla="*/ 341 w 853"/>
              <a:gd name="T61" fmla="*/ 891 h 912"/>
              <a:gd name="T62" fmla="*/ 421 w 853"/>
              <a:gd name="T63" fmla="*/ 912 h 912"/>
              <a:gd name="T64" fmla="*/ 520 w 853"/>
              <a:gd name="T65" fmla="*/ 875 h 912"/>
              <a:gd name="T66" fmla="*/ 469 w 853"/>
              <a:gd name="T67" fmla="*/ 345 h 912"/>
              <a:gd name="T68" fmla="*/ 427 w 853"/>
              <a:gd name="T69" fmla="*/ 343 h 912"/>
              <a:gd name="T70" fmla="*/ 382 w 853"/>
              <a:gd name="T71" fmla="*/ 380 h 912"/>
              <a:gd name="T72" fmla="*/ 374 w 853"/>
              <a:gd name="T73" fmla="*/ 420 h 912"/>
              <a:gd name="T74" fmla="*/ 400 w 853"/>
              <a:gd name="T75" fmla="*/ 471 h 912"/>
              <a:gd name="T76" fmla="*/ 439 w 853"/>
              <a:gd name="T77" fmla="*/ 487 h 912"/>
              <a:gd name="T78" fmla="*/ 492 w 853"/>
              <a:gd name="T79" fmla="*/ 471 h 912"/>
              <a:gd name="T80" fmla="*/ 516 w 853"/>
              <a:gd name="T81" fmla="*/ 437 h 912"/>
              <a:gd name="T82" fmla="*/ 512 w 853"/>
              <a:gd name="T83" fmla="*/ 380 h 912"/>
              <a:gd name="T84" fmla="*/ 469 w 853"/>
              <a:gd name="T85" fmla="*/ 345 h 912"/>
              <a:gd name="T86" fmla="*/ 510 w 853"/>
              <a:gd name="T87" fmla="*/ 75 h 912"/>
              <a:gd name="T88" fmla="*/ 581 w 853"/>
              <a:gd name="T89" fmla="*/ 102 h 912"/>
              <a:gd name="T90" fmla="*/ 678 w 853"/>
              <a:gd name="T91" fmla="*/ 169 h 912"/>
              <a:gd name="T92" fmla="*/ 731 w 853"/>
              <a:gd name="T93" fmla="*/ 240 h 912"/>
              <a:gd name="T94" fmla="*/ 772 w 853"/>
              <a:gd name="T95" fmla="*/ 358 h 912"/>
              <a:gd name="T96" fmla="*/ 766 w 853"/>
              <a:gd name="T97" fmla="*/ 496 h 912"/>
              <a:gd name="T98" fmla="*/ 825 w 853"/>
              <a:gd name="T99" fmla="*/ 581 h 912"/>
              <a:gd name="T100" fmla="*/ 843 w 853"/>
              <a:gd name="T101" fmla="*/ 512 h 912"/>
              <a:gd name="T102" fmla="*/ 849 w 853"/>
              <a:gd name="T103" fmla="*/ 345 h 912"/>
              <a:gd name="T104" fmla="*/ 800 w 853"/>
              <a:gd name="T105" fmla="*/ 201 h 912"/>
              <a:gd name="T106" fmla="*/ 733 w 853"/>
              <a:gd name="T107" fmla="*/ 114 h 912"/>
              <a:gd name="T108" fmla="*/ 615 w 853"/>
              <a:gd name="T109" fmla="*/ 31 h 912"/>
              <a:gd name="T110" fmla="*/ 534 w 853"/>
              <a:gd name="T111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53" h="912">
                <a:moveTo>
                  <a:pt x="486" y="159"/>
                </a:moveTo>
                <a:lnTo>
                  <a:pt x="486" y="159"/>
                </a:lnTo>
                <a:lnTo>
                  <a:pt x="506" y="165"/>
                </a:lnTo>
                <a:lnTo>
                  <a:pt x="526" y="173"/>
                </a:lnTo>
                <a:lnTo>
                  <a:pt x="526" y="173"/>
                </a:lnTo>
                <a:lnTo>
                  <a:pt x="553" y="185"/>
                </a:lnTo>
                <a:lnTo>
                  <a:pt x="577" y="199"/>
                </a:lnTo>
                <a:lnTo>
                  <a:pt x="597" y="213"/>
                </a:lnTo>
                <a:lnTo>
                  <a:pt x="617" y="230"/>
                </a:lnTo>
                <a:lnTo>
                  <a:pt x="634" y="248"/>
                </a:lnTo>
                <a:lnTo>
                  <a:pt x="648" y="266"/>
                </a:lnTo>
                <a:lnTo>
                  <a:pt x="660" y="286"/>
                </a:lnTo>
                <a:lnTo>
                  <a:pt x="670" y="307"/>
                </a:lnTo>
                <a:lnTo>
                  <a:pt x="670" y="307"/>
                </a:lnTo>
                <a:lnTo>
                  <a:pt x="678" y="329"/>
                </a:lnTo>
                <a:lnTo>
                  <a:pt x="684" y="351"/>
                </a:lnTo>
                <a:lnTo>
                  <a:pt x="689" y="374"/>
                </a:lnTo>
                <a:lnTo>
                  <a:pt x="691" y="396"/>
                </a:lnTo>
                <a:lnTo>
                  <a:pt x="691" y="418"/>
                </a:lnTo>
                <a:lnTo>
                  <a:pt x="691" y="443"/>
                </a:lnTo>
                <a:lnTo>
                  <a:pt x="686" y="465"/>
                </a:lnTo>
                <a:lnTo>
                  <a:pt x="682" y="489"/>
                </a:lnTo>
                <a:lnTo>
                  <a:pt x="682" y="489"/>
                </a:lnTo>
                <a:lnTo>
                  <a:pt x="676" y="510"/>
                </a:lnTo>
                <a:lnTo>
                  <a:pt x="668" y="532"/>
                </a:lnTo>
                <a:lnTo>
                  <a:pt x="593" y="508"/>
                </a:lnTo>
                <a:lnTo>
                  <a:pt x="593" y="508"/>
                </a:lnTo>
                <a:lnTo>
                  <a:pt x="599" y="489"/>
                </a:lnTo>
                <a:lnTo>
                  <a:pt x="605" y="471"/>
                </a:lnTo>
                <a:lnTo>
                  <a:pt x="605" y="471"/>
                </a:lnTo>
                <a:lnTo>
                  <a:pt x="611" y="437"/>
                </a:lnTo>
                <a:lnTo>
                  <a:pt x="613" y="418"/>
                </a:lnTo>
                <a:lnTo>
                  <a:pt x="613" y="402"/>
                </a:lnTo>
                <a:lnTo>
                  <a:pt x="611" y="386"/>
                </a:lnTo>
                <a:lnTo>
                  <a:pt x="609" y="370"/>
                </a:lnTo>
                <a:lnTo>
                  <a:pt x="605" y="353"/>
                </a:lnTo>
                <a:lnTo>
                  <a:pt x="599" y="339"/>
                </a:lnTo>
                <a:lnTo>
                  <a:pt x="599" y="339"/>
                </a:lnTo>
                <a:lnTo>
                  <a:pt x="591" y="325"/>
                </a:lnTo>
                <a:lnTo>
                  <a:pt x="583" y="311"/>
                </a:lnTo>
                <a:lnTo>
                  <a:pt x="573" y="297"/>
                </a:lnTo>
                <a:lnTo>
                  <a:pt x="561" y="284"/>
                </a:lnTo>
                <a:lnTo>
                  <a:pt x="548" y="274"/>
                </a:lnTo>
                <a:lnTo>
                  <a:pt x="532" y="262"/>
                </a:lnTo>
                <a:lnTo>
                  <a:pt x="516" y="254"/>
                </a:lnTo>
                <a:lnTo>
                  <a:pt x="498" y="244"/>
                </a:lnTo>
                <a:lnTo>
                  <a:pt x="498" y="244"/>
                </a:lnTo>
                <a:lnTo>
                  <a:pt x="461" y="232"/>
                </a:lnTo>
                <a:lnTo>
                  <a:pt x="486" y="159"/>
                </a:lnTo>
                <a:lnTo>
                  <a:pt x="486" y="159"/>
                </a:lnTo>
                <a:close/>
                <a:moveTo>
                  <a:pt x="569" y="849"/>
                </a:moveTo>
                <a:lnTo>
                  <a:pt x="611" y="828"/>
                </a:lnTo>
                <a:lnTo>
                  <a:pt x="611" y="828"/>
                </a:lnTo>
                <a:lnTo>
                  <a:pt x="605" y="806"/>
                </a:lnTo>
                <a:lnTo>
                  <a:pt x="599" y="784"/>
                </a:lnTo>
                <a:lnTo>
                  <a:pt x="581" y="741"/>
                </a:lnTo>
                <a:lnTo>
                  <a:pt x="559" y="701"/>
                </a:lnTo>
                <a:lnTo>
                  <a:pt x="534" y="662"/>
                </a:lnTo>
                <a:lnTo>
                  <a:pt x="510" y="630"/>
                </a:lnTo>
                <a:lnTo>
                  <a:pt x="490" y="603"/>
                </a:lnTo>
                <a:lnTo>
                  <a:pt x="471" y="585"/>
                </a:lnTo>
                <a:lnTo>
                  <a:pt x="463" y="581"/>
                </a:lnTo>
                <a:lnTo>
                  <a:pt x="459" y="577"/>
                </a:lnTo>
                <a:lnTo>
                  <a:pt x="437" y="589"/>
                </a:lnTo>
                <a:lnTo>
                  <a:pt x="412" y="601"/>
                </a:lnTo>
                <a:lnTo>
                  <a:pt x="378" y="617"/>
                </a:lnTo>
                <a:lnTo>
                  <a:pt x="372" y="621"/>
                </a:lnTo>
                <a:lnTo>
                  <a:pt x="319" y="650"/>
                </a:lnTo>
                <a:lnTo>
                  <a:pt x="319" y="650"/>
                </a:lnTo>
                <a:lnTo>
                  <a:pt x="293" y="609"/>
                </a:lnTo>
                <a:lnTo>
                  <a:pt x="272" y="577"/>
                </a:lnTo>
                <a:lnTo>
                  <a:pt x="256" y="544"/>
                </a:lnTo>
                <a:lnTo>
                  <a:pt x="242" y="516"/>
                </a:lnTo>
                <a:lnTo>
                  <a:pt x="228" y="485"/>
                </a:lnTo>
                <a:lnTo>
                  <a:pt x="213" y="451"/>
                </a:lnTo>
                <a:lnTo>
                  <a:pt x="183" y="370"/>
                </a:lnTo>
                <a:lnTo>
                  <a:pt x="230" y="345"/>
                </a:lnTo>
                <a:lnTo>
                  <a:pt x="297" y="311"/>
                </a:lnTo>
                <a:lnTo>
                  <a:pt x="317" y="301"/>
                </a:lnTo>
                <a:lnTo>
                  <a:pt x="317" y="301"/>
                </a:lnTo>
                <a:lnTo>
                  <a:pt x="317" y="291"/>
                </a:lnTo>
                <a:lnTo>
                  <a:pt x="317" y="278"/>
                </a:lnTo>
                <a:lnTo>
                  <a:pt x="311" y="246"/>
                </a:lnTo>
                <a:lnTo>
                  <a:pt x="299" y="207"/>
                </a:lnTo>
                <a:lnTo>
                  <a:pt x="285" y="165"/>
                </a:lnTo>
                <a:lnTo>
                  <a:pt x="266" y="124"/>
                </a:lnTo>
                <a:lnTo>
                  <a:pt x="246" y="84"/>
                </a:lnTo>
                <a:lnTo>
                  <a:pt x="226" y="51"/>
                </a:lnTo>
                <a:lnTo>
                  <a:pt x="216" y="39"/>
                </a:lnTo>
                <a:lnTo>
                  <a:pt x="205" y="29"/>
                </a:lnTo>
                <a:lnTo>
                  <a:pt x="167" y="49"/>
                </a:lnTo>
                <a:lnTo>
                  <a:pt x="132" y="67"/>
                </a:lnTo>
                <a:lnTo>
                  <a:pt x="112" y="77"/>
                </a:lnTo>
                <a:lnTo>
                  <a:pt x="92" y="88"/>
                </a:lnTo>
                <a:lnTo>
                  <a:pt x="92" y="88"/>
                </a:lnTo>
                <a:lnTo>
                  <a:pt x="67" y="102"/>
                </a:lnTo>
                <a:lnTo>
                  <a:pt x="47" y="116"/>
                </a:lnTo>
                <a:lnTo>
                  <a:pt x="31" y="132"/>
                </a:lnTo>
                <a:lnTo>
                  <a:pt x="19" y="150"/>
                </a:lnTo>
                <a:lnTo>
                  <a:pt x="8" y="169"/>
                </a:lnTo>
                <a:lnTo>
                  <a:pt x="2" y="187"/>
                </a:lnTo>
                <a:lnTo>
                  <a:pt x="0" y="207"/>
                </a:lnTo>
                <a:lnTo>
                  <a:pt x="0" y="230"/>
                </a:lnTo>
                <a:lnTo>
                  <a:pt x="2" y="232"/>
                </a:lnTo>
                <a:lnTo>
                  <a:pt x="2" y="232"/>
                </a:lnTo>
                <a:lnTo>
                  <a:pt x="2" y="232"/>
                </a:lnTo>
                <a:lnTo>
                  <a:pt x="10" y="278"/>
                </a:lnTo>
                <a:lnTo>
                  <a:pt x="23" y="325"/>
                </a:lnTo>
                <a:lnTo>
                  <a:pt x="35" y="370"/>
                </a:lnTo>
                <a:lnTo>
                  <a:pt x="49" y="414"/>
                </a:lnTo>
                <a:lnTo>
                  <a:pt x="63" y="457"/>
                </a:lnTo>
                <a:lnTo>
                  <a:pt x="80" y="498"/>
                </a:lnTo>
                <a:lnTo>
                  <a:pt x="98" y="540"/>
                </a:lnTo>
                <a:lnTo>
                  <a:pt x="116" y="579"/>
                </a:lnTo>
                <a:lnTo>
                  <a:pt x="136" y="619"/>
                </a:lnTo>
                <a:lnTo>
                  <a:pt x="159" y="658"/>
                </a:lnTo>
                <a:lnTo>
                  <a:pt x="181" y="697"/>
                </a:lnTo>
                <a:lnTo>
                  <a:pt x="207" y="733"/>
                </a:lnTo>
                <a:lnTo>
                  <a:pt x="234" y="770"/>
                </a:lnTo>
                <a:lnTo>
                  <a:pt x="262" y="806"/>
                </a:lnTo>
                <a:lnTo>
                  <a:pt x="293" y="843"/>
                </a:lnTo>
                <a:lnTo>
                  <a:pt x="325" y="879"/>
                </a:lnTo>
                <a:lnTo>
                  <a:pt x="325" y="879"/>
                </a:lnTo>
                <a:lnTo>
                  <a:pt x="341" y="891"/>
                </a:lnTo>
                <a:lnTo>
                  <a:pt x="358" y="902"/>
                </a:lnTo>
                <a:lnTo>
                  <a:pt x="378" y="908"/>
                </a:lnTo>
                <a:lnTo>
                  <a:pt x="398" y="912"/>
                </a:lnTo>
                <a:lnTo>
                  <a:pt x="421" y="912"/>
                </a:lnTo>
                <a:lnTo>
                  <a:pt x="443" y="908"/>
                </a:lnTo>
                <a:lnTo>
                  <a:pt x="467" y="899"/>
                </a:lnTo>
                <a:lnTo>
                  <a:pt x="492" y="887"/>
                </a:lnTo>
                <a:lnTo>
                  <a:pt x="520" y="875"/>
                </a:lnTo>
                <a:lnTo>
                  <a:pt x="569" y="849"/>
                </a:lnTo>
                <a:lnTo>
                  <a:pt x="569" y="849"/>
                </a:lnTo>
                <a:lnTo>
                  <a:pt x="569" y="849"/>
                </a:lnTo>
                <a:close/>
                <a:moveTo>
                  <a:pt x="469" y="345"/>
                </a:moveTo>
                <a:lnTo>
                  <a:pt x="469" y="345"/>
                </a:lnTo>
                <a:lnTo>
                  <a:pt x="455" y="341"/>
                </a:lnTo>
                <a:lnTo>
                  <a:pt x="441" y="341"/>
                </a:lnTo>
                <a:lnTo>
                  <a:pt x="427" y="343"/>
                </a:lnTo>
                <a:lnTo>
                  <a:pt x="412" y="349"/>
                </a:lnTo>
                <a:lnTo>
                  <a:pt x="402" y="358"/>
                </a:lnTo>
                <a:lnTo>
                  <a:pt x="392" y="368"/>
                </a:lnTo>
                <a:lnTo>
                  <a:pt x="382" y="380"/>
                </a:lnTo>
                <a:lnTo>
                  <a:pt x="378" y="392"/>
                </a:lnTo>
                <a:lnTo>
                  <a:pt x="378" y="392"/>
                </a:lnTo>
                <a:lnTo>
                  <a:pt x="374" y="406"/>
                </a:lnTo>
                <a:lnTo>
                  <a:pt x="374" y="420"/>
                </a:lnTo>
                <a:lnTo>
                  <a:pt x="376" y="435"/>
                </a:lnTo>
                <a:lnTo>
                  <a:pt x="382" y="449"/>
                </a:lnTo>
                <a:lnTo>
                  <a:pt x="390" y="461"/>
                </a:lnTo>
                <a:lnTo>
                  <a:pt x="400" y="471"/>
                </a:lnTo>
                <a:lnTo>
                  <a:pt x="410" y="479"/>
                </a:lnTo>
                <a:lnTo>
                  <a:pt x="425" y="483"/>
                </a:lnTo>
                <a:lnTo>
                  <a:pt x="425" y="483"/>
                </a:lnTo>
                <a:lnTo>
                  <a:pt x="439" y="487"/>
                </a:lnTo>
                <a:lnTo>
                  <a:pt x="453" y="487"/>
                </a:lnTo>
                <a:lnTo>
                  <a:pt x="467" y="485"/>
                </a:lnTo>
                <a:lnTo>
                  <a:pt x="481" y="479"/>
                </a:lnTo>
                <a:lnTo>
                  <a:pt x="492" y="471"/>
                </a:lnTo>
                <a:lnTo>
                  <a:pt x="502" y="461"/>
                </a:lnTo>
                <a:lnTo>
                  <a:pt x="510" y="451"/>
                </a:lnTo>
                <a:lnTo>
                  <a:pt x="516" y="437"/>
                </a:lnTo>
                <a:lnTo>
                  <a:pt x="516" y="437"/>
                </a:lnTo>
                <a:lnTo>
                  <a:pt x="520" y="422"/>
                </a:lnTo>
                <a:lnTo>
                  <a:pt x="520" y="408"/>
                </a:lnTo>
                <a:lnTo>
                  <a:pt x="518" y="394"/>
                </a:lnTo>
                <a:lnTo>
                  <a:pt x="512" y="380"/>
                </a:lnTo>
                <a:lnTo>
                  <a:pt x="504" y="370"/>
                </a:lnTo>
                <a:lnTo>
                  <a:pt x="494" y="360"/>
                </a:lnTo>
                <a:lnTo>
                  <a:pt x="483" y="351"/>
                </a:lnTo>
                <a:lnTo>
                  <a:pt x="469" y="345"/>
                </a:lnTo>
                <a:lnTo>
                  <a:pt x="469" y="345"/>
                </a:lnTo>
                <a:close/>
                <a:moveTo>
                  <a:pt x="534" y="0"/>
                </a:moveTo>
                <a:lnTo>
                  <a:pt x="510" y="75"/>
                </a:lnTo>
                <a:lnTo>
                  <a:pt x="510" y="75"/>
                </a:lnTo>
                <a:lnTo>
                  <a:pt x="532" y="81"/>
                </a:lnTo>
                <a:lnTo>
                  <a:pt x="555" y="90"/>
                </a:lnTo>
                <a:lnTo>
                  <a:pt x="555" y="90"/>
                </a:lnTo>
                <a:lnTo>
                  <a:pt x="581" y="102"/>
                </a:lnTo>
                <a:lnTo>
                  <a:pt x="607" y="114"/>
                </a:lnTo>
                <a:lnTo>
                  <a:pt x="632" y="130"/>
                </a:lnTo>
                <a:lnTo>
                  <a:pt x="656" y="148"/>
                </a:lnTo>
                <a:lnTo>
                  <a:pt x="678" y="169"/>
                </a:lnTo>
                <a:lnTo>
                  <a:pt x="697" y="191"/>
                </a:lnTo>
                <a:lnTo>
                  <a:pt x="715" y="215"/>
                </a:lnTo>
                <a:lnTo>
                  <a:pt x="731" y="240"/>
                </a:lnTo>
                <a:lnTo>
                  <a:pt x="731" y="240"/>
                </a:lnTo>
                <a:lnTo>
                  <a:pt x="745" y="268"/>
                </a:lnTo>
                <a:lnTo>
                  <a:pt x="758" y="297"/>
                </a:lnTo>
                <a:lnTo>
                  <a:pt x="766" y="327"/>
                </a:lnTo>
                <a:lnTo>
                  <a:pt x="772" y="358"/>
                </a:lnTo>
                <a:lnTo>
                  <a:pt x="776" y="390"/>
                </a:lnTo>
                <a:lnTo>
                  <a:pt x="776" y="425"/>
                </a:lnTo>
                <a:lnTo>
                  <a:pt x="772" y="459"/>
                </a:lnTo>
                <a:lnTo>
                  <a:pt x="766" y="496"/>
                </a:lnTo>
                <a:lnTo>
                  <a:pt x="766" y="496"/>
                </a:lnTo>
                <a:lnTo>
                  <a:pt x="760" y="526"/>
                </a:lnTo>
                <a:lnTo>
                  <a:pt x="749" y="558"/>
                </a:lnTo>
                <a:lnTo>
                  <a:pt x="825" y="581"/>
                </a:lnTo>
                <a:lnTo>
                  <a:pt x="825" y="581"/>
                </a:lnTo>
                <a:lnTo>
                  <a:pt x="835" y="546"/>
                </a:lnTo>
                <a:lnTo>
                  <a:pt x="843" y="512"/>
                </a:lnTo>
                <a:lnTo>
                  <a:pt x="843" y="512"/>
                </a:lnTo>
                <a:lnTo>
                  <a:pt x="851" y="469"/>
                </a:lnTo>
                <a:lnTo>
                  <a:pt x="853" y="427"/>
                </a:lnTo>
                <a:lnTo>
                  <a:pt x="853" y="384"/>
                </a:lnTo>
                <a:lnTo>
                  <a:pt x="849" y="345"/>
                </a:lnTo>
                <a:lnTo>
                  <a:pt x="841" y="307"/>
                </a:lnTo>
                <a:lnTo>
                  <a:pt x="831" y="270"/>
                </a:lnTo>
                <a:lnTo>
                  <a:pt x="816" y="236"/>
                </a:lnTo>
                <a:lnTo>
                  <a:pt x="800" y="201"/>
                </a:lnTo>
                <a:lnTo>
                  <a:pt x="800" y="201"/>
                </a:lnTo>
                <a:lnTo>
                  <a:pt x="780" y="171"/>
                </a:lnTo>
                <a:lnTo>
                  <a:pt x="758" y="140"/>
                </a:lnTo>
                <a:lnTo>
                  <a:pt x="733" y="114"/>
                </a:lnTo>
                <a:lnTo>
                  <a:pt x="707" y="90"/>
                </a:lnTo>
                <a:lnTo>
                  <a:pt x="678" y="67"/>
                </a:lnTo>
                <a:lnTo>
                  <a:pt x="648" y="47"/>
                </a:lnTo>
                <a:lnTo>
                  <a:pt x="615" y="31"/>
                </a:lnTo>
                <a:lnTo>
                  <a:pt x="583" y="17"/>
                </a:lnTo>
                <a:lnTo>
                  <a:pt x="583" y="17"/>
                </a:lnTo>
                <a:lnTo>
                  <a:pt x="559" y="8"/>
                </a:lnTo>
                <a:lnTo>
                  <a:pt x="534" y="0"/>
                </a:lnTo>
                <a:lnTo>
                  <a:pt x="5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PA_任意多边形 21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929422" y="5214938"/>
            <a:ext cx="592375" cy="539975"/>
          </a:xfrm>
          <a:custGeom>
            <a:avLst/>
            <a:gdLst>
              <a:gd name="T0" fmla="*/ 828 w 872"/>
              <a:gd name="T1" fmla="*/ 17 h 822"/>
              <a:gd name="T2" fmla="*/ 872 w 872"/>
              <a:gd name="T3" fmla="*/ 100 h 822"/>
              <a:gd name="T4" fmla="*/ 843 w 872"/>
              <a:gd name="T5" fmla="*/ 376 h 822"/>
              <a:gd name="T6" fmla="*/ 565 w 872"/>
              <a:gd name="T7" fmla="*/ 405 h 822"/>
              <a:gd name="T8" fmla="*/ 434 w 872"/>
              <a:gd name="T9" fmla="*/ 405 h 822"/>
              <a:gd name="T10" fmla="*/ 494 w 872"/>
              <a:gd name="T11" fmla="*/ 388 h 822"/>
              <a:gd name="T12" fmla="*/ 774 w 872"/>
              <a:gd name="T13" fmla="*/ 361 h 822"/>
              <a:gd name="T14" fmla="*/ 820 w 872"/>
              <a:gd name="T15" fmla="*/ 336 h 822"/>
              <a:gd name="T16" fmla="*/ 828 w 872"/>
              <a:gd name="T17" fmla="*/ 90 h 822"/>
              <a:gd name="T18" fmla="*/ 795 w 872"/>
              <a:gd name="T19" fmla="*/ 50 h 822"/>
              <a:gd name="T20" fmla="*/ 384 w 872"/>
              <a:gd name="T21" fmla="*/ 50 h 822"/>
              <a:gd name="T22" fmla="*/ 352 w 872"/>
              <a:gd name="T23" fmla="*/ 90 h 822"/>
              <a:gd name="T24" fmla="*/ 307 w 872"/>
              <a:gd name="T25" fmla="*/ 100 h 822"/>
              <a:gd name="T26" fmla="*/ 336 w 872"/>
              <a:gd name="T27" fmla="*/ 29 h 822"/>
              <a:gd name="T28" fmla="*/ 703 w 872"/>
              <a:gd name="T29" fmla="*/ 167 h 822"/>
              <a:gd name="T30" fmla="*/ 674 w 872"/>
              <a:gd name="T31" fmla="*/ 182 h 822"/>
              <a:gd name="T32" fmla="*/ 670 w 872"/>
              <a:gd name="T33" fmla="*/ 215 h 822"/>
              <a:gd name="T34" fmla="*/ 703 w 872"/>
              <a:gd name="T35" fmla="*/ 238 h 822"/>
              <a:gd name="T36" fmla="*/ 732 w 872"/>
              <a:gd name="T37" fmla="*/ 221 h 822"/>
              <a:gd name="T38" fmla="*/ 736 w 872"/>
              <a:gd name="T39" fmla="*/ 188 h 822"/>
              <a:gd name="T40" fmla="*/ 703 w 872"/>
              <a:gd name="T41" fmla="*/ 167 h 822"/>
              <a:gd name="T42" fmla="*/ 571 w 872"/>
              <a:gd name="T43" fmla="*/ 171 h 822"/>
              <a:gd name="T44" fmla="*/ 555 w 872"/>
              <a:gd name="T45" fmla="*/ 203 h 822"/>
              <a:gd name="T46" fmla="*/ 576 w 872"/>
              <a:gd name="T47" fmla="*/ 234 h 822"/>
              <a:gd name="T48" fmla="*/ 611 w 872"/>
              <a:gd name="T49" fmla="*/ 232 h 822"/>
              <a:gd name="T50" fmla="*/ 626 w 872"/>
              <a:gd name="T51" fmla="*/ 203 h 822"/>
              <a:gd name="T52" fmla="*/ 605 w 872"/>
              <a:gd name="T53" fmla="*/ 169 h 822"/>
              <a:gd name="T54" fmla="*/ 473 w 872"/>
              <a:gd name="T55" fmla="*/ 167 h 822"/>
              <a:gd name="T56" fmla="*/ 446 w 872"/>
              <a:gd name="T57" fmla="*/ 194 h 822"/>
              <a:gd name="T58" fmla="*/ 455 w 872"/>
              <a:gd name="T59" fmla="*/ 228 h 822"/>
              <a:gd name="T60" fmla="*/ 488 w 872"/>
              <a:gd name="T61" fmla="*/ 236 h 822"/>
              <a:gd name="T62" fmla="*/ 515 w 872"/>
              <a:gd name="T63" fmla="*/ 209 h 822"/>
              <a:gd name="T64" fmla="*/ 505 w 872"/>
              <a:gd name="T65" fmla="*/ 175 h 822"/>
              <a:gd name="T66" fmla="*/ 254 w 872"/>
              <a:gd name="T67" fmla="*/ 165 h 822"/>
              <a:gd name="T68" fmla="*/ 186 w 872"/>
              <a:gd name="T69" fmla="*/ 182 h 822"/>
              <a:gd name="T70" fmla="*/ 127 w 872"/>
              <a:gd name="T71" fmla="*/ 240 h 822"/>
              <a:gd name="T72" fmla="*/ 110 w 872"/>
              <a:gd name="T73" fmla="*/ 309 h 822"/>
              <a:gd name="T74" fmla="*/ 133 w 872"/>
              <a:gd name="T75" fmla="*/ 390 h 822"/>
              <a:gd name="T76" fmla="*/ 198 w 872"/>
              <a:gd name="T77" fmla="*/ 442 h 822"/>
              <a:gd name="T78" fmla="*/ 269 w 872"/>
              <a:gd name="T79" fmla="*/ 453 h 822"/>
              <a:gd name="T80" fmla="*/ 346 w 872"/>
              <a:gd name="T81" fmla="*/ 422 h 822"/>
              <a:gd name="T82" fmla="*/ 392 w 872"/>
              <a:gd name="T83" fmla="*/ 353 h 822"/>
              <a:gd name="T84" fmla="*/ 396 w 872"/>
              <a:gd name="T85" fmla="*/ 280 h 822"/>
              <a:gd name="T86" fmla="*/ 357 w 872"/>
              <a:gd name="T87" fmla="*/ 207 h 822"/>
              <a:gd name="T88" fmla="*/ 284 w 872"/>
              <a:gd name="T89" fmla="*/ 167 h 822"/>
              <a:gd name="T90" fmla="*/ 513 w 872"/>
              <a:gd name="T91" fmla="*/ 745 h 822"/>
              <a:gd name="T92" fmla="*/ 478 w 872"/>
              <a:gd name="T93" fmla="*/ 613 h 822"/>
              <a:gd name="T94" fmla="*/ 403 w 872"/>
              <a:gd name="T95" fmla="*/ 526 h 822"/>
              <a:gd name="T96" fmla="*/ 163 w 872"/>
              <a:gd name="T97" fmla="*/ 495 h 822"/>
              <a:gd name="T98" fmla="*/ 71 w 872"/>
              <a:gd name="T99" fmla="*/ 559 h 822"/>
              <a:gd name="T100" fmla="*/ 12 w 872"/>
              <a:gd name="T101" fmla="*/ 672 h 822"/>
              <a:gd name="T102" fmla="*/ 35 w 872"/>
              <a:gd name="T103" fmla="*/ 784 h 822"/>
              <a:gd name="T104" fmla="*/ 234 w 872"/>
              <a:gd name="T105" fmla="*/ 822 h 822"/>
              <a:gd name="T106" fmla="*/ 423 w 872"/>
              <a:gd name="T107" fmla="*/ 801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72" h="822">
                <a:moveTo>
                  <a:pt x="405" y="0"/>
                </a:moveTo>
                <a:lnTo>
                  <a:pt x="774" y="0"/>
                </a:lnTo>
                <a:lnTo>
                  <a:pt x="774" y="0"/>
                </a:lnTo>
                <a:lnTo>
                  <a:pt x="793" y="2"/>
                </a:lnTo>
                <a:lnTo>
                  <a:pt x="811" y="9"/>
                </a:lnTo>
                <a:lnTo>
                  <a:pt x="828" y="17"/>
                </a:lnTo>
                <a:lnTo>
                  <a:pt x="843" y="29"/>
                </a:lnTo>
                <a:lnTo>
                  <a:pt x="843" y="29"/>
                </a:lnTo>
                <a:lnTo>
                  <a:pt x="855" y="44"/>
                </a:lnTo>
                <a:lnTo>
                  <a:pt x="866" y="61"/>
                </a:lnTo>
                <a:lnTo>
                  <a:pt x="870" y="79"/>
                </a:lnTo>
                <a:lnTo>
                  <a:pt x="872" y="100"/>
                </a:lnTo>
                <a:lnTo>
                  <a:pt x="872" y="307"/>
                </a:lnTo>
                <a:lnTo>
                  <a:pt x="872" y="307"/>
                </a:lnTo>
                <a:lnTo>
                  <a:pt x="870" y="326"/>
                </a:lnTo>
                <a:lnTo>
                  <a:pt x="866" y="344"/>
                </a:lnTo>
                <a:lnTo>
                  <a:pt x="855" y="361"/>
                </a:lnTo>
                <a:lnTo>
                  <a:pt x="843" y="376"/>
                </a:lnTo>
                <a:lnTo>
                  <a:pt x="843" y="376"/>
                </a:lnTo>
                <a:lnTo>
                  <a:pt x="828" y="388"/>
                </a:lnTo>
                <a:lnTo>
                  <a:pt x="811" y="399"/>
                </a:lnTo>
                <a:lnTo>
                  <a:pt x="793" y="403"/>
                </a:lnTo>
                <a:lnTo>
                  <a:pt x="774" y="405"/>
                </a:lnTo>
                <a:lnTo>
                  <a:pt x="565" y="405"/>
                </a:lnTo>
                <a:lnTo>
                  <a:pt x="463" y="497"/>
                </a:lnTo>
                <a:lnTo>
                  <a:pt x="455" y="490"/>
                </a:lnTo>
                <a:lnTo>
                  <a:pt x="455" y="490"/>
                </a:lnTo>
                <a:lnTo>
                  <a:pt x="428" y="472"/>
                </a:lnTo>
                <a:lnTo>
                  <a:pt x="444" y="405"/>
                </a:lnTo>
                <a:lnTo>
                  <a:pt x="434" y="405"/>
                </a:lnTo>
                <a:lnTo>
                  <a:pt x="434" y="405"/>
                </a:lnTo>
                <a:lnTo>
                  <a:pt x="444" y="384"/>
                </a:lnTo>
                <a:lnTo>
                  <a:pt x="453" y="361"/>
                </a:lnTo>
                <a:lnTo>
                  <a:pt x="473" y="361"/>
                </a:lnTo>
                <a:lnTo>
                  <a:pt x="501" y="361"/>
                </a:lnTo>
                <a:lnTo>
                  <a:pt x="494" y="388"/>
                </a:lnTo>
                <a:lnTo>
                  <a:pt x="488" y="415"/>
                </a:lnTo>
                <a:lnTo>
                  <a:pt x="542" y="367"/>
                </a:lnTo>
                <a:lnTo>
                  <a:pt x="549" y="361"/>
                </a:lnTo>
                <a:lnTo>
                  <a:pt x="557" y="361"/>
                </a:lnTo>
                <a:lnTo>
                  <a:pt x="774" y="361"/>
                </a:lnTo>
                <a:lnTo>
                  <a:pt x="774" y="361"/>
                </a:lnTo>
                <a:lnTo>
                  <a:pt x="784" y="361"/>
                </a:lnTo>
                <a:lnTo>
                  <a:pt x="795" y="357"/>
                </a:lnTo>
                <a:lnTo>
                  <a:pt x="803" y="353"/>
                </a:lnTo>
                <a:lnTo>
                  <a:pt x="811" y="344"/>
                </a:lnTo>
                <a:lnTo>
                  <a:pt x="811" y="344"/>
                </a:lnTo>
                <a:lnTo>
                  <a:pt x="820" y="336"/>
                </a:lnTo>
                <a:lnTo>
                  <a:pt x="824" y="328"/>
                </a:lnTo>
                <a:lnTo>
                  <a:pt x="828" y="317"/>
                </a:lnTo>
                <a:lnTo>
                  <a:pt x="828" y="307"/>
                </a:lnTo>
                <a:lnTo>
                  <a:pt x="828" y="100"/>
                </a:lnTo>
                <a:lnTo>
                  <a:pt x="828" y="100"/>
                </a:lnTo>
                <a:lnTo>
                  <a:pt x="828" y="90"/>
                </a:lnTo>
                <a:lnTo>
                  <a:pt x="824" y="79"/>
                </a:lnTo>
                <a:lnTo>
                  <a:pt x="820" y="69"/>
                </a:lnTo>
                <a:lnTo>
                  <a:pt x="811" y="61"/>
                </a:lnTo>
                <a:lnTo>
                  <a:pt x="811" y="61"/>
                </a:lnTo>
                <a:lnTo>
                  <a:pt x="803" y="54"/>
                </a:lnTo>
                <a:lnTo>
                  <a:pt x="795" y="50"/>
                </a:lnTo>
                <a:lnTo>
                  <a:pt x="784" y="46"/>
                </a:lnTo>
                <a:lnTo>
                  <a:pt x="774" y="44"/>
                </a:lnTo>
                <a:lnTo>
                  <a:pt x="405" y="44"/>
                </a:lnTo>
                <a:lnTo>
                  <a:pt x="405" y="44"/>
                </a:lnTo>
                <a:lnTo>
                  <a:pt x="394" y="46"/>
                </a:lnTo>
                <a:lnTo>
                  <a:pt x="384" y="50"/>
                </a:lnTo>
                <a:lnTo>
                  <a:pt x="375" y="54"/>
                </a:lnTo>
                <a:lnTo>
                  <a:pt x="367" y="61"/>
                </a:lnTo>
                <a:lnTo>
                  <a:pt x="367" y="61"/>
                </a:lnTo>
                <a:lnTo>
                  <a:pt x="361" y="69"/>
                </a:lnTo>
                <a:lnTo>
                  <a:pt x="355" y="79"/>
                </a:lnTo>
                <a:lnTo>
                  <a:pt x="352" y="90"/>
                </a:lnTo>
                <a:lnTo>
                  <a:pt x="350" y="100"/>
                </a:lnTo>
                <a:lnTo>
                  <a:pt x="350" y="130"/>
                </a:lnTo>
                <a:lnTo>
                  <a:pt x="350" y="130"/>
                </a:lnTo>
                <a:lnTo>
                  <a:pt x="330" y="119"/>
                </a:lnTo>
                <a:lnTo>
                  <a:pt x="307" y="111"/>
                </a:lnTo>
                <a:lnTo>
                  <a:pt x="307" y="100"/>
                </a:lnTo>
                <a:lnTo>
                  <a:pt x="307" y="100"/>
                </a:lnTo>
                <a:lnTo>
                  <a:pt x="309" y="79"/>
                </a:lnTo>
                <a:lnTo>
                  <a:pt x="315" y="61"/>
                </a:lnTo>
                <a:lnTo>
                  <a:pt x="323" y="44"/>
                </a:lnTo>
                <a:lnTo>
                  <a:pt x="336" y="29"/>
                </a:lnTo>
                <a:lnTo>
                  <a:pt x="336" y="29"/>
                </a:lnTo>
                <a:lnTo>
                  <a:pt x="350" y="17"/>
                </a:lnTo>
                <a:lnTo>
                  <a:pt x="367" y="9"/>
                </a:lnTo>
                <a:lnTo>
                  <a:pt x="386" y="2"/>
                </a:lnTo>
                <a:lnTo>
                  <a:pt x="405" y="0"/>
                </a:lnTo>
                <a:lnTo>
                  <a:pt x="405" y="0"/>
                </a:lnTo>
                <a:close/>
                <a:moveTo>
                  <a:pt x="703" y="167"/>
                </a:moveTo>
                <a:lnTo>
                  <a:pt x="703" y="167"/>
                </a:lnTo>
                <a:lnTo>
                  <a:pt x="697" y="167"/>
                </a:lnTo>
                <a:lnTo>
                  <a:pt x="688" y="169"/>
                </a:lnTo>
                <a:lnTo>
                  <a:pt x="684" y="171"/>
                </a:lnTo>
                <a:lnTo>
                  <a:pt x="678" y="175"/>
                </a:lnTo>
                <a:lnTo>
                  <a:pt x="674" y="182"/>
                </a:lnTo>
                <a:lnTo>
                  <a:pt x="670" y="188"/>
                </a:lnTo>
                <a:lnTo>
                  <a:pt x="667" y="194"/>
                </a:lnTo>
                <a:lnTo>
                  <a:pt x="667" y="203"/>
                </a:lnTo>
                <a:lnTo>
                  <a:pt x="667" y="203"/>
                </a:lnTo>
                <a:lnTo>
                  <a:pt x="667" y="209"/>
                </a:lnTo>
                <a:lnTo>
                  <a:pt x="670" y="215"/>
                </a:lnTo>
                <a:lnTo>
                  <a:pt x="674" y="221"/>
                </a:lnTo>
                <a:lnTo>
                  <a:pt x="678" y="228"/>
                </a:lnTo>
                <a:lnTo>
                  <a:pt x="684" y="232"/>
                </a:lnTo>
                <a:lnTo>
                  <a:pt x="688" y="234"/>
                </a:lnTo>
                <a:lnTo>
                  <a:pt x="697" y="236"/>
                </a:lnTo>
                <a:lnTo>
                  <a:pt x="703" y="238"/>
                </a:lnTo>
                <a:lnTo>
                  <a:pt x="703" y="238"/>
                </a:lnTo>
                <a:lnTo>
                  <a:pt x="709" y="236"/>
                </a:lnTo>
                <a:lnTo>
                  <a:pt x="718" y="234"/>
                </a:lnTo>
                <a:lnTo>
                  <a:pt x="724" y="232"/>
                </a:lnTo>
                <a:lnTo>
                  <a:pt x="728" y="228"/>
                </a:lnTo>
                <a:lnTo>
                  <a:pt x="732" y="221"/>
                </a:lnTo>
                <a:lnTo>
                  <a:pt x="736" y="215"/>
                </a:lnTo>
                <a:lnTo>
                  <a:pt x="738" y="209"/>
                </a:lnTo>
                <a:lnTo>
                  <a:pt x="738" y="203"/>
                </a:lnTo>
                <a:lnTo>
                  <a:pt x="738" y="203"/>
                </a:lnTo>
                <a:lnTo>
                  <a:pt x="738" y="194"/>
                </a:lnTo>
                <a:lnTo>
                  <a:pt x="736" y="188"/>
                </a:lnTo>
                <a:lnTo>
                  <a:pt x="732" y="182"/>
                </a:lnTo>
                <a:lnTo>
                  <a:pt x="728" y="175"/>
                </a:lnTo>
                <a:lnTo>
                  <a:pt x="724" y="171"/>
                </a:lnTo>
                <a:lnTo>
                  <a:pt x="718" y="169"/>
                </a:lnTo>
                <a:lnTo>
                  <a:pt x="709" y="167"/>
                </a:lnTo>
                <a:lnTo>
                  <a:pt x="703" y="167"/>
                </a:lnTo>
                <a:lnTo>
                  <a:pt x="703" y="167"/>
                </a:lnTo>
                <a:close/>
                <a:moveTo>
                  <a:pt x="590" y="167"/>
                </a:moveTo>
                <a:lnTo>
                  <a:pt x="590" y="167"/>
                </a:lnTo>
                <a:lnTo>
                  <a:pt x="584" y="167"/>
                </a:lnTo>
                <a:lnTo>
                  <a:pt x="576" y="169"/>
                </a:lnTo>
                <a:lnTo>
                  <a:pt x="571" y="171"/>
                </a:lnTo>
                <a:lnTo>
                  <a:pt x="565" y="175"/>
                </a:lnTo>
                <a:lnTo>
                  <a:pt x="561" y="182"/>
                </a:lnTo>
                <a:lnTo>
                  <a:pt x="557" y="188"/>
                </a:lnTo>
                <a:lnTo>
                  <a:pt x="555" y="194"/>
                </a:lnTo>
                <a:lnTo>
                  <a:pt x="555" y="203"/>
                </a:lnTo>
                <a:lnTo>
                  <a:pt x="555" y="203"/>
                </a:lnTo>
                <a:lnTo>
                  <a:pt x="555" y="209"/>
                </a:lnTo>
                <a:lnTo>
                  <a:pt x="557" y="215"/>
                </a:lnTo>
                <a:lnTo>
                  <a:pt x="561" y="221"/>
                </a:lnTo>
                <a:lnTo>
                  <a:pt x="565" y="228"/>
                </a:lnTo>
                <a:lnTo>
                  <a:pt x="571" y="232"/>
                </a:lnTo>
                <a:lnTo>
                  <a:pt x="576" y="234"/>
                </a:lnTo>
                <a:lnTo>
                  <a:pt x="584" y="236"/>
                </a:lnTo>
                <a:lnTo>
                  <a:pt x="590" y="238"/>
                </a:lnTo>
                <a:lnTo>
                  <a:pt x="590" y="238"/>
                </a:lnTo>
                <a:lnTo>
                  <a:pt x="599" y="236"/>
                </a:lnTo>
                <a:lnTo>
                  <a:pt x="605" y="234"/>
                </a:lnTo>
                <a:lnTo>
                  <a:pt x="611" y="232"/>
                </a:lnTo>
                <a:lnTo>
                  <a:pt x="615" y="228"/>
                </a:lnTo>
                <a:lnTo>
                  <a:pt x="619" y="221"/>
                </a:lnTo>
                <a:lnTo>
                  <a:pt x="624" y="215"/>
                </a:lnTo>
                <a:lnTo>
                  <a:pt x="626" y="209"/>
                </a:lnTo>
                <a:lnTo>
                  <a:pt x="626" y="203"/>
                </a:lnTo>
                <a:lnTo>
                  <a:pt x="626" y="203"/>
                </a:lnTo>
                <a:lnTo>
                  <a:pt x="626" y="194"/>
                </a:lnTo>
                <a:lnTo>
                  <a:pt x="624" y="188"/>
                </a:lnTo>
                <a:lnTo>
                  <a:pt x="619" y="182"/>
                </a:lnTo>
                <a:lnTo>
                  <a:pt x="615" y="175"/>
                </a:lnTo>
                <a:lnTo>
                  <a:pt x="611" y="171"/>
                </a:lnTo>
                <a:lnTo>
                  <a:pt x="605" y="169"/>
                </a:lnTo>
                <a:lnTo>
                  <a:pt x="599" y="167"/>
                </a:lnTo>
                <a:lnTo>
                  <a:pt x="590" y="167"/>
                </a:lnTo>
                <a:lnTo>
                  <a:pt x="590" y="167"/>
                </a:lnTo>
                <a:close/>
                <a:moveTo>
                  <a:pt x="480" y="167"/>
                </a:moveTo>
                <a:lnTo>
                  <a:pt x="480" y="167"/>
                </a:lnTo>
                <a:lnTo>
                  <a:pt x="473" y="167"/>
                </a:lnTo>
                <a:lnTo>
                  <a:pt x="467" y="169"/>
                </a:lnTo>
                <a:lnTo>
                  <a:pt x="461" y="171"/>
                </a:lnTo>
                <a:lnTo>
                  <a:pt x="455" y="175"/>
                </a:lnTo>
                <a:lnTo>
                  <a:pt x="450" y="182"/>
                </a:lnTo>
                <a:lnTo>
                  <a:pt x="448" y="188"/>
                </a:lnTo>
                <a:lnTo>
                  <a:pt x="446" y="194"/>
                </a:lnTo>
                <a:lnTo>
                  <a:pt x="444" y="203"/>
                </a:lnTo>
                <a:lnTo>
                  <a:pt x="444" y="203"/>
                </a:lnTo>
                <a:lnTo>
                  <a:pt x="446" y="209"/>
                </a:lnTo>
                <a:lnTo>
                  <a:pt x="448" y="215"/>
                </a:lnTo>
                <a:lnTo>
                  <a:pt x="450" y="221"/>
                </a:lnTo>
                <a:lnTo>
                  <a:pt x="455" y="228"/>
                </a:lnTo>
                <a:lnTo>
                  <a:pt x="461" y="232"/>
                </a:lnTo>
                <a:lnTo>
                  <a:pt x="467" y="234"/>
                </a:lnTo>
                <a:lnTo>
                  <a:pt x="473" y="236"/>
                </a:lnTo>
                <a:lnTo>
                  <a:pt x="480" y="238"/>
                </a:lnTo>
                <a:lnTo>
                  <a:pt x="480" y="238"/>
                </a:lnTo>
                <a:lnTo>
                  <a:pt x="488" y="236"/>
                </a:lnTo>
                <a:lnTo>
                  <a:pt x="494" y="234"/>
                </a:lnTo>
                <a:lnTo>
                  <a:pt x="501" y="232"/>
                </a:lnTo>
                <a:lnTo>
                  <a:pt x="505" y="228"/>
                </a:lnTo>
                <a:lnTo>
                  <a:pt x="509" y="221"/>
                </a:lnTo>
                <a:lnTo>
                  <a:pt x="513" y="215"/>
                </a:lnTo>
                <a:lnTo>
                  <a:pt x="515" y="209"/>
                </a:lnTo>
                <a:lnTo>
                  <a:pt x="515" y="203"/>
                </a:lnTo>
                <a:lnTo>
                  <a:pt x="515" y="203"/>
                </a:lnTo>
                <a:lnTo>
                  <a:pt x="515" y="194"/>
                </a:lnTo>
                <a:lnTo>
                  <a:pt x="513" y="188"/>
                </a:lnTo>
                <a:lnTo>
                  <a:pt x="509" y="182"/>
                </a:lnTo>
                <a:lnTo>
                  <a:pt x="505" y="175"/>
                </a:lnTo>
                <a:lnTo>
                  <a:pt x="501" y="171"/>
                </a:lnTo>
                <a:lnTo>
                  <a:pt x="494" y="169"/>
                </a:lnTo>
                <a:lnTo>
                  <a:pt x="488" y="167"/>
                </a:lnTo>
                <a:lnTo>
                  <a:pt x="480" y="167"/>
                </a:lnTo>
                <a:lnTo>
                  <a:pt x="480" y="167"/>
                </a:lnTo>
                <a:close/>
                <a:moveTo>
                  <a:pt x="254" y="165"/>
                </a:moveTo>
                <a:lnTo>
                  <a:pt x="254" y="165"/>
                </a:lnTo>
                <a:lnTo>
                  <a:pt x="240" y="165"/>
                </a:lnTo>
                <a:lnTo>
                  <a:pt x="225" y="167"/>
                </a:lnTo>
                <a:lnTo>
                  <a:pt x="211" y="171"/>
                </a:lnTo>
                <a:lnTo>
                  <a:pt x="198" y="175"/>
                </a:lnTo>
                <a:lnTo>
                  <a:pt x="186" y="182"/>
                </a:lnTo>
                <a:lnTo>
                  <a:pt x="173" y="190"/>
                </a:lnTo>
                <a:lnTo>
                  <a:pt x="163" y="198"/>
                </a:lnTo>
                <a:lnTo>
                  <a:pt x="152" y="207"/>
                </a:lnTo>
                <a:lnTo>
                  <a:pt x="142" y="217"/>
                </a:lnTo>
                <a:lnTo>
                  <a:pt x="133" y="228"/>
                </a:lnTo>
                <a:lnTo>
                  <a:pt x="127" y="240"/>
                </a:lnTo>
                <a:lnTo>
                  <a:pt x="121" y="253"/>
                </a:lnTo>
                <a:lnTo>
                  <a:pt x="117" y="265"/>
                </a:lnTo>
                <a:lnTo>
                  <a:pt x="113" y="280"/>
                </a:lnTo>
                <a:lnTo>
                  <a:pt x="110" y="294"/>
                </a:lnTo>
                <a:lnTo>
                  <a:pt x="110" y="309"/>
                </a:lnTo>
                <a:lnTo>
                  <a:pt x="110" y="309"/>
                </a:lnTo>
                <a:lnTo>
                  <a:pt x="110" y="323"/>
                </a:lnTo>
                <a:lnTo>
                  <a:pt x="113" y="338"/>
                </a:lnTo>
                <a:lnTo>
                  <a:pt x="117" y="353"/>
                </a:lnTo>
                <a:lnTo>
                  <a:pt x="121" y="365"/>
                </a:lnTo>
                <a:lnTo>
                  <a:pt x="127" y="378"/>
                </a:lnTo>
                <a:lnTo>
                  <a:pt x="133" y="390"/>
                </a:lnTo>
                <a:lnTo>
                  <a:pt x="142" y="401"/>
                </a:lnTo>
                <a:lnTo>
                  <a:pt x="152" y="411"/>
                </a:lnTo>
                <a:lnTo>
                  <a:pt x="163" y="422"/>
                </a:lnTo>
                <a:lnTo>
                  <a:pt x="173" y="430"/>
                </a:lnTo>
                <a:lnTo>
                  <a:pt x="186" y="436"/>
                </a:lnTo>
                <a:lnTo>
                  <a:pt x="198" y="442"/>
                </a:lnTo>
                <a:lnTo>
                  <a:pt x="211" y="447"/>
                </a:lnTo>
                <a:lnTo>
                  <a:pt x="225" y="451"/>
                </a:lnTo>
                <a:lnTo>
                  <a:pt x="240" y="453"/>
                </a:lnTo>
                <a:lnTo>
                  <a:pt x="254" y="455"/>
                </a:lnTo>
                <a:lnTo>
                  <a:pt x="254" y="455"/>
                </a:lnTo>
                <a:lnTo>
                  <a:pt x="269" y="453"/>
                </a:lnTo>
                <a:lnTo>
                  <a:pt x="284" y="451"/>
                </a:lnTo>
                <a:lnTo>
                  <a:pt x="298" y="447"/>
                </a:lnTo>
                <a:lnTo>
                  <a:pt x="311" y="442"/>
                </a:lnTo>
                <a:lnTo>
                  <a:pt x="323" y="436"/>
                </a:lnTo>
                <a:lnTo>
                  <a:pt x="336" y="430"/>
                </a:lnTo>
                <a:lnTo>
                  <a:pt x="346" y="422"/>
                </a:lnTo>
                <a:lnTo>
                  <a:pt x="357" y="411"/>
                </a:lnTo>
                <a:lnTo>
                  <a:pt x="367" y="401"/>
                </a:lnTo>
                <a:lnTo>
                  <a:pt x="375" y="390"/>
                </a:lnTo>
                <a:lnTo>
                  <a:pt x="382" y="378"/>
                </a:lnTo>
                <a:lnTo>
                  <a:pt x="388" y="365"/>
                </a:lnTo>
                <a:lnTo>
                  <a:pt x="392" y="353"/>
                </a:lnTo>
                <a:lnTo>
                  <a:pt x="396" y="338"/>
                </a:lnTo>
                <a:lnTo>
                  <a:pt x="398" y="323"/>
                </a:lnTo>
                <a:lnTo>
                  <a:pt x="400" y="309"/>
                </a:lnTo>
                <a:lnTo>
                  <a:pt x="400" y="309"/>
                </a:lnTo>
                <a:lnTo>
                  <a:pt x="398" y="294"/>
                </a:lnTo>
                <a:lnTo>
                  <a:pt x="396" y="280"/>
                </a:lnTo>
                <a:lnTo>
                  <a:pt x="392" y="265"/>
                </a:lnTo>
                <a:lnTo>
                  <a:pt x="388" y="253"/>
                </a:lnTo>
                <a:lnTo>
                  <a:pt x="382" y="240"/>
                </a:lnTo>
                <a:lnTo>
                  <a:pt x="375" y="228"/>
                </a:lnTo>
                <a:lnTo>
                  <a:pt x="367" y="217"/>
                </a:lnTo>
                <a:lnTo>
                  <a:pt x="357" y="207"/>
                </a:lnTo>
                <a:lnTo>
                  <a:pt x="346" y="198"/>
                </a:lnTo>
                <a:lnTo>
                  <a:pt x="336" y="190"/>
                </a:lnTo>
                <a:lnTo>
                  <a:pt x="323" y="182"/>
                </a:lnTo>
                <a:lnTo>
                  <a:pt x="311" y="175"/>
                </a:lnTo>
                <a:lnTo>
                  <a:pt x="298" y="171"/>
                </a:lnTo>
                <a:lnTo>
                  <a:pt x="284" y="167"/>
                </a:lnTo>
                <a:lnTo>
                  <a:pt x="269" y="165"/>
                </a:lnTo>
                <a:lnTo>
                  <a:pt x="254" y="165"/>
                </a:lnTo>
                <a:lnTo>
                  <a:pt x="254" y="165"/>
                </a:lnTo>
                <a:close/>
                <a:moveTo>
                  <a:pt x="515" y="772"/>
                </a:moveTo>
                <a:lnTo>
                  <a:pt x="515" y="772"/>
                </a:lnTo>
                <a:lnTo>
                  <a:pt x="513" y="745"/>
                </a:lnTo>
                <a:lnTo>
                  <a:pt x="511" y="720"/>
                </a:lnTo>
                <a:lnTo>
                  <a:pt x="507" y="697"/>
                </a:lnTo>
                <a:lnTo>
                  <a:pt x="501" y="674"/>
                </a:lnTo>
                <a:lnTo>
                  <a:pt x="494" y="653"/>
                </a:lnTo>
                <a:lnTo>
                  <a:pt x="486" y="632"/>
                </a:lnTo>
                <a:lnTo>
                  <a:pt x="478" y="613"/>
                </a:lnTo>
                <a:lnTo>
                  <a:pt x="467" y="595"/>
                </a:lnTo>
                <a:lnTo>
                  <a:pt x="457" y="578"/>
                </a:lnTo>
                <a:lnTo>
                  <a:pt x="444" y="563"/>
                </a:lnTo>
                <a:lnTo>
                  <a:pt x="430" y="549"/>
                </a:lnTo>
                <a:lnTo>
                  <a:pt x="417" y="536"/>
                </a:lnTo>
                <a:lnTo>
                  <a:pt x="403" y="526"/>
                </a:lnTo>
                <a:lnTo>
                  <a:pt x="388" y="515"/>
                </a:lnTo>
                <a:lnTo>
                  <a:pt x="371" y="507"/>
                </a:lnTo>
                <a:lnTo>
                  <a:pt x="355" y="499"/>
                </a:lnTo>
                <a:lnTo>
                  <a:pt x="256" y="651"/>
                </a:lnTo>
                <a:lnTo>
                  <a:pt x="163" y="495"/>
                </a:lnTo>
                <a:lnTo>
                  <a:pt x="163" y="495"/>
                </a:lnTo>
                <a:lnTo>
                  <a:pt x="146" y="503"/>
                </a:lnTo>
                <a:lnTo>
                  <a:pt x="129" y="511"/>
                </a:lnTo>
                <a:lnTo>
                  <a:pt x="115" y="522"/>
                </a:lnTo>
                <a:lnTo>
                  <a:pt x="100" y="532"/>
                </a:lnTo>
                <a:lnTo>
                  <a:pt x="85" y="545"/>
                </a:lnTo>
                <a:lnTo>
                  <a:pt x="71" y="559"/>
                </a:lnTo>
                <a:lnTo>
                  <a:pt x="58" y="574"/>
                </a:lnTo>
                <a:lnTo>
                  <a:pt x="48" y="590"/>
                </a:lnTo>
                <a:lnTo>
                  <a:pt x="37" y="609"/>
                </a:lnTo>
                <a:lnTo>
                  <a:pt x="27" y="628"/>
                </a:lnTo>
                <a:lnTo>
                  <a:pt x="19" y="649"/>
                </a:lnTo>
                <a:lnTo>
                  <a:pt x="12" y="672"/>
                </a:lnTo>
                <a:lnTo>
                  <a:pt x="8" y="695"/>
                </a:lnTo>
                <a:lnTo>
                  <a:pt x="4" y="718"/>
                </a:lnTo>
                <a:lnTo>
                  <a:pt x="2" y="745"/>
                </a:lnTo>
                <a:lnTo>
                  <a:pt x="0" y="772"/>
                </a:lnTo>
                <a:lnTo>
                  <a:pt x="0" y="772"/>
                </a:lnTo>
                <a:lnTo>
                  <a:pt x="35" y="784"/>
                </a:lnTo>
                <a:lnTo>
                  <a:pt x="69" y="795"/>
                </a:lnTo>
                <a:lnTo>
                  <a:pt x="102" y="803"/>
                </a:lnTo>
                <a:lnTo>
                  <a:pt x="136" y="809"/>
                </a:lnTo>
                <a:lnTo>
                  <a:pt x="169" y="816"/>
                </a:lnTo>
                <a:lnTo>
                  <a:pt x="200" y="820"/>
                </a:lnTo>
                <a:lnTo>
                  <a:pt x="234" y="822"/>
                </a:lnTo>
                <a:lnTo>
                  <a:pt x="265" y="822"/>
                </a:lnTo>
                <a:lnTo>
                  <a:pt x="296" y="820"/>
                </a:lnTo>
                <a:lnTo>
                  <a:pt x="330" y="818"/>
                </a:lnTo>
                <a:lnTo>
                  <a:pt x="361" y="814"/>
                </a:lnTo>
                <a:lnTo>
                  <a:pt x="392" y="809"/>
                </a:lnTo>
                <a:lnTo>
                  <a:pt x="423" y="801"/>
                </a:lnTo>
                <a:lnTo>
                  <a:pt x="453" y="793"/>
                </a:lnTo>
                <a:lnTo>
                  <a:pt x="484" y="782"/>
                </a:lnTo>
                <a:lnTo>
                  <a:pt x="515" y="772"/>
                </a:lnTo>
                <a:lnTo>
                  <a:pt x="515" y="772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 autoUpdateAnimBg="0"/>
      <p:bldP spid="7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5716296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Компоненты структуры профессионального имиджа учителя физической культуры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直接连接符 5"/>
          <p:cNvCxnSpPr/>
          <p:nvPr/>
        </p:nvCxnSpPr>
        <p:spPr>
          <a:xfrm rot="5400000">
            <a:off x="8215306" y="2786046"/>
            <a:ext cx="2286016" cy="1588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6"/>
          <p:cNvCxnSpPr/>
          <p:nvPr/>
        </p:nvCxnSpPr>
        <p:spPr>
          <a:xfrm rot="5400000">
            <a:off x="8263987" y="7523711"/>
            <a:ext cx="2190750" cy="209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0"/>
          <p:cNvSpPr txBox="1"/>
          <p:nvPr/>
        </p:nvSpPr>
        <p:spPr>
          <a:xfrm>
            <a:off x="714316" y="3357550"/>
            <a:ext cx="80724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Кинетический компонент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Определяет, как человек двигается, как выражает через движения свои эмоции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профессионализм.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642878" y="5072062"/>
            <a:ext cx="80724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u="sng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Образованность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Проявляется в том, насколько педагог хорошо знает свой предмет, имеет определённые достижения в спорте, стремится сам познать что-то новое и научить этому.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642878" y="1357286"/>
            <a:ext cx="814393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Габитарный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компонент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Характеризует внешний вид педагога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гендерная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принадлежность, возраст, телосложение,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).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571440" y="7643830"/>
            <a:ext cx="821537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Профессионализм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компетентность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Отражает умение организовать учебный процесс, донести информацию, разнообразить занятия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本框 10"/>
          <p:cNvSpPr txBox="1"/>
          <p:nvPr/>
        </p:nvSpPr>
        <p:spPr>
          <a:xfrm>
            <a:off x="9929818" y="1500162"/>
            <a:ext cx="785818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Моральный облик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Характеризует морально-нравственные особенности педагога, проявляется в том, насколько направленность и содержание воспитательного воздействия согласуются с внутренними установками и действиями учителя.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本框 10"/>
          <p:cNvSpPr txBox="1"/>
          <p:nvPr/>
        </p:nvSpPr>
        <p:spPr>
          <a:xfrm>
            <a:off x="10001256" y="7358078"/>
            <a:ext cx="785818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Психологический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компонент.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рефлексия, самооценка, эмоциональная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устойчивость.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文本框 10"/>
          <p:cNvSpPr txBox="1"/>
          <p:nvPr/>
        </p:nvSpPr>
        <p:spPr>
          <a:xfrm>
            <a:off x="9929818" y="5286376"/>
            <a:ext cx="785818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Предметно-деятельностный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компонент.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Коммуникативные и психомоторные качества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2399" y="-428664"/>
            <a:ext cx="2445601" cy="2214578"/>
          </a:xfrm>
          <a:prstGeom prst="rect">
            <a:avLst/>
          </a:prstGeom>
        </p:spPr>
      </p:pic>
      <p:sp>
        <p:nvSpPr>
          <p:cNvPr id="35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8786810" y="4571996"/>
            <a:ext cx="1071570" cy="1071570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6002048" cy="2071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Профессионализм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 компетентность учителя физической культуры</a:t>
            </a:r>
            <a:r>
              <a:rPr lang="ru-RU" sz="4800" dirty="0" smtClean="0"/>
              <a:t> </a:t>
            </a:r>
          </a:p>
          <a:p>
            <a:pPr algn="ctr"/>
            <a:endParaRPr lang="zh-CN" alt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1500162"/>
            <a:ext cx="18288000" cy="8786838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13" name="Group 10"/>
          <p:cNvGrpSpPr/>
          <p:nvPr/>
        </p:nvGrpSpPr>
        <p:grpSpPr>
          <a:xfrm>
            <a:off x="214250" y="1643038"/>
            <a:ext cx="17859500" cy="3466953"/>
            <a:chOff x="0" y="-241102"/>
            <a:chExt cx="10411694" cy="4622602"/>
          </a:xfrm>
        </p:grpSpPr>
        <p:grpSp>
          <p:nvGrpSpPr>
            <p:cNvPr id="14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9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7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18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6" name="TextBox 17"/>
            <p:cNvSpPr txBox="1"/>
            <p:nvPr/>
          </p:nvSpPr>
          <p:spPr>
            <a:xfrm>
              <a:off x="285752" y="381003"/>
              <a:ext cx="10083095" cy="1969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Профессионализм учителя физической культуры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 характеризуется способностью, используя различные формы и приёмы обучения и воспитания учащихся, выражать к каждому из них своё личное отношение. Также важным показателем профессионализма является использование разнообразных и варьирующих межличностных связей для формирования коллектива учащихся. 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2857456" y="3714740"/>
            <a:ext cx="1250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компетентности учителя физической культуры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857192" y="4357682"/>
          <a:ext cx="16859368" cy="5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3286148"/>
                <a:gridCol w="1250165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п/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компетентности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Организаторская (управленческая)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компетентность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Она заключается в умениях организации учебно-воспитательного процесса, физкультурной деятельности учащихся и поведения учителя. Например, правильная подача учебного материала на уроке состоит в постановке конкретных задач перед учениками, раскрытии смысла их решения, показе и объяснении физических упражнений, оказании помощи школьникам в их выполнении.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Коммуникативная компетентность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Обязательным условием профессионализма является коммуникативная компетентность, в том числе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конфликтологическая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(умение конструктивного отношения к конфликтам, владение способами их анализа и разрешения) и риторическая (культура речевого взаимодействия).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Двигательная компетентность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Она определяется содержанием самого предмета, как уроков физкультуры, так и внеклассных спортивно-массовых мероприятий. Учителю необходимо рационально выбрать своё место на спортивной площадке или в зале, своевременно организовать перемещения, квалифицированно владеть техникой физических упражнений, приёмами помощи и страховки школьников.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Компетентность профессионально-личностного самосовершенствования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 система профессионально-личностных качеств, определяющих способность педагога к непрерывному повышению своей эффективности в профессиональной области и культурно-личностному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росту.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7858144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8" name="TextBox 18"/>
          <p:cNvSpPr txBox="1"/>
          <p:nvPr/>
        </p:nvSpPr>
        <p:spPr>
          <a:xfrm>
            <a:off x="857192" y="8072458"/>
            <a:ext cx="1714512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Моральный облик учителя физической культуры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характеризует его морально-нравственные особенности. Он проявляется в том, насколько направленность и содержание воспитательного воздействия согласуются с внутренними установками и действиями педагога, насколько они находят своё отражение в форме личного примера. </a:t>
            </a:r>
            <a:endParaRPr lang="en-US" sz="32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9358314" y="2571732"/>
            <a:ext cx="7572428" cy="47863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1714448" y="2571732"/>
            <a:ext cx="7643866" cy="47863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9358314" y="1785914"/>
            <a:ext cx="6429420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2928894" y="1785914"/>
            <a:ext cx="6429420" cy="785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2928894" y="7358078"/>
            <a:ext cx="642942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9358314" y="7358078"/>
            <a:ext cx="642942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3214646" y="1714476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Положительные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нейтральные характеристики морального облика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2500266" y="2857484"/>
            <a:ext cx="61436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ведёт здоровый образ жизни; 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пропагандирует здоровый образ жизни; 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тветственный, честный;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любит свою работу; 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добросовестно относится к своей работе; 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амбициозный. 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9715504" y="1857352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Негативные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характеристики морального облика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9786942" y="2857484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ведёт здоровый образ жизни: курит, употребляет алкоголь; 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прилюдно оскорбляет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учеников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 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неудачник.  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0" y="0"/>
            <a:ext cx="1643067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Моральный облик учителя физической 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en-US" sz="6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Google Shape;969;p48"/>
          <p:cNvSpPr/>
          <p:nvPr/>
        </p:nvSpPr>
        <p:spPr>
          <a:xfrm>
            <a:off x="10287008" y="5429252"/>
            <a:ext cx="1000132" cy="1000132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  <p:pic>
        <p:nvPicPr>
          <p:cNvPr id="2054" name="Picture 6" descr="C:\Users\Ольга\Desktop\f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96" y="4714872"/>
            <a:ext cx="3562970" cy="2500330"/>
          </a:xfrm>
          <a:prstGeom prst="rect">
            <a:avLst/>
          </a:prstGeom>
          <a:noFill/>
        </p:spPr>
      </p:pic>
      <p:sp>
        <p:nvSpPr>
          <p:cNvPr id="28" name="Freeform 97"/>
          <p:cNvSpPr>
            <a:spLocks noEditPoints="1"/>
          </p:cNvSpPr>
          <p:nvPr/>
        </p:nvSpPr>
        <p:spPr bwMode="auto">
          <a:xfrm>
            <a:off x="3143208" y="1928790"/>
            <a:ext cx="330200" cy="330200"/>
          </a:xfrm>
          <a:custGeom>
            <a:avLst/>
            <a:gdLst>
              <a:gd name="T0" fmla="*/ 44 w 88"/>
              <a:gd name="T1" fmla="*/ 0 h 88"/>
              <a:gd name="T2" fmla="*/ 0 w 88"/>
              <a:gd name="T3" fmla="*/ 44 h 88"/>
              <a:gd name="T4" fmla="*/ 44 w 88"/>
              <a:gd name="T5" fmla="*/ 88 h 88"/>
              <a:gd name="T6" fmla="*/ 88 w 88"/>
              <a:gd name="T7" fmla="*/ 44 h 88"/>
              <a:gd name="T8" fmla="*/ 44 w 88"/>
              <a:gd name="T9" fmla="*/ 0 h 88"/>
              <a:gd name="T10" fmla="*/ 61 w 88"/>
              <a:gd name="T11" fmla="*/ 52 h 88"/>
              <a:gd name="T12" fmla="*/ 52 w 88"/>
              <a:gd name="T13" fmla="*/ 52 h 88"/>
              <a:gd name="T14" fmla="*/ 52 w 88"/>
              <a:gd name="T15" fmla="*/ 61 h 88"/>
              <a:gd name="T16" fmla="*/ 44 w 88"/>
              <a:gd name="T17" fmla="*/ 69 h 88"/>
              <a:gd name="T18" fmla="*/ 36 w 88"/>
              <a:gd name="T19" fmla="*/ 61 h 88"/>
              <a:gd name="T20" fmla="*/ 36 w 88"/>
              <a:gd name="T21" fmla="*/ 52 h 88"/>
              <a:gd name="T22" fmla="*/ 28 w 88"/>
              <a:gd name="T23" fmla="*/ 52 h 88"/>
              <a:gd name="T24" fmla="*/ 20 w 88"/>
              <a:gd name="T25" fmla="*/ 44 h 88"/>
              <a:gd name="T26" fmla="*/ 28 w 88"/>
              <a:gd name="T27" fmla="*/ 36 h 88"/>
              <a:gd name="T28" fmla="*/ 36 w 88"/>
              <a:gd name="T29" fmla="*/ 36 h 88"/>
              <a:gd name="T30" fmla="*/ 36 w 88"/>
              <a:gd name="T31" fmla="*/ 28 h 88"/>
              <a:gd name="T32" fmla="*/ 44 w 88"/>
              <a:gd name="T33" fmla="*/ 20 h 88"/>
              <a:gd name="T34" fmla="*/ 52 w 88"/>
              <a:gd name="T35" fmla="*/ 28 h 88"/>
              <a:gd name="T36" fmla="*/ 52 w 88"/>
              <a:gd name="T37" fmla="*/ 36 h 88"/>
              <a:gd name="T38" fmla="*/ 61 w 88"/>
              <a:gd name="T39" fmla="*/ 36 h 88"/>
              <a:gd name="T40" fmla="*/ 69 w 88"/>
              <a:gd name="T41" fmla="*/ 44 h 88"/>
              <a:gd name="T42" fmla="*/ 61 w 88"/>
              <a:gd name="T43" fmla="*/ 5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9"/>
                  <a:pt x="20" y="88"/>
                  <a:pt x="44" y="88"/>
                </a:cubicBezTo>
                <a:cubicBezTo>
                  <a:pt x="69" y="88"/>
                  <a:pt x="88" y="69"/>
                  <a:pt x="88" y="44"/>
                </a:cubicBezTo>
                <a:cubicBezTo>
                  <a:pt x="88" y="20"/>
                  <a:pt x="69" y="0"/>
                  <a:pt x="44" y="0"/>
                </a:cubicBezTo>
                <a:close/>
                <a:moveTo>
                  <a:pt x="61" y="52"/>
                </a:moveTo>
                <a:cubicBezTo>
                  <a:pt x="52" y="52"/>
                  <a:pt x="52" y="52"/>
                  <a:pt x="52" y="52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5"/>
                  <a:pt x="49" y="69"/>
                  <a:pt x="44" y="69"/>
                </a:cubicBezTo>
                <a:cubicBezTo>
                  <a:pt x="40" y="69"/>
                  <a:pt x="36" y="65"/>
                  <a:pt x="36" y="61"/>
                </a:cubicBezTo>
                <a:cubicBezTo>
                  <a:pt x="36" y="52"/>
                  <a:pt x="36" y="52"/>
                  <a:pt x="36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3" y="52"/>
                  <a:pt x="20" y="49"/>
                  <a:pt x="20" y="44"/>
                </a:cubicBezTo>
                <a:cubicBezTo>
                  <a:pt x="20" y="40"/>
                  <a:pt x="23" y="36"/>
                  <a:pt x="28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3"/>
                  <a:pt x="40" y="20"/>
                  <a:pt x="44" y="20"/>
                </a:cubicBezTo>
                <a:cubicBezTo>
                  <a:pt x="49" y="20"/>
                  <a:pt x="52" y="23"/>
                  <a:pt x="52" y="28"/>
                </a:cubicBezTo>
                <a:cubicBezTo>
                  <a:pt x="52" y="36"/>
                  <a:pt x="52" y="36"/>
                  <a:pt x="5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5" y="36"/>
                  <a:pt x="69" y="40"/>
                  <a:pt x="69" y="44"/>
                </a:cubicBezTo>
                <a:cubicBezTo>
                  <a:pt x="69" y="49"/>
                  <a:pt x="65" y="52"/>
                  <a:pt x="6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9"/>
          <p:cNvSpPr>
            <a:spLocks noEditPoints="1"/>
          </p:cNvSpPr>
          <p:nvPr/>
        </p:nvSpPr>
        <p:spPr bwMode="auto">
          <a:xfrm>
            <a:off x="9644066" y="2000228"/>
            <a:ext cx="330200" cy="330200"/>
          </a:xfrm>
          <a:custGeom>
            <a:avLst/>
            <a:gdLst>
              <a:gd name="T0" fmla="*/ 44 w 88"/>
              <a:gd name="T1" fmla="*/ 0 h 88"/>
              <a:gd name="T2" fmla="*/ 0 w 88"/>
              <a:gd name="T3" fmla="*/ 44 h 88"/>
              <a:gd name="T4" fmla="*/ 44 w 88"/>
              <a:gd name="T5" fmla="*/ 88 h 88"/>
              <a:gd name="T6" fmla="*/ 88 w 88"/>
              <a:gd name="T7" fmla="*/ 44 h 88"/>
              <a:gd name="T8" fmla="*/ 44 w 88"/>
              <a:gd name="T9" fmla="*/ 0 h 88"/>
              <a:gd name="T10" fmla="*/ 61 w 88"/>
              <a:gd name="T11" fmla="*/ 52 h 88"/>
              <a:gd name="T12" fmla="*/ 27 w 88"/>
              <a:gd name="T13" fmla="*/ 52 h 88"/>
              <a:gd name="T14" fmla="*/ 19 w 88"/>
              <a:gd name="T15" fmla="*/ 44 h 88"/>
              <a:gd name="T16" fmla="*/ 27 w 88"/>
              <a:gd name="T17" fmla="*/ 36 h 88"/>
              <a:gd name="T18" fmla="*/ 61 w 88"/>
              <a:gd name="T19" fmla="*/ 36 h 88"/>
              <a:gd name="T20" fmla="*/ 68 w 88"/>
              <a:gd name="T21" fmla="*/ 44 h 88"/>
              <a:gd name="T22" fmla="*/ 61 w 88"/>
              <a:gd name="T23" fmla="*/ 5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68" y="88"/>
                  <a:pt x="88" y="68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61" y="52"/>
                </a:moveTo>
                <a:cubicBezTo>
                  <a:pt x="27" y="52"/>
                  <a:pt x="27" y="52"/>
                  <a:pt x="27" y="52"/>
                </a:cubicBezTo>
                <a:cubicBezTo>
                  <a:pt x="23" y="52"/>
                  <a:pt x="19" y="48"/>
                  <a:pt x="19" y="44"/>
                </a:cubicBezTo>
                <a:cubicBezTo>
                  <a:pt x="19" y="39"/>
                  <a:pt x="23" y="36"/>
                  <a:pt x="27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5" y="36"/>
                  <a:pt x="68" y="39"/>
                  <a:pt x="68" y="44"/>
                </a:cubicBezTo>
                <a:cubicBezTo>
                  <a:pt x="68" y="48"/>
                  <a:pt x="65" y="52"/>
                  <a:pt x="6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6144924" cy="1428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Положительные  компоненты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имиджа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физической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отражение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суждениях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школьнико</a:t>
            </a:r>
            <a:r>
              <a:rPr lang="en-US" sz="3600" b="1" dirty="0" err="1" smtClean="0"/>
              <a:t>в</a:t>
            </a:r>
            <a:endParaRPr lang="ru-RU" sz="3600" dirty="0" smtClean="0"/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1571600"/>
            <a:ext cx="18288000" cy="871540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688" y="1643038"/>
          <a:ext cx="17645186" cy="841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857"/>
                <a:gridCol w="1447432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Компоненты</a:t>
                      </a:r>
                      <a:endParaRPr lang="ru-RU" sz="2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имиджа</a:t>
                      </a:r>
                      <a:endParaRPr lang="ru-RU" sz="2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Положительные и нейтральные</a:t>
                      </a:r>
                      <a:endParaRPr lang="ru-RU" sz="2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Габитарный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ком-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понент</a:t>
                      </a:r>
                      <a:endParaRPr lang="ru-RU" sz="2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Молодой мужчина 25–30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лет,  пожилой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мужчина 50–60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лет,  атлетического телосложения,  в хорошей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физической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форме, бывший спортсмен, служивший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армии, в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крутом спортивном костюме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Кинетический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компонент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Физически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сильный, всегда активный,  энергичный,  всегда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может показать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упражнение на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собственном примере,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даже несмотря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травмы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Эмоциональный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компонент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Строгий,  с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хорошим чувством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юмора,  любит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свою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работу,  любит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работать с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детьми, спокойный</a:t>
                      </a:r>
                      <a:endParaRPr lang="ru-RU" sz="2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Вербально-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компонент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хорошим чувством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юмора, всегда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поможет и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выслушает, может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только объяснить,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 </a:t>
                      </a:r>
                      <a:r>
                        <a:rPr lang="ru-RU" sz="2400" i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ещѐ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наглядно показать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упражнение, старается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донести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полностью информацию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чтобы было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понятно  каждому,  умеет заинтересовать,  любит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работать с детьми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Хорошо знает свой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предмет,  имеет </a:t>
                      </a:r>
                      <a:r>
                        <a:rPr lang="ru-RU" sz="2400" i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определѐнные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достижения в спорте,  квалифицированный специалист,  служил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армии,  стремится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 познать что-то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новое и научить этому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Профессионализм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компетентность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Хорошо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знает свой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предмет,  умеет организовать учебно-тренировочный процесс,  старается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донести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полностью информацию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чтобы было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понятно каждому,  умеет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разнообразить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 процесс,  всегда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придумывает что-то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новое,  квалифицированный специалист, может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только объяснить, 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ещѐ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наглядно показать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упражнения, умеет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заинтересовать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Моральный облик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Ведущий здоровый образ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жизни,  пропагандирующий здоровый образ жизни, ответственный,  любит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свою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работу,  добросовестно </a:t>
                      </a:r>
                      <a:r>
                        <a:rPr lang="ru-RU" sz="2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относится к </a:t>
                      </a:r>
                      <a:r>
                        <a:rPr lang="ru-RU" sz="24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своей работе,  амбициозный, строгий</a:t>
                      </a:r>
                      <a:endParaRPr lang="ru-RU" sz="2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2214514" y="214278"/>
            <a:ext cx="1400184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en-US" sz="8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14250" y="785782"/>
            <a:ext cx="17645186" cy="9358378"/>
            <a:chOff x="0" y="-241102"/>
            <a:chExt cx="10411694" cy="4622602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77" name="TextBox 175"/>
          <p:cNvSpPr txBox="1"/>
          <p:nvPr/>
        </p:nvSpPr>
        <p:spPr>
          <a:xfrm>
            <a:off x="857192" y="2071666"/>
            <a:ext cx="16645054" cy="751645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2400" i="1" dirty="0" smtClean="0"/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Большакова В.В., Петрова С.С. Имидж педагога как составляющая профессиональной компетентности // Мир педагогики и психологии: международный научно-практический журнал. 2023. № 04 (81). [Электронная версия][Ресурс: https://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scipress.ru/pedagogy/articles/imidzh-pedagoga-kak-sostavlyayushhaya-professionalnoj-kompetentnosti.html];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Имидж учителя физической культуры: основные компоненты и их характеристика[Электронная версия][Ресурс: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https://schoolfut.ru/wp-content/uploads/journal/2016/04/2016-4_156-163.pdf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];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Имидж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современного учителя физической культуры [Электронная версия][Ресурс: https://nsportal.ru/shkola/fizkultura-i-sport/library/2017/03/25/imidzh-sovremennogo-uchitelya-fizicheskoy-kultury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];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Степанова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О.Н,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Шарый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В.А.Профессиональный имидж учителя физической культуры и пути его совершенствования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[Электронная версия][Ресурс: https://cyberleninka.ru/article/n/professionalnyy-imidzh-uchitelya-fizicheskoy-kultury-i-puti-ego-sovershenstvovaniya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860</Words>
  <Application>Microsoft Office PowerPoint</Application>
  <PresentationFormat>Произвольный</PresentationFormat>
  <Paragraphs>105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Calibri</vt:lpstr>
      <vt:lpstr>Nourd</vt:lpstr>
      <vt:lpstr>宋体</vt:lpstr>
      <vt:lpstr>微软雅黑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Blue and White Gradient Modern Healthcare Business Professional Medical Center Presentation</dc:title>
  <dc:creator>Ольга</dc:creator>
  <cp:lastModifiedBy>Ольга</cp:lastModifiedBy>
  <cp:revision>156</cp:revision>
  <dcterms:created xsi:type="dcterms:W3CDTF">2006-08-16T00:00:00Z</dcterms:created>
  <dcterms:modified xsi:type="dcterms:W3CDTF">2024-11-05T15:56:14Z</dcterms:modified>
  <dc:identifier>DAFZgEo1l8E</dc:identifier>
</cp:coreProperties>
</file>