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24" r:id="rId3"/>
    <p:sldId id="311" r:id="rId4"/>
    <p:sldId id="328" r:id="rId5"/>
    <p:sldId id="330" r:id="rId6"/>
    <p:sldId id="320" r:id="rId7"/>
    <p:sldId id="331" r:id="rId8"/>
    <p:sldId id="327" r:id="rId9"/>
    <p:sldId id="315" r:id="rId10"/>
    <p:sldId id="332" r:id="rId11"/>
    <p:sldId id="28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94"/>
    <a:srgbClr val="1C51A3"/>
    <a:srgbClr val="1B4E9D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60505" y="1924447"/>
            <a:ext cx="7605839" cy="75866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Проектная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культура педагога по физической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культуре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2376" y="2918095"/>
            <a:ext cx="8110727" cy="86344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Тема: «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Типология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проектов. Критерии типологии (общая характеристика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)»</a:t>
            </a:r>
            <a:endParaRPr lang="ru-RU" sz="28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503147" y="313694"/>
            <a:ext cx="369332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358389" y="1356105"/>
            <a:ext cx="8191251" cy="5209226"/>
            <a:chOff x="-449202" y="-267832"/>
            <a:chExt cx="10860896" cy="5651156"/>
          </a:xfrm>
        </p:grpSpPr>
        <p:grpSp>
          <p:nvGrpSpPr>
            <p:cNvPr id="3" name="Group 11"/>
            <p:cNvGrpSpPr/>
            <p:nvPr/>
          </p:nvGrpSpPr>
          <p:grpSpPr>
            <a:xfrm>
              <a:off x="-412219" y="-267832"/>
              <a:ext cx="8958682" cy="4382636"/>
              <a:chOff x="-81426" y="-52905"/>
              <a:chExt cx="1769616" cy="86570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-81426" y="-52905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-449202" y="-123200"/>
              <a:ext cx="10860896" cy="5318118"/>
              <a:chOff x="-138904" y="-77017"/>
              <a:chExt cx="2145362" cy="1050492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-101050" y="-61117"/>
                <a:ext cx="2107508" cy="1034592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-138904" y="-77017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-172697" y="-59036"/>
              <a:ext cx="10463150" cy="544236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Благодарный </a:t>
              </a:r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О.А. Статья «Использование технологии проектного обучения на уроках физической культуры»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[Электронная версия][Ресурс: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https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https://урок.рф/library/ispolzovanie_tehnologij_proektnogo_obucheniya_na_ur_171907.html]</a:t>
              </a:r>
            </a:p>
            <a:p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Инсценировка мини спектакля на тему «Спорт», с использованием пальчиковых игр в рамках реализации </a:t>
              </a:r>
              <a:r>
                <a:rPr lang="ru-RU" sz="1600" b="1" dirty="0" err="1" smtClean="0">
                  <a:latin typeface="Times New Roman" pitchFamily="18" charset="0"/>
                  <a:cs typeface="Times New Roman" pitchFamily="18" charset="0"/>
                </a:rPr>
                <a:t>общесадовского</a:t>
              </a:r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 проекта «К здоровью через книгу»[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Электронная версия][Ресурс: https://nsportal.ru/detskiy-sad/razvitie-rechi/2025/02/07/instsenirovka-mini-spektaklya-na-temu-sport-s-ispolzovaniem]</a:t>
              </a:r>
            </a:p>
            <a:p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Инсценировка про спорт «Теремок»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[Электронная версия][Ресурс: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https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https://infourok.ru/inscenirovka-pro-sport-teremok-7116461.html]</a:t>
              </a:r>
            </a:p>
            <a:p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Проектно-исследовательская деятельность на уроках физкультуры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[Электронная версия][Ресурс: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https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https://urok.1sept.ru/articles/699823]</a:t>
              </a: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Проектные технологии на уроках физической культуры [Электронная версия][Ресурс: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https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https://www.art-talant.org/publikacii/5347-proektnye-tehnologii-na-urokah-fizicheskoy-kulytury]</a:t>
              </a:r>
            </a:p>
            <a:p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Проектная деятельность на уроках физической культуры в условиях введения обновленных ФГОС.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[Электронная версия][Ресурс: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https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https://педпроект.рф/смирнова-проектная-деятельность-2/]</a:t>
              </a:r>
            </a:p>
            <a:p>
              <a:r>
                <a:rPr lang="ru-RU" sz="2000" dirty="0" smtClean="0"/>
                <a:t> </a:t>
              </a:r>
            </a:p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744968" cy="173124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Сущность проектной </a:t>
            </a:r>
            <a:r>
              <a:rPr lang="ru-RU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 в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физической культуре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6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3008376"/>
            <a:ext cx="9144000" cy="341985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1030225"/>
            <a:ext cx="9144000" cy="203902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Проектно-исследовательская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деятельность - это метод обучения, предполагающий активное взаимодействие и самостоятельную работу учащихся. Она включает в себя изучение конкретной проблемы или вопроса, который, как правило, имеет практическую значимость. Данный метод основывается на принципах самостоятельного поиска, анализа информации и представления результатов.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Проекты по физической культуре - это самостоятельная творческая работа, от идеи до её воплощения, выполненная под руководством учителя. 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Примеры тем проектов по физической культуре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9728" y="3130297"/>
            <a:ext cx="8686800" cy="345479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-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спорта (история возникновения, основные этапы становления, спорт олимпийский и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неолимпийский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разновидности в рамках одного вида спорта и т. д.);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-знаменитые спортсмены (мира, страны, области, города, спортивные династии, первооткрыватели, чемпионы и т. д.);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-мой спорт (каким видом спорта увлекается или занимается ученик, личные достижения);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-развитие физических качеств (гибкость, координация, скорость, выносливость);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-ГТО (история создания комплекса, ГТО в СССР и России, методы подготовки к успешной сдаче норм ГТО в различных возрастных ступенях);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-здоровый образ жизни (три составляющих здоровья, режим дня, правильное питание, совместная работа семьи и школы, спортивные праздники);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-современные системы физического воспитания;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-адаптивная физическая культура. 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</a:rPr>
              <a:t> </a:t>
            </a: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28016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34818" y="0"/>
            <a:ext cx="7410150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Типология проектов по физической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культуре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4" name="空心弧 1"/>
          <p:cNvSpPr/>
          <p:nvPr/>
        </p:nvSpPr>
        <p:spPr>
          <a:xfrm rot="5400000">
            <a:off x="-853638" y="2274903"/>
            <a:ext cx="3320565" cy="422058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2039646" y="5224640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" name="椭圆 11"/>
          <p:cNvSpPr/>
          <p:nvPr/>
        </p:nvSpPr>
        <p:spPr>
          <a:xfrm>
            <a:off x="1277646" y="2588120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Google Shape;968;p48"/>
          <p:cNvSpPr/>
          <p:nvPr/>
        </p:nvSpPr>
        <p:spPr>
          <a:xfrm>
            <a:off x="1268114" y="253802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2048402" y="5192834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032" y="3355848"/>
            <a:ext cx="1901952" cy="1901952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2164614" y="314590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2152034" y="309276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320040" y="1203711"/>
            <a:ext cx="864108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Типология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проектов по физической культуре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включает четыре основные категории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737360" y="1906790"/>
            <a:ext cx="6967728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Информационный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исследовательский проект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Например, по исследованию влияний физической культуры на организм человека, истории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спорта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862072" y="3142239"/>
            <a:ext cx="5047488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2400" b="1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Обзорный проект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2618766" y="4185272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Google Shape;968;p48"/>
          <p:cNvSpPr/>
          <p:nvPr/>
        </p:nvSpPr>
        <p:spPr>
          <a:xfrm>
            <a:off x="2615330" y="4132130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Прямоугольник 21"/>
          <p:cNvSpPr/>
          <p:nvPr/>
        </p:nvSpPr>
        <p:spPr>
          <a:xfrm>
            <a:off x="2996184" y="3925575"/>
            <a:ext cx="5608320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2400" b="1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Продукционный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Например, по подготовке и проведению соревнований и спортивных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праздников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12136" y="5342895"/>
            <a:ext cx="5047488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2400" b="1" dirty="0" smtClean="0"/>
              <a:t> </a:t>
            </a:r>
            <a:r>
              <a:rPr lang="ru-RU" b="1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инсценировки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33272"/>
            <a:ext cx="9144000" cy="5468112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4" name="直接连接符 5"/>
          <p:cNvCxnSpPr/>
          <p:nvPr/>
        </p:nvCxnSpPr>
        <p:spPr>
          <a:xfrm flipV="1">
            <a:off x="3163824" y="3931920"/>
            <a:ext cx="3191256" cy="18288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/>
        </p:nvCxnSpPr>
        <p:spPr>
          <a:xfrm rot="5400000" flipH="1" flipV="1">
            <a:off x="3913632" y="2240280"/>
            <a:ext cx="1737360" cy="1588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65760" y="0"/>
            <a:ext cx="759866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типологиии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проектов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физической культуре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3"/>
          <p:cNvSpPr txBox="1"/>
          <p:nvPr/>
        </p:nvSpPr>
        <p:spPr>
          <a:xfrm>
            <a:off x="118872" y="1424178"/>
            <a:ext cx="4480560" cy="21544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содержанию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Проекты могут быть технологические, информационные или комбинированные. В последнем случае учащиеся готовят информационное сообщение и иллюстрируют его изготовленными ими макетами или моделями объектов.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33"/>
          <p:cNvSpPr txBox="1"/>
          <p:nvPr/>
        </p:nvSpPr>
        <p:spPr>
          <a:xfrm>
            <a:off x="5129784" y="1706880"/>
            <a:ext cx="3666744" cy="14465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400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форме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Проекты могут быть индивидуальные, групповые (по 4–6 человек) и коллективные (классные).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</p:txBody>
      </p:sp>
      <p:sp>
        <p:nvSpPr>
          <p:cNvPr id="24" name="PA_任意多边形 14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4599432" y="3199700"/>
            <a:ext cx="478924" cy="640780"/>
          </a:xfrm>
          <a:custGeom>
            <a:avLst/>
            <a:gdLst>
              <a:gd name="T0" fmla="*/ 565 w 565"/>
              <a:gd name="T1" fmla="*/ 373 h 1009"/>
              <a:gd name="T2" fmla="*/ 520 w 565"/>
              <a:gd name="T3" fmla="*/ 373 h 1009"/>
              <a:gd name="T4" fmla="*/ 555 w 565"/>
              <a:gd name="T5" fmla="*/ 215 h 1009"/>
              <a:gd name="T6" fmla="*/ 563 w 565"/>
              <a:gd name="T7" fmla="*/ 184 h 1009"/>
              <a:gd name="T8" fmla="*/ 532 w 565"/>
              <a:gd name="T9" fmla="*/ 176 h 1009"/>
              <a:gd name="T10" fmla="*/ 522 w 565"/>
              <a:gd name="T11" fmla="*/ 174 h 1009"/>
              <a:gd name="T12" fmla="*/ 532 w 565"/>
              <a:gd name="T13" fmla="*/ 125 h 1009"/>
              <a:gd name="T14" fmla="*/ 499 w 565"/>
              <a:gd name="T15" fmla="*/ 119 h 1009"/>
              <a:gd name="T16" fmla="*/ 516 w 565"/>
              <a:gd name="T17" fmla="*/ 43 h 1009"/>
              <a:gd name="T18" fmla="*/ 403 w 565"/>
              <a:gd name="T19" fmla="*/ 57 h 1009"/>
              <a:gd name="T20" fmla="*/ 395 w 565"/>
              <a:gd name="T21" fmla="*/ 96 h 1009"/>
              <a:gd name="T22" fmla="*/ 362 w 565"/>
              <a:gd name="T23" fmla="*/ 88 h 1009"/>
              <a:gd name="T24" fmla="*/ 352 w 565"/>
              <a:gd name="T25" fmla="*/ 137 h 1009"/>
              <a:gd name="T26" fmla="*/ 340 w 565"/>
              <a:gd name="T27" fmla="*/ 135 h 1009"/>
              <a:gd name="T28" fmla="*/ 309 w 565"/>
              <a:gd name="T29" fmla="*/ 127 h 1009"/>
              <a:gd name="T30" fmla="*/ 301 w 565"/>
              <a:gd name="T31" fmla="*/ 160 h 1009"/>
              <a:gd name="T32" fmla="*/ 274 w 565"/>
              <a:gd name="T33" fmla="*/ 278 h 1009"/>
              <a:gd name="T34" fmla="*/ 223 w 565"/>
              <a:gd name="T35" fmla="*/ 127 h 1009"/>
              <a:gd name="T36" fmla="*/ 219 w 565"/>
              <a:gd name="T37" fmla="*/ 119 h 1009"/>
              <a:gd name="T38" fmla="*/ 211 w 565"/>
              <a:gd name="T39" fmla="*/ 113 h 1009"/>
              <a:gd name="T40" fmla="*/ 92 w 565"/>
              <a:gd name="T41" fmla="*/ 27 h 1009"/>
              <a:gd name="T42" fmla="*/ 55 w 565"/>
              <a:gd name="T43" fmla="*/ 0 h 1009"/>
              <a:gd name="T44" fmla="*/ 43 w 565"/>
              <a:gd name="T45" fmla="*/ 43 h 1009"/>
              <a:gd name="T46" fmla="*/ 2 w 565"/>
              <a:gd name="T47" fmla="*/ 184 h 1009"/>
              <a:gd name="T48" fmla="*/ 0 w 565"/>
              <a:gd name="T49" fmla="*/ 192 h 1009"/>
              <a:gd name="T50" fmla="*/ 2 w 565"/>
              <a:gd name="T51" fmla="*/ 203 h 1009"/>
              <a:gd name="T52" fmla="*/ 61 w 565"/>
              <a:gd name="T53" fmla="*/ 373 h 1009"/>
              <a:gd name="T54" fmla="*/ 4 w 565"/>
              <a:gd name="T55" fmla="*/ 373 h 1009"/>
              <a:gd name="T56" fmla="*/ 92 w 565"/>
              <a:gd name="T57" fmla="*/ 1009 h 1009"/>
              <a:gd name="T58" fmla="*/ 456 w 565"/>
              <a:gd name="T59" fmla="*/ 1009 h 1009"/>
              <a:gd name="T60" fmla="*/ 565 w 565"/>
              <a:gd name="T61" fmla="*/ 373 h 1009"/>
              <a:gd name="T62" fmla="*/ 565 w 565"/>
              <a:gd name="T63" fmla="*/ 373 h 1009"/>
              <a:gd name="T64" fmla="*/ 454 w 565"/>
              <a:gd name="T65" fmla="*/ 373 h 1009"/>
              <a:gd name="T66" fmla="*/ 319 w 565"/>
              <a:gd name="T67" fmla="*/ 373 h 1009"/>
              <a:gd name="T68" fmla="*/ 358 w 565"/>
              <a:gd name="T69" fmla="*/ 205 h 1009"/>
              <a:gd name="T70" fmla="*/ 487 w 565"/>
              <a:gd name="T71" fmla="*/ 231 h 1009"/>
              <a:gd name="T72" fmla="*/ 454 w 565"/>
              <a:gd name="T73" fmla="*/ 373 h 1009"/>
              <a:gd name="T74" fmla="*/ 454 w 565"/>
              <a:gd name="T75" fmla="*/ 373 h 1009"/>
              <a:gd name="T76" fmla="*/ 239 w 565"/>
              <a:gd name="T77" fmla="*/ 373 h 1009"/>
              <a:gd name="T78" fmla="*/ 129 w 565"/>
              <a:gd name="T79" fmla="*/ 373 h 1009"/>
              <a:gd name="T80" fmla="*/ 65 w 565"/>
              <a:gd name="T81" fmla="*/ 190 h 1009"/>
              <a:gd name="T82" fmla="*/ 166 w 565"/>
              <a:gd name="T83" fmla="*/ 158 h 1009"/>
              <a:gd name="T84" fmla="*/ 239 w 565"/>
              <a:gd name="T85" fmla="*/ 373 h 1009"/>
              <a:gd name="T86" fmla="*/ 239 w 565"/>
              <a:gd name="T87" fmla="*/ 373 h 1009"/>
              <a:gd name="T88" fmla="*/ 458 w 565"/>
              <a:gd name="T89" fmla="*/ 444 h 1009"/>
              <a:gd name="T90" fmla="*/ 391 w 565"/>
              <a:gd name="T91" fmla="*/ 917 h 1009"/>
              <a:gd name="T92" fmla="*/ 274 w 565"/>
              <a:gd name="T93" fmla="*/ 917 h 1009"/>
              <a:gd name="T94" fmla="*/ 342 w 565"/>
              <a:gd name="T95" fmla="*/ 444 h 1009"/>
              <a:gd name="T96" fmla="*/ 458 w 565"/>
              <a:gd name="T97" fmla="*/ 444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65" h="1009">
                <a:moveTo>
                  <a:pt x="565" y="373"/>
                </a:moveTo>
                <a:lnTo>
                  <a:pt x="520" y="373"/>
                </a:lnTo>
                <a:lnTo>
                  <a:pt x="555" y="215"/>
                </a:lnTo>
                <a:lnTo>
                  <a:pt x="563" y="184"/>
                </a:lnTo>
                <a:lnTo>
                  <a:pt x="532" y="176"/>
                </a:lnTo>
                <a:lnTo>
                  <a:pt x="522" y="174"/>
                </a:lnTo>
                <a:lnTo>
                  <a:pt x="532" y="125"/>
                </a:lnTo>
                <a:lnTo>
                  <a:pt x="499" y="119"/>
                </a:lnTo>
                <a:lnTo>
                  <a:pt x="516" y="43"/>
                </a:lnTo>
                <a:lnTo>
                  <a:pt x="403" y="57"/>
                </a:lnTo>
                <a:lnTo>
                  <a:pt x="395" y="96"/>
                </a:lnTo>
                <a:lnTo>
                  <a:pt x="362" y="88"/>
                </a:lnTo>
                <a:lnTo>
                  <a:pt x="352" y="137"/>
                </a:lnTo>
                <a:lnTo>
                  <a:pt x="340" y="135"/>
                </a:lnTo>
                <a:lnTo>
                  <a:pt x="309" y="127"/>
                </a:lnTo>
                <a:lnTo>
                  <a:pt x="301" y="160"/>
                </a:lnTo>
                <a:lnTo>
                  <a:pt x="274" y="278"/>
                </a:lnTo>
                <a:lnTo>
                  <a:pt x="223" y="127"/>
                </a:lnTo>
                <a:lnTo>
                  <a:pt x="219" y="119"/>
                </a:lnTo>
                <a:lnTo>
                  <a:pt x="211" y="113"/>
                </a:lnTo>
                <a:lnTo>
                  <a:pt x="92" y="27"/>
                </a:lnTo>
                <a:lnTo>
                  <a:pt x="55" y="0"/>
                </a:lnTo>
                <a:lnTo>
                  <a:pt x="43" y="43"/>
                </a:lnTo>
                <a:lnTo>
                  <a:pt x="2" y="184"/>
                </a:lnTo>
                <a:lnTo>
                  <a:pt x="0" y="192"/>
                </a:lnTo>
                <a:lnTo>
                  <a:pt x="2" y="203"/>
                </a:lnTo>
                <a:lnTo>
                  <a:pt x="61" y="373"/>
                </a:lnTo>
                <a:lnTo>
                  <a:pt x="4" y="373"/>
                </a:lnTo>
                <a:lnTo>
                  <a:pt x="92" y="1009"/>
                </a:lnTo>
                <a:lnTo>
                  <a:pt x="456" y="1009"/>
                </a:lnTo>
                <a:lnTo>
                  <a:pt x="565" y="373"/>
                </a:lnTo>
                <a:lnTo>
                  <a:pt x="565" y="373"/>
                </a:lnTo>
                <a:close/>
                <a:moveTo>
                  <a:pt x="454" y="373"/>
                </a:moveTo>
                <a:lnTo>
                  <a:pt x="319" y="373"/>
                </a:lnTo>
                <a:lnTo>
                  <a:pt x="358" y="205"/>
                </a:lnTo>
                <a:lnTo>
                  <a:pt x="487" y="231"/>
                </a:lnTo>
                <a:lnTo>
                  <a:pt x="454" y="373"/>
                </a:lnTo>
                <a:lnTo>
                  <a:pt x="454" y="373"/>
                </a:lnTo>
                <a:close/>
                <a:moveTo>
                  <a:pt x="239" y="373"/>
                </a:moveTo>
                <a:lnTo>
                  <a:pt x="129" y="373"/>
                </a:lnTo>
                <a:lnTo>
                  <a:pt x="65" y="190"/>
                </a:lnTo>
                <a:lnTo>
                  <a:pt x="166" y="158"/>
                </a:lnTo>
                <a:lnTo>
                  <a:pt x="239" y="373"/>
                </a:lnTo>
                <a:lnTo>
                  <a:pt x="239" y="373"/>
                </a:lnTo>
                <a:close/>
                <a:moveTo>
                  <a:pt x="458" y="444"/>
                </a:moveTo>
                <a:lnTo>
                  <a:pt x="391" y="917"/>
                </a:lnTo>
                <a:lnTo>
                  <a:pt x="274" y="917"/>
                </a:lnTo>
                <a:lnTo>
                  <a:pt x="342" y="444"/>
                </a:lnTo>
                <a:lnTo>
                  <a:pt x="458" y="444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TextBox 33"/>
          <p:cNvSpPr txBox="1"/>
          <p:nvPr/>
        </p:nvSpPr>
        <p:spPr>
          <a:xfrm>
            <a:off x="984504" y="4456176"/>
            <a:ext cx="7601712" cy="15388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/>
            <a:r>
              <a:rPr lang="ru-RU" sz="1600" b="1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продолжительности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Проекты бывают краткосрочные и долгосрочные. Разница заключается в объёме выполненной работы и степени самостоятельности учащихся.  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PA_任意多边形 18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2642616" y="5330952"/>
            <a:ext cx="610532" cy="603504"/>
          </a:xfrm>
          <a:custGeom>
            <a:avLst/>
            <a:gdLst>
              <a:gd name="T0" fmla="*/ 743 w 743"/>
              <a:gd name="T1" fmla="*/ 841 h 901"/>
              <a:gd name="T2" fmla="*/ 211 w 743"/>
              <a:gd name="T3" fmla="*/ 901 h 901"/>
              <a:gd name="T4" fmla="*/ 340 w 743"/>
              <a:gd name="T5" fmla="*/ 841 h 901"/>
              <a:gd name="T6" fmla="*/ 586 w 743"/>
              <a:gd name="T7" fmla="*/ 260 h 901"/>
              <a:gd name="T8" fmla="*/ 586 w 743"/>
              <a:gd name="T9" fmla="*/ 260 h 901"/>
              <a:gd name="T10" fmla="*/ 592 w 743"/>
              <a:gd name="T11" fmla="*/ 238 h 901"/>
              <a:gd name="T12" fmla="*/ 592 w 743"/>
              <a:gd name="T13" fmla="*/ 213 h 901"/>
              <a:gd name="T14" fmla="*/ 588 w 743"/>
              <a:gd name="T15" fmla="*/ 201 h 901"/>
              <a:gd name="T16" fmla="*/ 571 w 743"/>
              <a:gd name="T17" fmla="*/ 182 h 901"/>
              <a:gd name="T18" fmla="*/ 379 w 743"/>
              <a:gd name="T19" fmla="*/ 70 h 901"/>
              <a:gd name="T20" fmla="*/ 369 w 743"/>
              <a:gd name="T21" fmla="*/ 64 h 901"/>
              <a:gd name="T22" fmla="*/ 344 w 743"/>
              <a:gd name="T23" fmla="*/ 61 h 901"/>
              <a:gd name="T24" fmla="*/ 332 w 743"/>
              <a:gd name="T25" fmla="*/ 64 h 901"/>
              <a:gd name="T26" fmla="*/ 319 w 743"/>
              <a:gd name="T27" fmla="*/ 68 h 901"/>
              <a:gd name="T28" fmla="*/ 301 w 743"/>
              <a:gd name="T29" fmla="*/ 82 h 901"/>
              <a:gd name="T30" fmla="*/ 293 w 743"/>
              <a:gd name="T31" fmla="*/ 92 h 901"/>
              <a:gd name="T32" fmla="*/ 281 w 743"/>
              <a:gd name="T33" fmla="*/ 131 h 901"/>
              <a:gd name="T34" fmla="*/ 485 w 743"/>
              <a:gd name="T35" fmla="*/ 250 h 901"/>
              <a:gd name="T36" fmla="*/ 565 w 743"/>
              <a:gd name="T37" fmla="*/ 295 h 901"/>
              <a:gd name="T38" fmla="*/ 643 w 743"/>
              <a:gd name="T39" fmla="*/ 278 h 901"/>
              <a:gd name="T40" fmla="*/ 612 w 743"/>
              <a:gd name="T41" fmla="*/ 332 h 901"/>
              <a:gd name="T42" fmla="*/ 594 w 743"/>
              <a:gd name="T43" fmla="*/ 362 h 901"/>
              <a:gd name="T44" fmla="*/ 592 w 743"/>
              <a:gd name="T45" fmla="*/ 367 h 901"/>
              <a:gd name="T46" fmla="*/ 395 w 743"/>
              <a:gd name="T47" fmla="*/ 710 h 901"/>
              <a:gd name="T48" fmla="*/ 383 w 743"/>
              <a:gd name="T49" fmla="*/ 715 h 901"/>
              <a:gd name="T50" fmla="*/ 352 w 743"/>
              <a:gd name="T51" fmla="*/ 727 h 901"/>
              <a:gd name="T52" fmla="*/ 328 w 743"/>
              <a:gd name="T53" fmla="*/ 731 h 901"/>
              <a:gd name="T54" fmla="*/ 303 w 743"/>
              <a:gd name="T55" fmla="*/ 727 h 901"/>
              <a:gd name="T56" fmla="*/ 285 w 743"/>
              <a:gd name="T57" fmla="*/ 719 h 901"/>
              <a:gd name="T58" fmla="*/ 274 w 743"/>
              <a:gd name="T59" fmla="*/ 710 h 901"/>
              <a:gd name="T60" fmla="*/ 258 w 743"/>
              <a:gd name="T61" fmla="*/ 686 h 901"/>
              <a:gd name="T62" fmla="*/ 252 w 743"/>
              <a:gd name="T63" fmla="*/ 672 h 901"/>
              <a:gd name="T64" fmla="*/ 209 w 743"/>
              <a:gd name="T65" fmla="*/ 667 h 901"/>
              <a:gd name="T66" fmla="*/ 170 w 743"/>
              <a:gd name="T67" fmla="*/ 653 h 901"/>
              <a:gd name="T68" fmla="*/ 152 w 743"/>
              <a:gd name="T69" fmla="*/ 641 h 901"/>
              <a:gd name="T70" fmla="*/ 119 w 743"/>
              <a:gd name="T71" fmla="*/ 606 h 901"/>
              <a:gd name="T72" fmla="*/ 107 w 743"/>
              <a:gd name="T73" fmla="*/ 586 h 901"/>
              <a:gd name="T74" fmla="*/ 76 w 743"/>
              <a:gd name="T75" fmla="*/ 588 h 901"/>
              <a:gd name="T76" fmla="*/ 49 w 743"/>
              <a:gd name="T77" fmla="*/ 581 h 901"/>
              <a:gd name="T78" fmla="*/ 39 w 743"/>
              <a:gd name="T79" fmla="*/ 577 h 901"/>
              <a:gd name="T80" fmla="*/ 23 w 743"/>
              <a:gd name="T81" fmla="*/ 561 h 901"/>
              <a:gd name="T82" fmla="*/ 10 w 743"/>
              <a:gd name="T83" fmla="*/ 538 h 901"/>
              <a:gd name="T84" fmla="*/ 2 w 743"/>
              <a:gd name="T85" fmla="*/ 510 h 901"/>
              <a:gd name="T86" fmla="*/ 0 w 743"/>
              <a:gd name="T87" fmla="*/ 481 h 901"/>
              <a:gd name="T88" fmla="*/ 199 w 743"/>
              <a:gd name="T89" fmla="*/ 139 h 901"/>
              <a:gd name="T90" fmla="*/ 205 w 743"/>
              <a:gd name="T91" fmla="*/ 127 h 901"/>
              <a:gd name="T92" fmla="*/ 219 w 743"/>
              <a:gd name="T93" fmla="*/ 104 h 901"/>
              <a:gd name="T94" fmla="*/ 250 w 743"/>
              <a:gd name="T95" fmla="*/ 51 h 901"/>
              <a:gd name="T96" fmla="*/ 262 w 743"/>
              <a:gd name="T97" fmla="*/ 33 h 901"/>
              <a:gd name="T98" fmla="*/ 293 w 743"/>
              <a:gd name="T99" fmla="*/ 10 h 901"/>
              <a:gd name="T100" fmla="*/ 311 w 743"/>
              <a:gd name="T101" fmla="*/ 2 h 901"/>
              <a:gd name="T102" fmla="*/ 332 w 743"/>
              <a:gd name="T103" fmla="*/ 0 h 901"/>
              <a:gd name="T104" fmla="*/ 371 w 743"/>
              <a:gd name="T105" fmla="*/ 4 h 901"/>
              <a:gd name="T106" fmla="*/ 606 w 743"/>
              <a:gd name="T107" fmla="*/ 137 h 901"/>
              <a:gd name="T108" fmla="*/ 623 w 743"/>
              <a:gd name="T109" fmla="*/ 150 h 901"/>
              <a:gd name="T110" fmla="*/ 647 w 743"/>
              <a:gd name="T111" fmla="*/ 182 h 901"/>
              <a:gd name="T112" fmla="*/ 653 w 743"/>
              <a:gd name="T113" fmla="*/ 201 h 901"/>
              <a:gd name="T114" fmla="*/ 657 w 743"/>
              <a:gd name="T115" fmla="*/ 240 h 901"/>
              <a:gd name="T116" fmla="*/ 643 w 743"/>
              <a:gd name="T117" fmla="*/ 278 h 901"/>
              <a:gd name="T118" fmla="*/ 10 w 743"/>
              <a:gd name="T119" fmla="*/ 653 h 901"/>
              <a:gd name="T120" fmla="*/ 98 w 743"/>
              <a:gd name="T121" fmla="*/ 884 h 901"/>
              <a:gd name="T122" fmla="*/ 10 w 743"/>
              <a:gd name="T123" fmla="*/ 653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43" h="901">
                <a:moveTo>
                  <a:pt x="340" y="841"/>
                </a:moveTo>
                <a:lnTo>
                  <a:pt x="743" y="841"/>
                </a:lnTo>
                <a:lnTo>
                  <a:pt x="743" y="901"/>
                </a:lnTo>
                <a:lnTo>
                  <a:pt x="211" y="901"/>
                </a:lnTo>
                <a:lnTo>
                  <a:pt x="340" y="841"/>
                </a:lnTo>
                <a:lnTo>
                  <a:pt x="340" y="841"/>
                </a:lnTo>
                <a:close/>
                <a:moveTo>
                  <a:pt x="565" y="295"/>
                </a:moveTo>
                <a:lnTo>
                  <a:pt x="586" y="260"/>
                </a:lnTo>
                <a:lnTo>
                  <a:pt x="586" y="260"/>
                </a:lnTo>
                <a:lnTo>
                  <a:pt x="586" y="260"/>
                </a:lnTo>
                <a:lnTo>
                  <a:pt x="590" y="250"/>
                </a:lnTo>
                <a:lnTo>
                  <a:pt x="592" y="238"/>
                </a:lnTo>
                <a:lnTo>
                  <a:pt x="594" y="225"/>
                </a:lnTo>
                <a:lnTo>
                  <a:pt x="592" y="213"/>
                </a:lnTo>
                <a:lnTo>
                  <a:pt x="592" y="213"/>
                </a:lnTo>
                <a:lnTo>
                  <a:pt x="588" y="201"/>
                </a:lnTo>
                <a:lnTo>
                  <a:pt x="580" y="190"/>
                </a:lnTo>
                <a:lnTo>
                  <a:pt x="571" y="182"/>
                </a:lnTo>
                <a:lnTo>
                  <a:pt x="561" y="174"/>
                </a:lnTo>
                <a:lnTo>
                  <a:pt x="379" y="70"/>
                </a:lnTo>
                <a:lnTo>
                  <a:pt x="379" y="70"/>
                </a:lnTo>
                <a:lnTo>
                  <a:pt x="369" y="64"/>
                </a:lnTo>
                <a:lnTo>
                  <a:pt x="356" y="61"/>
                </a:lnTo>
                <a:lnTo>
                  <a:pt x="344" y="61"/>
                </a:lnTo>
                <a:lnTo>
                  <a:pt x="332" y="64"/>
                </a:lnTo>
                <a:lnTo>
                  <a:pt x="332" y="64"/>
                </a:lnTo>
                <a:lnTo>
                  <a:pt x="332" y="64"/>
                </a:lnTo>
                <a:lnTo>
                  <a:pt x="319" y="68"/>
                </a:lnTo>
                <a:lnTo>
                  <a:pt x="309" y="74"/>
                </a:lnTo>
                <a:lnTo>
                  <a:pt x="301" y="82"/>
                </a:lnTo>
                <a:lnTo>
                  <a:pt x="293" y="92"/>
                </a:lnTo>
                <a:lnTo>
                  <a:pt x="293" y="92"/>
                </a:lnTo>
                <a:lnTo>
                  <a:pt x="272" y="127"/>
                </a:lnTo>
                <a:lnTo>
                  <a:pt x="281" y="131"/>
                </a:lnTo>
                <a:lnTo>
                  <a:pt x="352" y="172"/>
                </a:lnTo>
                <a:lnTo>
                  <a:pt x="485" y="250"/>
                </a:lnTo>
                <a:lnTo>
                  <a:pt x="559" y="291"/>
                </a:lnTo>
                <a:lnTo>
                  <a:pt x="565" y="295"/>
                </a:lnTo>
                <a:lnTo>
                  <a:pt x="565" y="295"/>
                </a:lnTo>
                <a:close/>
                <a:moveTo>
                  <a:pt x="643" y="278"/>
                </a:moveTo>
                <a:lnTo>
                  <a:pt x="645" y="278"/>
                </a:lnTo>
                <a:lnTo>
                  <a:pt x="612" y="332"/>
                </a:lnTo>
                <a:lnTo>
                  <a:pt x="600" y="354"/>
                </a:lnTo>
                <a:lnTo>
                  <a:pt x="594" y="362"/>
                </a:lnTo>
                <a:lnTo>
                  <a:pt x="592" y="367"/>
                </a:lnTo>
                <a:lnTo>
                  <a:pt x="592" y="367"/>
                </a:lnTo>
                <a:lnTo>
                  <a:pt x="399" y="700"/>
                </a:lnTo>
                <a:lnTo>
                  <a:pt x="395" y="710"/>
                </a:lnTo>
                <a:lnTo>
                  <a:pt x="383" y="715"/>
                </a:lnTo>
                <a:lnTo>
                  <a:pt x="383" y="715"/>
                </a:lnTo>
                <a:lnTo>
                  <a:pt x="369" y="721"/>
                </a:lnTo>
                <a:lnTo>
                  <a:pt x="352" y="727"/>
                </a:lnTo>
                <a:lnTo>
                  <a:pt x="340" y="729"/>
                </a:lnTo>
                <a:lnTo>
                  <a:pt x="328" y="731"/>
                </a:lnTo>
                <a:lnTo>
                  <a:pt x="315" y="731"/>
                </a:lnTo>
                <a:lnTo>
                  <a:pt x="303" y="727"/>
                </a:lnTo>
                <a:lnTo>
                  <a:pt x="293" y="725"/>
                </a:lnTo>
                <a:lnTo>
                  <a:pt x="285" y="719"/>
                </a:lnTo>
                <a:lnTo>
                  <a:pt x="285" y="719"/>
                </a:lnTo>
                <a:lnTo>
                  <a:pt x="274" y="710"/>
                </a:lnTo>
                <a:lnTo>
                  <a:pt x="264" y="698"/>
                </a:lnTo>
                <a:lnTo>
                  <a:pt x="258" y="686"/>
                </a:lnTo>
                <a:lnTo>
                  <a:pt x="252" y="672"/>
                </a:lnTo>
                <a:lnTo>
                  <a:pt x="252" y="672"/>
                </a:lnTo>
                <a:lnTo>
                  <a:pt x="229" y="672"/>
                </a:lnTo>
                <a:lnTo>
                  <a:pt x="209" y="667"/>
                </a:lnTo>
                <a:lnTo>
                  <a:pt x="188" y="661"/>
                </a:lnTo>
                <a:lnTo>
                  <a:pt x="170" y="653"/>
                </a:lnTo>
                <a:lnTo>
                  <a:pt x="170" y="653"/>
                </a:lnTo>
                <a:lnTo>
                  <a:pt x="152" y="641"/>
                </a:lnTo>
                <a:lnTo>
                  <a:pt x="135" y="624"/>
                </a:lnTo>
                <a:lnTo>
                  <a:pt x="119" y="606"/>
                </a:lnTo>
                <a:lnTo>
                  <a:pt x="107" y="586"/>
                </a:lnTo>
                <a:lnTo>
                  <a:pt x="107" y="586"/>
                </a:lnTo>
                <a:lnTo>
                  <a:pt x="90" y="588"/>
                </a:lnTo>
                <a:lnTo>
                  <a:pt x="76" y="588"/>
                </a:lnTo>
                <a:lnTo>
                  <a:pt x="61" y="586"/>
                </a:lnTo>
                <a:lnTo>
                  <a:pt x="49" y="581"/>
                </a:lnTo>
                <a:lnTo>
                  <a:pt x="49" y="581"/>
                </a:lnTo>
                <a:lnTo>
                  <a:pt x="39" y="577"/>
                </a:lnTo>
                <a:lnTo>
                  <a:pt x="29" y="569"/>
                </a:lnTo>
                <a:lnTo>
                  <a:pt x="23" y="561"/>
                </a:lnTo>
                <a:lnTo>
                  <a:pt x="14" y="551"/>
                </a:lnTo>
                <a:lnTo>
                  <a:pt x="10" y="538"/>
                </a:lnTo>
                <a:lnTo>
                  <a:pt x="6" y="526"/>
                </a:lnTo>
                <a:lnTo>
                  <a:pt x="2" y="510"/>
                </a:lnTo>
                <a:lnTo>
                  <a:pt x="2" y="491"/>
                </a:lnTo>
                <a:lnTo>
                  <a:pt x="0" y="481"/>
                </a:lnTo>
                <a:lnTo>
                  <a:pt x="6" y="473"/>
                </a:lnTo>
                <a:lnTo>
                  <a:pt x="199" y="139"/>
                </a:lnTo>
                <a:lnTo>
                  <a:pt x="199" y="139"/>
                </a:lnTo>
                <a:lnTo>
                  <a:pt x="205" y="127"/>
                </a:lnTo>
                <a:lnTo>
                  <a:pt x="219" y="104"/>
                </a:lnTo>
                <a:lnTo>
                  <a:pt x="219" y="104"/>
                </a:lnTo>
                <a:lnTo>
                  <a:pt x="250" y="51"/>
                </a:lnTo>
                <a:lnTo>
                  <a:pt x="250" y="51"/>
                </a:lnTo>
                <a:lnTo>
                  <a:pt x="250" y="51"/>
                </a:lnTo>
                <a:lnTo>
                  <a:pt x="262" y="33"/>
                </a:lnTo>
                <a:lnTo>
                  <a:pt x="276" y="21"/>
                </a:lnTo>
                <a:lnTo>
                  <a:pt x="293" y="10"/>
                </a:lnTo>
                <a:lnTo>
                  <a:pt x="311" y="2"/>
                </a:lnTo>
                <a:lnTo>
                  <a:pt x="311" y="2"/>
                </a:lnTo>
                <a:lnTo>
                  <a:pt x="311" y="2"/>
                </a:lnTo>
                <a:lnTo>
                  <a:pt x="332" y="0"/>
                </a:lnTo>
                <a:lnTo>
                  <a:pt x="352" y="0"/>
                </a:lnTo>
                <a:lnTo>
                  <a:pt x="371" y="4"/>
                </a:lnTo>
                <a:lnTo>
                  <a:pt x="389" y="12"/>
                </a:lnTo>
                <a:lnTo>
                  <a:pt x="606" y="137"/>
                </a:lnTo>
                <a:lnTo>
                  <a:pt x="606" y="137"/>
                </a:lnTo>
                <a:lnTo>
                  <a:pt x="623" y="150"/>
                </a:lnTo>
                <a:lnTo>
                  <a:pt x="637" y="164"/>
                </a:lnTo>
                <a:lnTo>
                  <a:pt x="647" y="182"/>
                </a:lnTo>
                <a:lnTo>
                  <a:pt x="653" y="201"/>
                </a:lnTo>
                <a:lnTo>
                  <a:pt x="653" y="201"/>
                </a:lnTo>
                <a:lnTo>
                  <a:pt x="657" y="219"/>
                </a:lnTo>
                <a:lnTo>
                  <a:pt x="657" y="240"/>
                </a:lnTo>
                <a:lnTo>
                  <a:pt x="653" y="258"/>
                </a:lnTo>
                <a:lnTo>
                  <a:pt x="643" y="278"/>
                </a:lnTo>
                <a:lnTo>
                  <a:pt x="643" y="278"/>
                </a:lnTo>
                <a:close/>
                <a:moveTo>
                  <a:pt x="10" y="653"/>
                </a:moveTo>
                <a:lnTo>
                  <a:pt x="16" y="837"/>
                </a:lnTo>
                <a:lnTo>
                  <a:pt x="98" y="884"/>
                </a:lnTo>
                <a:lnTo>
                  <a:pt x="262" y="798"/>
                </a:lnTo>
                <a:lnTo>
                  <a:pt x="10" y="653"/>
                </a:lnTo>
                <a:close/>
              </a:path>
            </a:pathLst>
          </a:custGeom>
          <a:solidFill>
            <a:srgbClr val="0D459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7" name="PA_组合 54"/>
          <p:cNvGrpSpPr/>
          <p:nvPr>
            <p:custDataLst>
              <p:tags r:id="rId3"/>
            </p:custDataLst>
          </p:nvPr>
        </p:nvGrpSpPr>
        <p:grpSpPr>
          <a:xfrm>
            <a:off x="5760721" y="5334474"/>
            <a:ext cx="925048" cy="663989"/>
            <a:chOff x="5195888" y="3033713"/>
            <a:chExt cx="1673225" cy="1135063"/>
          </a:xfrm>
          <a:solidFill>
            <a:srgbClr val="0D4594"/>
          </a:solidFill>
        </p:grpSpPr>
        <p:sp>
          <p:nvSpPr>
            <p:cNvPr id="18" name="Freeform 11"/>
            <p:cNvSpPr>
              <a:spLocks noEditPoints="1"/>
            </p:cNvSpPr>
            <p:nvPr/>
          </p:nvSpPr>
          <p:spPr bwMode="auto">
            <a:xfrm>
              <a:off x="5195888" y="3033713"/>
              <a:ext cx="965200" cy="1135063"/>
            </a:xfrm>
            <a:custGeom>
              <a:avLst/>
              <a:gdLst>
                <a:gd name="T0" fmla="*/ 254 w 608"/>
                <a:gd name="T1" fmla="*/ 72 h 715"/>
                <a:gd name="T2" fmla="*/ 278 w 608"/>
                <a:gd name="T3" fmla="*/ 39 h 715"/>
                <a:gd name="T4" fmla="*/ 331 w 608"/>
                <a:gd name="T5" fmla="*/ 7 h 715"/>
                <a:gd name="T6" fmla="*/ 370 w 608"/>
                <a:gd name="T7" fmla="*/ 0 h 715"/>
                <a:gd name="T8" fmla="*/ 422 w 608"/>
                <a:gd name="T9" fmla="*/ 11 h 715"/>
                <a:gd name="T10" fmla="*/ 465 w 608"/>
                <a:gd name="T11" fmla="*/ 39 h 715"/>
                <a:gd name="T12" fmla="*/ 493 w 608"/>
                <a:gd name="T13" fmla="*/ 82 h 715"/>
                <a:gd name="T14" fmla="*/ 503 w 608"/>
                <a:gd name="T15" fmla="*/ 134 h 715"/>
                <a:gd name="T16" fmla="*/ 489 w 608"/>
                <a:gd name="T17" fmla="*/ 191 h 715"/>
                <a:gd name="T18" fmla="*/ 608 w 608"/>
                <a:gd name="T19" fmla="*/ 348 h 715"/>
                <a:gd name="T20" fmla="*/ 487 w 608"/>
                <a:gd name="T21" fmla="*/ 394 h 715"/>
                <a:gd name="T22" fmla="*/ 497 w 608"/>
                <a:gd name="T23" fmla="*/ 467 h 715"/>
                <a:gd name="T24" fmla="*/ 479 w 608"/>
                <a:gd name="T25" fmla="*/ 563 h 715"/>
                <a:gd name="T26" fmla="*/ 426 w 608"/>
                <a:gd name="T27" fmla="*/ 643 h 715"/>
                <a:gd name="T28" fmla="*/ 368 w 608"/>
                <a:gd name="T29" fmla="*/ 686 h 715"/>
                <a:gd name="T30" fmla="*/ 274 w 608"/>
                <a:gd name="T31" fmla="*/ 715 h 715"/>
                <a:gd name="T32" fmla="*/ 198 w 608"/>
                <a:gd name="T33" fmla="*/ 711 h 715"/>
                <a:gd name="T34" fmla="*/ 110 w 608"/>
                <a:gd name="T35" fmla="*/ 674 h 715"/>
                <a:gd name="T36" fmla="*/ 57 w 608"/>
                <a:gd name="T37" fmla="*/ 625 h 715"/>
                <a:gd name="T38" fmla="*/ 12 w 608"/>
                <a:gd name="T39" fmla="*/ 541 h 715"/>
                <a:gd name="T40" fmla="*/ 0 w 608"/>
                <a:gd name="T41" fmla="*/ 467 h 715"/>
                <a:gd name="T42" fmla="*/ 20 w 608"/>
                <a:gd name="T43" fmla="*/ 371 h 715"/>
                <a:gd name="T44" fmla="*/ 73 w 608"/>
                <a:gd name="T45" fmla="*/ 291 h 715"/>
                <a:gd name="T46" fmla="*/ 241 w 608"/>
                <a:gd name="T47" fmla="*/ 111 h 715"/>
                <a:gd name="T48" fmla="*/ 141 w 608"/>
                <a:gd name="T49" fmla="*/ 443 h 715"/>
                <a:gd name="T50" fmla="*/ 225 w 608"/>
                <a:gd name="T51" fmla="*/ 383 h 715"/>
                <a:gd name="T52" fmla="*/ 309 w 608"/>
                <a:gd name="T53" fmla="*/ 348 h 715"/>
                <a:gd name="T54" fmla="*/ 202 w 608"/>
                <a:gd name="T55" fmla="*/ 357 h 715"/>
                <a:gd name="T56" fmla="*/ 153 w 608"/>
                <a:gd name="T57" fmla="*/ 385 h 715"/>
                <a:gd name="T58" fmla="*/ 127 w 608"/>
                <a:gd name="T59" fmla="*/ 441 h 715"/>
                <a:gd name="T60" fmla="*/ 362 w 608"/>
                <a:gd name="T61" fmla="*/ 353 h 715"/>
                <a:gd name="T62" fmla="*/ 311 w 608"/>
                <a:gd name="T63" fmla="*/ 320 h 715"/>
                <a:gd name="T64" fmla="*/ 250 w 608"/>
                <a:gd name="T65" fmla="*/ 305 h 715"/>
                <a:gd name="T66" fmla="*/ 200 w 608"/>
                <a:gd name="T67" fmla="*/ 314 h 715"/>
                <a:gd name="T68" fmla="*/ 147 w 608"/>
                <a:gd name="T69" fmla="*/ 342 h 715"/>
                <a:gd name="T70" fmla="*/ 116 w 608"/>
                <a:gd name="T71" fmla="*/ 377 h 715"/>
                <a:gd name="T72" fmla="*/ 92 w 608"/>
                <a:gd name="T73" fmla="*/ 434 h 715"/>
                <a:gd name="T74" fmla="*/ 90 w 608"/>
                <a:gd name="T75" fmla="*/ 484 h 715"/>
                <a:gd name="T76" fmla="*/ 108 w 608"/>
                <a:gd name="T77" fmla="*/ 543 h 715"/>
                <a:gd name="T78" fmla="*/ 135 w 608"/>
                <a:gd name="T79" fmla="*/ 582 h 715"/>
                <a:gd name="T80" fmla="*/ 186 w 608"/>
                <a:gd name="T81" fmla="*/ 615 h 715"/>
                <a:gd name="T82" fmla="*/ 250 w 608"/>
                <a:gd name="T83" fmla="*/ 629 h 715"/>
                <a:gd name="T84" fmla="*/ 297 w 608"/>
                <a:gd name="T85" fmla="*/ 621 h 715"/>
                <a:gd name="T86" fmla="*/ 352 w 608"/>
                <a:gd name="T87" fmla="*/ 592 h 715"/>
                <a:gd name="T88" fmla="*/ 383 w 608"/>
                <a:gd name="T89" fmla="*/ 557 h 715"/>
                <a:gd name="T90" fmla="*/ 407 w 608"/>
                <a:gd name="T91" fmla="*/ 500 h 715"/>
                <a:gd name="T92" fmla="*/ 409 w 608"/>
                <a:gd name="T93" fmla="*/ 451 h 715"/>
                <a:gd name="T94" fmla="*/ 391 w 608"/>
                <a:gd name="T95" fmla="*/ 391 h 715"/>
                <a:gd name="T96" fmla="*/ 362 w 608"/>
                <a:gd name="T97" fmla="*/ 353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08" h="715">
                  <a:moveTo>
                    <a:pt x="241" y="111"/>
                  </a:moveTo>
                  <a:lnTo>
                    <a:pt x="241" y="111"/>
                  </a:lnTo>
                  <a:lnTo>
                    <a:pt x="245" y="91"/>
                  </a:lnTo>
                  <a:lnTo>
                    <a:pt x="254" y="72"/>
                  </a:lnTo>
                  <a:lnTo>
                    <a:pt x="264" y="56"/>
                  </a:lnTo>
                  <a:lnTo>
                    <a:pt x="278" y="39"/>
                  </a:lnTo>
                  <a:lnTo>
                    <a:pt x="278" y="39"/>
                  </a:lnTo>
                  <a:lnTo>
                    <a:pt x="278" y="39"/>
                  </a:lnTo>
                  <a:lnTo>
                    <a:pt x="297" y="23"/>
                  </a:lnTo>
                  <a:lnTo>
                    <a:pt x="309" y="17"/>
                  </a:lnTo>
                  <a:lnTo>
                    <a:pt x="319" y="11"/>
                  </a:lnTo>
                  <a:lnTo>
                    <a:pt x="331" y="7"/>
                  </a:lnTo>
                  <a:lnTo>
                    <a:pt x="344" y="5"/>
                  </a:lnTo>
                  <a:lnTo>
                    <a:pt x="358" y="3"/>
                  </a:lnTo>
                  <a:lnTo>
                    <a:pt x="370" y="0"/>
                  </a:lnTo>
                  <a:lnTo>
                    <a:pt x="370" y="0"/>
                  </a:lnTo>
                  <a:lnTo>
                    <a:pt x="385" y="3"/>
                  </a:lnTo>
                  <a:lnTo>
                    <a:pt x="397" y="5"/>
                  </a:lnTo>
                  <a:lnTo>
                    <a:pt x="411" y="7"/>
                  </a:lnTo>
                  <a:lnTo>
                    <a:pt x="422" y="11"/>
                  </a:lnTo>
                  <a:lnTo>
                    <a:pt x="434" y="17"/>
                  </a:lnTo>
                  <a:lnTo>
                    <a:pt x="444" y="23"/>
                  </a:lnTo>
                  <a:lnTo>
                    <a:pt x="465" y="39"/>
                  </a:lnTo>
                  <a:lnTo>
                    <a:pt x="465" y="39"/>
                  </a:lnTo>
                  <a:lnTo>
                    <a:pt x="465" y="39"/>
                  </a:lnTo>
                  <a:lnTo>
                    <a:pt x="481" y="60"/>
                  </a:lnTo>
                  <a:lnTo>
                    <a:pt x="487" y="70"/>
                  </a:lnTo>
                  <a:lnTo>
                    <a:pt x="493" y="82"/>
                  </a:lnTo>
                  <a:lnTo>
                    <a:pt x="497" y="95"/>
                  </a:lnTo>
                  <a:lnTo>
                    <a:pt x="501" y="107"/>
                  </a:lnTo>
                  <a:lnTo>
                    <a:pt x="503" y="119"/>
                  </a:lnTo>
                  <a:lnTo>
                    <a:pt x="503" y="134"/>
                  </a:lnTo>
                  <a:lnTo>
                    <a:pt x="503" y="134"/>
                  </a:lnTo>
                  <a:lnTo>
                    <a:pt x="501" y="154"/>
                  </a:lnTo>
                  <a:lnTo>
                    <a:pt x="497" y="172"/>
                  </a:lnTo>
                  <a:lnTo>
                    <a:pt x="489" y="191"/>
                  </a:lnTo>
                  <a:lnTo>
                    <a:pt x="481" y="207"/>
                  </a:lnTo>
                  <a:lnTo>
                    <a:pt x="479" y="228"/>
                  </a:lnTo>
                  <a:lnTo>
                    <a:pt x="608" y="228"/>
                  </a:lnTo>
                  <a:lnTo>
                    <a:pt x="608" y="348"/>
                  </a:lnTo>
                  <a:lnTo>
                    <a:pt x="479" y="348"/>
                  </a:lnTo>
                  <a:lnTo>
                    <a:pt x="479" y="371"/>
                  </a:lnTo>
                  <a:lnTo>
                    <a:pt x="479" y="371"/>
                  </a:lnTo>
                  <a:lnTo>
                    <a:pt x="487" y="394"/>
                  </a:lnTo>
                  <a:lnTo>
                    <a:pt x="493" y="418"/>
                  </a:lnTo>
                  <a:lnTo>
                    <a:pt x="495" y="443"/>
                  </a:lnTo>
                  <a:lnTo>
                    <a:pt x="497" y="467"/>
                  </a:lnTo>
                  <a:lnTo>
                    <a:pt x="497" y="467"/>
                  </a:lnTo>
                  <a:lnTo>
                    <a:pt x="495" y="492"/>
                  </a:lnTo>
                  <a:lnTo>
                    <a:pt x="493" y="516"/>
                  </a:lnTo>
                  <a:lnTo>
                    <a:pt x="487" y="541"/>
                  </a:lnTo>
                  <a:lnTo>
                    <a:pt x="479" y="563"/>
                  </a:lnTo>
                  <a:lnTo>
                    <a:pt x="467" y="586"/>
                  </a:lnTo>
                  <a:lnTo>
                    <a:pt x="454" y="606"/>
                  </a:lnTo>
                  <a:lnTo>
                    <a:pt x="440" y="625"/>
                  </a:lnTo>
                  <a:lnTo>
                    <a:pt x="426" y="643"/>
                  </a:lnTo>
                  <a:lnTo>
                    <a:pt x="426" y="643"/>
                  </a:lnTo>
                  <a:lnTo>
                    <a:pt x="407" y="660"/>
                  </a:lnTo>
                  <a:lnTo>
                    <a:pt x="389" y="674"/>
                  </a:lnTo>
                  <a:lnTo>
                    <a:pt x="368" y="686"/>
                  </a:lnTo>
                  <a:lnTo>
                    <a:pt x="346" y="697"/>
                  </a:lnTo>
                  <a:lnTo>
                    <a:pt x="323" y="705"/>
                  </a:lnTo>
                  <a:lnTo>
                    <a:pt x="299" y="711"/>
                  </a:lnTo>
                  <a:lnTo>
                    <a:pt x="274" y="715"/>
                  </a:lnTo>
                  <a:lnTo>
                    <a:pt x="250" y="715"/>
                  </a:lnTo>
                  <a:lnTo>
                    <a:pt x="250" y="715"/>
                  </a:lnTo>
                  <a:lnTo>
                    <a:pt x="223" y="715"/>
                  </a:lnTo>
                  <a:lnTo>
                    <a:pt x="198" y="711"/>
                  </a:lnTo>
                  <a:lnTo>
                    <a:pt x="176" y="705"/>
                  </a:lnTo>
                  <a:lnTo>
                    <a:pt x="151" y="697"/>
                  </a:lnTo>
                  <a:lnTo>
                    <a:pt x="131" y="686"/>
                  </a:lnTo>
                  <a:lnTo>
                    <a:pt x="110" y="674"/>
                  </a:lnTo>
                  <a:lnTo>
                    <a:pt x="92" y="660"/>
                  </a:lnTo>
                  <a:lnTo>
                    <a:pt x="73" y="643"/>
                  </a:lnTo>
                  <a:lnTo>
                    <a:pt x="73" y="643"/>
                  </a:lnTo>
                  <a:lnTo>
                    <a:pt x="57" y="625"/>
                  </a:lnTo>
                  <a:lnTo>
                    <a:pt x="43" y="606"/>
                  </a:lnTo>
                  <a:lnTo>
                    <a:pt x="30" y="586"/>
                  </a:lnTo>
                  <a:lnTo>
                    <a:pt x="20" y="563"/>
                  </a:lnTo>
                  <a:lnTo>
                    <a:pt x="12" y="541"/>
                  </a:lnTo>
                  <a:lnTo>
                    <a:pt x="6" y="516"/>
                  </a:lnTo>
                  <a:lnTo>
                    <a:pt x="2" y="492"/>
                  </a:lnTo>
                  <a:lnTo>
                    <a:pt x="0" y="467"/>
                  </a:lnTo>
                  <a:lnTo>
                    <a:pt x="0" y="467"/>
                  </a:lnTo>
                  <a:lnTo>
                    <a:pt x="2" y="443"/>
                  </a:lnTo>
                  <a:lnTo>
                    <a:pt x="6" y="418"/>
                  </a:lnTo>
                  <a:lnTo>
                    <a:pt x="12" y="394"/>
                  </a:lnTo>
                  <a:lnTo>
                    <a:pt x="20" y="371"/>
                  </a:lnTo>
                  <a:lnTo>
                    <a:pt x="30" y="348"/>
                  </a:lnTo>
                  <a:lnTo>
                    <a:pt x="43" y="328"/>
                  </a:lnTo>
                  <a:lnTo>
                    <a:pt x="57" y="310"/>
                  </a:lnTo>
                  <a:lnTo>
                    <a:pt x="73" y="291"/>
                  </a:lnTo>
                  <a:lnTo>
                    <a:pt x="73" y="291"/>
                  </a:lnTo>
                  <a:lnTo>
                    <a:pt x="96" y="271"/>
                  </a:lnTo>
                  <a:lnTo>
                    <a:pt x="123" y="252"/>
                  </a:lnTo>
                  <a:lnTo>
                    <a:pt x="241" y="111"/>
                  </a:lnTo>
                  <a:lnTo>
                    <a:pt x="241" y="111"/>
                  </a:lnTo>
                  <a:close/>
                  <a:moveTo>
                    <a:pt x="125" y="459"/>
                  </a:moveTo>
                  <a:lnTo>
                    <a:pt x="125" y="459"/>
                  </a:lnTo>
                  <a:lnTo>
                    <a:pt x="141" y="443"/>
                  </a:lnTo>
                  <a:lnTo>
                    <a:pt x="159" y="426"/>
                  </a:lnTo>
                  <a:lnTo>
                    <a:pt x="180" y="412"/>
                  </a:lnTo>
                  <a:lnTo>
                    <a:pt x="202" y="398"/>
                  </a:lnTo>
                  <a:lnTo>
                    <a:pt x="225" y="383"/>
                  </a:lnTo>
                  <a:lnTo>
                    <a:pt x="252" y="371"/>
                  </a:lnTo>
                  <a:lnTo>
                    <a:pt x="278" y="359"/>
                  </a:lnTo>
                  <a:lnTo>
                    <a:pt x="309" y="348"/>
                  </a:lnTo>
                  <a:lnTo>
                    <a:pt x="309" y="348"/>
                  </a:lnTo>
                  <a:lnTo>
                    <a:pt x="278" y="346"/>
                  </a:lnTo>
                  <a:lnTo>
                    <a:pt x="247" y="346"/>
                  </a:lnTo>
                  <a:lnTo>
                    <a:pt x="217" y="353"/>
                  </a:lnTo>
                  <a:lnTo>
                    <a:pt x="202" y="357"/>
                  </a:lnTo>
                  <a:lnTo>
                    <a:pt x="190" y="361"/>
                  </a:lnTo>
                  <a:lnTo>
                    <a:pt x="176" y="369"/>
                  </a:lnTo>
                  <a:lnTo>
                    <a:pt x="166" y="377"/>
                  </a:lnTo>
                  <a:lnTo>
                    <a:pt x="153" y="385"/>
                  </a:lnTo>
                  <a:lnTo>
                    <a:pt x="145" y="398"/>
                  </a:lnTo>
                  <a:lnTo>
                    <a:pt x="137" y="410"/>
                  </a:lnTo>
                  <a:lnTo>
                    <a:pt x="131" y="424"/>
                  </a:lnTo>
                  <a:lnTo>
                    <a:pt x="127" y="441"/>
                  </a:lnTo>
                  <a:lnTo>
                    <a:pt x="125" y="459"/>
                  </a:lnTo>
                  <a:lnTo>
                    <a:pt x="125" y="459"/>
                  </a:lnTo>
                  <a:close/>
                  <a:moveTo>
                    <a:pt x="362" y="353"/>
                  </a:moveTo>
                  <a:lnTo>
                    <a:pt x="362" y="353"/>
                  </a:lnTo>
                  <a:lnTo>
                    <a:pt x="352" y="342"/>
                  </a:lnTo>
                  <a:lnTo>
                    <a:pt x="340" y="334"/>
                  </a:lnTo>
                  <a:lnTo>
                    <a:pt x="325" y="326"/>
                  </a:lnTo>
                  <a:lnTo>
                    <a:pt x="311" y="320"/>
                  </a:lnTo>
                  <a:lnTo>
                    <a:pt x="297" y="314"/>
                  </a:lnTo>
                  <a:lnTo>
                    <a:pt x="282" y="310"/>
                  </a:lnTo>
                  <a:lnTo>
                    <a:pt x="266" y="308"/>
                  </a:lnTo>
                  <a:lnTo>
                    <a:pt x="250" y="305"/>
                  </a:lnTo>
                  <a:lnTo>
                    <a:pt x="250" y="305"/>
                  </a:lnTo>
                  <a:lnTo>
                    <a:pt x="233" y="308"/>
                  </a:lnTo>
                  <a:lnTo>
                    <a:pt x="217" y="310"/>
                  </a:lnTo>
                  <a:lnTo>
                    <a:pt x="200" y="314"/>
                  </a:lnTo>
                  <a:lnTo>
                    <a:pt x="186" y="320"/>
                  </a:lnTo>
                  <a:lnTo>
                    <a:pt x="172" y="326"/>
                  </a:lnTo>
                  <a:lnTo>
                    <a:pt x="159" y="334"/>
                  </a:lnTo>
                  <a:lnTo>
                    <a:pt x="147" y="342"/>
                  </a:lnTo>
                  <a:lnTo>
                    <a:pt x="135" y="353"/>
                  </a:lnTo>
                  <a:lnTo>
                    <a:pt x="135" y="353"/>
                  </a:lnTo>
                  <a:lnTo>
                    <a:pt x="125" y="365"/>
                  </a:lnTo>
                  <a:lnTo>
                    <a:pt x="116" y="377"/>
                  </a:lnTo>
                  <a:lnTo>
                    <a:pt x="108" y="391"/>
                  </a:lnTo>
                  <a:lnTo>
                    <a:pt x="100" y="404"/>
                  </a:lnTo>
                  <a:lnTo>
                    <a:pt x="96" y="420"/>
                  </a:lnTo>
                  <a:lnTo>
                    <a:pt x="92" y="434"/>
                  </a:lnTo>
                  <a:lnTo>
                    <a:pt x="90" y="451"/>
                  </a:lnTo>
                  <a:lnTo>
                    <a:pt x="88" y="467"/>
                  </a:lnTo>
                  <a:lnTo>
                    <a:pt x="88" y="467"/>
                  </a:lnTo>
                  <a:lnTo>
                    <a:pt x="90" y="484"/>
                  </a:lnTo>
                  <a:lnTo>
                    <a:pt x="92" y="500"/>
                  </a:lnTo>
                  <a:lnTo>
                    <a:pt x="96" y="514"/>
                  </a:lnTo>
                  <a:lnTo>
                    <a:pt x="100" y="531"/>
                  </a:lnTo>
                  <a:lnTo>
                    <a:pt x="108" y="543"/>
                  </a:lnTo>
                  <a:lnTo>
                    <a:pt x="116" y="557"/>
                  </a:lnTo>
                  <a:lnTo>
                    <a:pt x="125" y="570"/>
                  </a:lnTo>
                  <a:lnTo>
                    <a:pt x="135" y="582"/>
                  </a:lnTo>
                  <a:lnTo>
                    <a:pt x="135" y="582"/>
                  </a:lnTo>
                  <a:lnTo>
                    <a:pt x="147" y="592"/>
                  </a:lnTo>
                  <a:lnTo>
                    <a:pt x="159" y="600"/>
                  </a:lnTo>
                  <a:lnTo>
                    <a:pt x="172" y="608"/>
                  </a:lnTo>
                  <a:lnTo>
                    <a:pt x="186" y="615"/>
                  </a:lnTo>
                  <a:lnTo>
                    <a:pt x="200" y="621"/>
                  </a:lnTo>
                  <a:lnTo>
                    <a:pt x="217" y="625"/>
                  </a:lnTo>
                  <a:lnTo>
                    <a:pt x="233" y="627"/>
                  </a:lnTo>
                  <a:lnTo>
                    <a:pt x="250" y="629"/>
                  </a:lnTo>
                  <a:lnTo>
                    <a:pt x="250" y="629"/>
                  </a:lnTo>
                  <a:lnTo>
                    <a:pt x="266" y="627"/>
                  </a:lnTo>
                  <a:lnTo>
                    <a:pt x="282" y="625"/>
                  </a:lnTo>
                  <a:lnTo>
                    <a:pt x="297" y="621"/>
                  </a:lnTo>
                  <a:lnTo>
                    <a:pt x="311" y="615"/>
                  </a:lnTo>
                  <a:lnTo>
                    <a:pt x="325" y="608"/>
                  </a:lnTo>
                  <a:lnTo>
                    <a:pt x="340" y="600"/>
                  </a:lnTo>
                  <a:lnTo>
                    <a:pt x="352" y="592"/>
                  </a:lnTo>
                  <a:lnTo>
                    <a:pt x="362" y="582"/>
                  </a:lnTo>
                  <a:lnTo>
                    <a:pt x="362" y="582"/>
                  </a:lnTo>
                  <a:lnTo>
                    <a:pt x="372" y="570"/>
                  </a:lnTo>
                  <a:lnTo>
                    <a:pt x="383" y="557"/>
                  </a:lnTo>
                  <a:lnTo>
                    <a:pt x="391" y="543"/>
                  </a:lnTo>
                  <a:lnTo>
                    <a:pt x="397" y="531"/>
                  </a:lnTo>
                  <a:lnTo>
                    <a:pt x="403" y="514"/>
                  </a:lnTo>
                  <a:lnTo>
                    <a:pt x="407" y="500"/>
                  </a:lnTo>
                  <a:lnTo>
                    <a:pt x="409" y="484"/>
                  </a:lnTo>
                  <a:lnTo>
                    <a:pt x="409" y="467"/>
                  </a:lnTo>
                  <a:lnTo>
                    <a:pt x="409" y="467"/>
                  </a:lnTo>
                  <a:lnTo>
                    <a:pt x="409" y="451"/>
                  </a:lnTo>
                  <a:lnTo>
                    <a:pt x="407" y="434"/>
                  </a:lnTo>
                  <a:lnTo>
                    <a:pt x="403" y="420"/>
                  </a:lnTo>
                  <a:lnTo>
                    <a:pt x="397" y="404"/>
                  </a:lnTo>
                  <a:lnTo>
                    <a:pt x="391" y="391"/>
                  </a:lnTo>
                  <a:lnTo>
                    <a:pt x="383" y="377"/>
                  </a:lnTo>
                  <a:lnTo>
                    <a:pt x="372" y="365"/>
                  </a:lnTo>
                  <a:lnTo>
                    <a:pt x="362" y="353"/>
                  </a:lnTo>
                  <a:lnTo>
                    <a:pt x="362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6059488" y="3033713"/>
              <a:ext cx="809625" cy="1135063"/>
            </a:xfrm>
            <a:custGeom>
              <a:avLst/>
              <a:gdLst>
                <a:gd name="T0" fmla="*/ 256 w 510"/>
                <a:gd name="T1" fmla="*/ 72 h 715"/>
                <a:gd name="T2" fmla="*/ 234 w 510"/>
                <a:gd name="T3" fmla="*/ 39 h 715"/>
                <a:gd name="T4" fmla="*/ 179 w 510"/>
                <a:gd name="T5" fmla="*/ 7 h 715"/>
                <a:gd name="T6" fmla="*/ 140 w 510"/>
                <a:gd name="T7" fmla="*/ 0 h 715"/>
                <a:gd name="T8" fmla="*/ 88 w 510"/>
                <a:gd name="T9" fmla="*/ 11 h 715"/>
                <a:gd name="T10" fmla="*/ 45 w 510"/>
                <a:gd name="T11" fmla="*/ 39 h 715"/>
                <a:gd name="T12" fmla="*/ 19 w 510"/>
                <a:gd name="T13" fmla="*/ 82 h 715"/>
                <a:gd name="T14" fmla="*/ 7 w 510"/>
                <a:gd name="T15" fmla="*/ 134 h 715"/>
                <a:gd name="T16" fmla="*/ 21 w 510"/>
                <a:gd name="T17" fmla="*/ 191 h 715"/>
                <a:gd name="T18" fmla="*/ 0 w 510"/>
                <a:gd name="T19" fmla="*/ 340 h 715"/>
                <a:gd name="T20" fmla="*/ 25 w 510"/>
                <a:gd name="T21" fmla="*/ 394 h 715"/>
                <a:gd name="T22" fmla="*/ 13 w 510"/>
                <a:gd name="T23" fmla="*/ 467 h 715"/>
                <a:gd name="T24" fmla="*/ 33 w 510"/>
                <a:gd name="T25" fmla="*/ 563 h 715"/>
                <a:gd name="T26" fmla="*/ 86 w 510"/>
                <a:gd name="T27" fmla="*/ 643 h 715"/>
                <a:gd name="T28" fmla="*/ 144 w 510"/>
                <a:gd name="T29" fmla="*/ 686 h 715"/>
                <a:gd name="T30" fmla="*/ 236 w 510"/>
                <a:gd name="T31" fmla="*/ 715 h 715"/>
                <a:gd name="T32" fmla="*/ 312 w 510"/>
                <a:gd name="T33" fmla="*/ 711 h 715"/>
                <a:gd name="T34" fmla="*/ 402 w 510"/>
                <a:gd name="T35" fmla="*/ 674 h 715"/>
                <a:gd name="T36" fmla="*/ 453 w 510"/>
                <a:gd name="T37" fmla="*/ 625 h 715"/>
                <a:gd name="T38" fmla="*/ 500 w 510"/>
                <a:gd name="T39" fmla="*/ 541 h 715"/>
                <a:gd name="T40" fmla="*/ 510 w 510"/>
                <a:gd name="T41" fmla="*/ 467 h 715"/>
                <a:gd name="T42" fmla="*/ 492 w 510"/>
                <a:gd name="T43" fmla="*/ 371 h 715"/>
                <a:gd name="T44" fmla="*/ 439 w 510"/>
                <a:gd name="T45" fmla="*/ 291 h 715"/>
                <a:gd name="T46" fmla="*/ 271 w 510"/>
                <a:gd name="T47" fmla="*/ 111 h 715"/>
                <a:gd name="T48" fmla="*/ 138 w 510"/>
                <a:gd name="T49" fmla="*/ 441 h 715"/>
                <a:gd name="T50" fmla="*/ 166 w 510"/>
                <a:gd name="T51" fmla="*/ 385 h 715"/>
                <a:gd name="T52" fmla="*/ 215 w 510"/>
                <a:gd name="T53" fmla="*/ 357 h 715"/>
                <a:gd name="T54" fmla="*/ 322 w 510"/>
                <a:gd name="T55" fmla="*/ 348 h 715"/>
                <a:gd name="T56" fmla="*/ 238 w 510"/>
                <a:gd name="T57" fmla="*/ 383 h 715"/>
                <a:gd name="T58" fmla="*/ 154 w 510"/>
                <a:gd name="T59" fmla="*/ 443 h 715"/>
                <a:gd name="T60" fmla="*/ 148 w 510"/>
                <a:gd name="T61" fmla="*/ 353 h 715"/>
                <a:gd name="T62" fmla="*/ 199 w 510"/>
                <a:gd name="T63" fmla="*/ 320 h 715"/>
                <a:gd name="T64" fmla="*/ 263 w 510"/>
                <a:gd name="T65" fmla="*/ 305 h 715"/>
                <a:gd name="T66" fmla="*/ 310 w 510"/>
                <a:gd name="T67" fmla="*/ 314 h 715"/>
                <a:gd name="T68" fmla="*/ 365 w 510"/>
                <a:gd name="T69" fmla="*/ 342 h 715"/>
                <a:gd name="T70" fmla="*/ 396 w 510"/>
                <a:gd name="T71" fmla="*/ 377 h 715"/>
                <a:gd name="T72" fmla="*/ 420 w 510"/>
                <a:gd name="T73" fmla="*/ 434 h 715"/>
                <a:gd name="T74" fmla="*/ 422 w 510"/>
                <a:gd name="T75" fmla="*/ 484 h 715"/>
                <a:gd name="T76" fmla="*/ 404 w 510"/>
                <a:gd name="T77" fmla="*/ 543 h 715"/>
                <a:gd name="T78" fmla="*/ 375 w 510"/>
                <a:gd name="T79" fmla="*/ 582 h 715"/>
                <a:gd name="T80" fmla="*/ 324 w 510"/>
                <a:gd name="T81" fmla="*/ 615 h 715"/>
                <a:gd name="T82" fmla="*/ 263 w 510"/>
                <a:gd name="T83" fmla="*/ 629 h 715"/>
                <a:gd name="T84" fmla="*/ 213 w 510"/>
                <a:gd name="T85" fmla="*/ 621 h 715"/>
                <a:gd name="T86" fmla="*/ 160 w 510"/>
                <a:gd name="T87" fmla="*/ 592 h 715"/>
                <a:gd name="T88" fmla="*/ 129 w 510"/>
                <a:gd name="T89" fmla="*/ 557 h 715"/>
                <a:gd name="T90" fmla="*/ 105 w 510"/>
                <a:gd name="T91" fmla="*/ 500 h 715"/>
                <a:gd name="T92" fmla="*/ 103 w 510"/>
                <a:gd name="T93" fmla="*/ 451 h 715"/>
                <a:gd name="T94" fmla="*/ 121 w 510"/>
                <a:gd name="T95" fmla="*/ 391 h 715"/>
                <a:gd name="T96" fmla="*/ 148 w 510"/>
                <a:gd name="T97" fmla="*/ 353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10" h="715">
                  <a:moveTo>
                    <a:pt x="271" y="111"/>
                  </a:moveTo>
                  <a:lnTo>
                    <a:pt x="271" y="111"/>
                  </a:lnTo>
                  <a:lnTo>
                    <a:pt x="265" y="91"/>
                  </a:lnTo>
                  <a:lnTo>
                    <a:pt x="256" y="72"/>
                  </a:lnTo>
                  <a:lnTo>
                    <a:pt x="246" y="56"/>
                  </a:lnTo>
                  <a:lnTo>
                    <a:pt x="234" y="39"/>
                  </a:lnTo>
                  <a:lnTo>
                    <a:pt x="234" y="39"/>
                  </a:lnTo>
                  <a:lnTo>
                    <a:pt x="234" y="39"/>
                  </a:lnTo>
                  <a:lnTo>
                    <a:pt x="213" y="23"/>
                  </a:lnTo>
                  <a:lnTo>
                    <a:pt x="203" y="17"/>
                  </a:lnTo>
                  <a:lnTo>
                    <a:pt x="191" y="11"/>
                  </a:lnTo>
                  <a:lnTo>
                    <a:pt x="179" y="7"/>
                  </a:lnTo>
                  <a:lnTo>
                    <a:pt x="166" y="5"/>
                  </a:lnTo>
                  <a:lnTo>
                    <a:pt x="154" y="3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25" y="3"/>
                  </a:lnTo>
                  <a:lnTo>
                    <a:pt x="113" y="5"/>
                  </a:lnTo>
                  <a:lnTo>
                    <a:pt x="101" y="7"/>
                  </a:lnTo>
                  <a:lnTo>
                    <a:pt x="88" y="11"/>
                  </a:lnTo>
                  <a:lnTo>
                    <a:pt x="76" y="17"/>
                  </a:lnTo>
                  <a:lnTo>
                    <a:pt x="66" y="23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45" y="39"/>
                  </a:lnTo>
                  <a:lnTo>
                    <a:pt x="31" y="60"/>
                  </a:lnTo>
                  <a:lnTo>
                    <a:pt x="23" y="70"/>
                  </a:lnTo>
                  <a:lnTo>
                    <a:pt x="19" y="82"/>
                  </a:lnTo>
                  <a:lnTo>
                    <a:pt x="13" y="95"/>
                  </a:lnTo>
                  <a:lnTo>
                    <a:pt x="11" y="107"/>
                  </a:lnTo>
                  <a:lnTo>
                    <a:pt x="9" y="119"/>
                  </a:lnTo>
                  <a:lnTo>
                    <a:pt x="7" y="134"/>
                  </a:lnTo>
                  <a:lnTo>
                    <a:pt x="7" y="134"/>
                  </a:lnTo>
                  <a:lnTo>
                    <a:pt x="9" y="154"/>
                  </a:lnTo>
                  <a:lnTo>
                    <a:pt x="15" y="172"/>
                  </a:lnTo>
                  <a:lnTo>
                    <a:pt x="21" y="191"/>
                  </a:lnTo>
                  <a:lnTo>
                    <a:pt x="31" y="207"/>
                  </a:lnTo>
                  <a:lnTo>
                    <a:pt x="31" y="228"/>
                  </a:lnTo>
                  <a:lnTo>
                    <a:pt x="0" y="228"/>
                  </a:lnTo>
                  <a:lnTo>
                    <a:pt x="0" y="340"/>
                  </a:lnTo>
                  <a:lnTo>
                    <a:pt x="33" y="340"/>
                  </a:lnTo>
                  <a:lnTo>
                    <a:pt x="33" y="371"/>
                  </a:lnTo>
                  <a:lnTo>
                    <a:pt x="33" y="371"/>
                  </a:lnTo>
                  <a:lnTo>
                    <a:pt x="25" y="394"/>
                  </a:lnTo>
                  <a:lnTo>
                    <a:pt x="19" y="418"/>
                  </a:lnTo>
                  <a:lnTo>
                    <a:pt x="15" y="443"/>
                  </a:lnTo>
                  <a:lnTo>
                    <a:pt x="13" y="467"/>
                  </a:lnTo>
                  <a:lnTo>
                    <a:pt x="13" y="467"/>
                  </a:lnTo>
                  <a:lnTo>
                    <a:pt x="15" y="492"/>
                  </a:lnTo>
                  <a:lnTo>
                    <a:pt x="19" y="516"/>
                  </a:lnTo>
                  <a:lnTo>
                    <a:pt x="25" y="541"/>
                  </a:lnTo>
                  <a:lnTo>
                    <a:pt x="33" y="563"/>
                  </a:lnTo>
                  <a:lnTo>
                    <a:pt x="43" y="586"/>
                  </a:lnTo>
                  <a:lnTo>
                    <a:pt x="56" y="606"/>
                  </a:lnTo>
                  <a:lnTo>
                    <a:pt x="70" y="625"/>
                  </a:lnTo>
                  <a:lnTo>
                    <a:pt x="86" y="643"/>
                  </a:lnTo>
                  <a:lnTo>
                    <a:pt x="86" y="643"/>
                  </a:lnTo>
                  <a:lnTo>
                    <a:pt x="105" y="660"/>
                  </a:lnTo>
                  <a:lnTo>
                    <a:pt x="123" y="674"/>
                  </a:lnTo>
                  <a:lnTo>
                    <a:pt x="144" y="686"/>
                  </a:lnTo>
                  <a:lnTo>
                    <a:pt x="164" y="697"/>
                  </a:lnTo>
                  <a:lnTo>
                    <a:pt x="189" y="705"/>
                  </a:lnTo>
                  <a:lnTo>
                    <a:pt x="211" y="711"/>
                  </a:lnTo>
                  <a:lnTo>
                    <a:pt x="236" y="715"/>
                  </a:lnTo>
                  <a:lnTo>
                    <a:pt x="263" y="715"/>
                  </a:lnTo>
                  <a:lnTo>
                    <a:pt x="263" y="715"/>
                  </a:lnTo>
                  <a:lnTo>
                    <a:pt x="287" y="715"/>
                  </a:lnTo>
                  <a:lnTo>
                    <a:pt x="312" y="711"/>
                  </a:lnTo>
                  <a:lnTo>
                    <a:pt x="336" y="705"/>
                  </a:lnTo>
                  <a:lnTo>
                    <a:pt x="359" y="697"/>
                  </a:lnTo>
                  <a:lnTo>
                    <a:pt x="381" y="686"/>
                  </a:lnTo>
                  <a:lnTo>
                    <a:pt x="402" y="674"/>
                  </a:lnTo>
                  <a:lnTo>
                    <a:pt x="420" y="660"/>
                  </a:lnTo>
                  <a:lnTo>
                    <a:pt x="439" y="643"/>
                  </a:lnTo>
                  <a:lnTo>
                    <a:pt x="439" y="643"/>
                  </a:lnTo>
                  <a:lnTo>
                    <a:pt x="453" y="625"/>
                  </a:lnTo>
                  <a:lnTo>
                    <a:pt x="467" y="606"/>
                  </a:lnTo>
                  <a:lnTo>
                    <a:pt x="480" y="586"/>
                  </a:lnTo>
                  <a:lnTo>
                    <a:pt x="492" y="563"/>
                  </a:lnTo>
                  <a:lnTo>
                    <a:pt x="500" y="541"/>
                  </a:lnTo>
                  <a:lnTo>
                    <a:pt x="506" y="516"/>
                  </a:lnTo>
                  <a:lnTo>
                    <a:pt x="508" y="492"/>
                  </a:lnTo>
                  <a:lnTo>
                    <a:pt x="510" y="467"/>
                  </a:lnTo>
                  <a:lnTo>
                    <a:pt x="510" y="467"/>
                  </a:lnTo>
                  <a:lnTo>
                    <a:pt x="508" y="443"/>
                  </a:lnTo>
                  <a:lnTo>
                    <a:pt x="506" y="418"/>
                  </a:lnTo>
                  <a:lnTo>
                    <a:pt x="500" y="394"/>
                  </a:lnTo>
                  <a:lnTo>
                    <a:pt x="492" y="371"/>
                  </a:lnTo>
                  <a:lnTo>
                    <a:pt x="480" y="348"/>
                  </a:lnTo>
                  <a:lnTo>
                    <a:pt x="467" y="328"/>
                  </a:lnTo>
                  <a:lnTo>
                    <a:pt x="453" y="310"/>
                  </a:lnTo>
                  <a:lnTo>
                    <a:pt x="439" y="291"/>
                  </a:lnTo>
                  <a:lnTo>
                    <a:pt x="439" y="291"/>
                  </a:lnTo>
                  <a:lnTo>
                    <a:pt x="414" y="271"/>
                  </a:lnTo>
                  <a:lnTo>
                    <a:pt x="387" y="252"/>
                  </a:lnTo>
                  <a:lnTo>
                    <a:pt x="271" y="111"/>
                  </a:lnTo>
                  <a:lnTo>
                    <a:pt x="271" y="111"/>
                  </a:lnTo>
                  <a:close/>
                  <a:moveTo>
                    <a:pt x="136" y="459"/>
                  </a:moveTo>
                  <a:lnTo>
                    <a:pt x="136" y="459"/>
                  </a:lnTo>
                  <a:lnTo>
                    <a:pt x="138" y="441"/>
                  </a:lnTo>
                  <a:lnTo>
                    <a:pt x="144" y="424"/>
                  </a:lnTo>
                  <a:lnTo>
                    <a:pt x="150" y="410"/>
                  </a:lnTo>
                  <a:lnTo>
                    <a:pt x="156" y="398"/>
                  </a:lnTo>
                  <a:lnTo>
                    <a:pt x="166" y="385"/>
                  </a:lnTo>
                  <a:lnTo>
                    <a:pt x="177" y="377"/>
                  </a:lnTo>
                  <a:lnTo>
                    <a:pt x="189" y="369"/>
                  </a:lnTo>
                  <a:lnTo>
                    <a:pt x="201" y="361"/>
                  </a:lnTo>
                  <a:lnTo>
                    <a:pt x="215" y="357"/>
                  </a:lnTo>
                  <a:lnTo>
                    <a:pt x="230" y="353"/>
                  </a:lnTo>
                  <a:lnTo>
                    <a:pt x="258" y="346"/>
                  </a:lnTo>
                  <a:lnTo>
                    <a:pt x="291" y="346"/>
                  </a:lnTo>
                  <a:lnTo>
                    <a:pt x="322" y="348"/>
                  </a:lnTo>
                  <a:lnTo>
                    <a:pt x="322" y="348"/>
                  </a:lnTo>
                  <a:lnTo>
                    <a:pt x="291" y="359"/>
                  </a:lnTo>
                  <a:lnTo>
                    <a:pt x="263" y="371"/>
                  </a:lnTo>
                  <a:lnTo>
                    <a:pt x="238" y="383"/>
                  </a:lnTo>
                  <a:lnTo>
                    <a:pt x="213" y="398"/>
                  </a:lnTo>
                  <a:lnTo>
                    <a:pt x="193" y="412"/>
                  </a:lnTo>
                  <a:lnTo>
                    <a:pt x="172" y="426"/>
                  </a:lnTo>
                  <a:lnTo>
                    <a:pt x="154" y="443"/>
                  </a:lnTo>
                  <a:lnTo>
                    <a:pt x="136" y="459"/>
                  </a:lnTo>
                  <a:lnTo>
                    <a:pt x="136" y="459"/>
                  </a:lnTo>
                  <a:close/>
                  <a:moveTo>
                    <a:pt x="148" y="353"/>
                  </a:moveTo>
                  <a:lnTo>
                    <a:pt x="148" y="353"/>
                  </a:lnTo>
                  <a:lnTo>
                    <a:pt x="160" y="342"/>
                  </a:lnTo>
                  <a:lnTo>
                    <a:pt x="172" y="334"/>
                  </a:lnTo>
                  <a:lnTo>
                    <a:pt x="185" y="326"/>
                  </a:lnTo>
                  <a:lnTo>
                    <a:pt x="199" y="320"/>
                  </a:lnTo>
                  <a:lnTo>
                    <a:pt x="213" y="314"/>
                  </a:lnTo>
                  <a:lnTo>
                    <a:pt x="230" y="310"/>
                  </a:lnTo>
                  <a:lnTo>
                    <a:pt x="246" y="308"/>
                  </a:lnTo>
                  <a:lnTo>
                    <a:pt x="263" y="305"/>
                  </a:lnTo>
                  <a:lnTo>
                    <a:pt x="263" y="305"/>
                  </a:lnTo>
                  <a:lnTo>
                    <a:pt x="279" y="308"/>
                  </a:lnTo>
                  <a:lnTo>
                    <a:pt x="295" y="310"/>
                  </a:lnTo>
                  <a:lnTo>
                    <a:pt x="310" y="314"/>
                  </a:lnTo>
                  <a:lnTo>
                    <a:pt x="324" y="320"/>
                  </a:lnTo>
                  <a:lnTo>
                    <a:pt x="338" y="326"/>
                  </a:lnTo>
                  <a:lnTo>
                    <a:pt x="353" y="334"/>
                  </a:lnTo>
                  <a:lnTo>
                    <a:pt x="365" y="342"/>
                  </a:lnTo>
                  <a:lnTo>
                    <a:pt x="375" y="353"/>
                  </a:lnTo>
                  <a:lnTo>
                    <a:pt x="375" y="353"/>
                  </a:lnTo>
                  <a:lnTo>
                    <a:pt x="385" y="365"/>
                  </a:lnTo>
                  <a:lnTo>
                    <a:pt x="396" y="377"/>
                  </a:lnTo>
                  <a:lnTo>
                    <a:pt x="404" y="391"/>
                  </a:lnTo>
                  <a:lnTo>
                    <a:pt x="410" y="404"/>
                  </a:lnTo>
                  <a:lnTo>
                    <a:pt x="416" y="420"/>
                  </a:lnTo>
                  <a:lnTo>
                    <a:pt x="420" y="434"/>
                  </a:lnTo>
                  <a:lnTo>
                    <a:pt x="422" y="451"/>
                  </a:lnTo>
                  <a:lnTo>
                    <a:pt x="422" y="467"/>
                  </a:lnTo>
                  <a:lnTo>
                    <a:pt x="422" y="467"/>
                  </a:lnTo>
                  <a:lnTo>
                    <a:pt x="422" y="484"/>
                  </a:lnTo>
                  <a:lnTo>
                    <a:pt x="420" y="500"/>
                  </a:lnTo>
                  <a:lnTo>
                    <a:pt x="416" y="514"/>
                  </a:lnTo>
                  <a:lnTo>
                    <a:pt x="410" y="531"/>
                  </a:lnTo>
                  <a:lnTo>
                    <a:pt x="404" y="543"/>
                  </a:lnTo>
                  <a:lnTo>
                    <a:pt x="396" y="557"/>
                  </a:lnTo>
                  <a:lnTo>
                    <a:pt x="385" y="570"/>
                  </a:lnTo>
                  <a:lnTo>
                    <a:pt x="375" y="582"/>
                  </a:lnTo>
                  <a:lnTo>
                    <a:pt x="375" y="582"/>
                  </a:lnTo>
                  <a:lnTo>
                    <a:pt x="365" y="592"/>
                  </a:lnTo>
                  <a:lnTo>
                    <a:pt x="353" y="600"/>
                  </a:lnTo>
                  <a:lnTo>
                    <a:pt x="338" y="608"/>
                  </a:lnTo>
                  <a:lnTo>
                    <a:pt x="324" y="615"/>
                  </a:lnTo>
                  <a:lnTo>
                    <a:pt x="310" y="621"/>
                  </a:lnTo>
                  <a:lnTo>
                    <a:pt x="295" y="625"/>
                  </a:lnTo>
                  <a:lnTo>
                    <a:pt x="279" y="627"/>
                  </a:lnTo>
                  <a:lnTo>
                    <a:pt x="263" y="629"/>
                  </a:lnTo>
                  <a:lnTo>
                    <a:pt x="263" y="629"/>
                  </a:lnTo>
                  <a:lnTo>
                    <a:pt x="246" y="627"/>
                  </a:lnTo>
                  <a:lnTo>
                    <a:pt x="230" y="625"/>
                  </a:lnTo>
                  <a:lnTo>
                    <a:pt x="213" y="621"/>
                  </a:lnTo>
                  <a:lnTo>
                    <a:pt x="199" y="615"/>
                  </a:lnTo>
                  <a:lnTo>
                    <a:pt x="185" y="608"/>
                  </a:lnTo>
                  <a:lnTo>
                    <a:pt x="172" y="600"/>
                  </a:lnTo>
                  <a:lnTo>
                    <a:pt x="160" y="592"/>
                  </a:lnTo>
                  <a:lnTo>
                    <a:pt x="148" y="582"/>
                  </a:lnTo>
                  <a:lnTo>
                    <a:pt x="148" y="582"/>
                  </a:lnTo>
                  <a:lnTo>
                    <a:pt x="138" y="570"/>
                  </a:lnTo>
                  <a:lnTo>
                    <a:pt x="129" y="557"/>
                  </a:lnTo>
                  <a:lnTo>
                    <a:pt x="121" y="543"/>
                  </a:lnTo>
                  <a:lnTo>
                    <a:pt x="113" y="531"/>
                  </a:lnTo>
                  <a:lnTo>
                    <a:pt x="109" y="514"/>
                  </a:lnTo>
                  <a:lnTo>
                    <a:pt x="105" y="500"/>
                  </a:lnTo>
                  <a:lnTo>
                    <a:pt x="103" y="484"/>
                  </a:lnTo>
                  <a:lnTo>
                    <a:pt x="101" y="467"/>
                  </a:lnTo>
                  <a:lnTo>
                    <a:pt x="101" y="467"/>
                  </a:lnTo>
                  <a:lnTo>
                    <a:pt x="103" y="451"/>
                  </a:lnTo>
                  <a:lnTo>
                    <a:pt x="105" y="434"/>
                  </a:lnTo>
                  <a:lnTo>
                    <a:pt x="109" y="420"/>
                  </a:lnTo>
                  <a:lnTo>
                    <a:pt x="113" y="404"/>
                  </a:lnTo>
                  <a:lnTo>
                    <a:pt x="121" y="391"/>
                  </a:lnTo>
                  <a:lnTo>
                    <a:pt x="129" y="377"/>
                  </a:lnTo>
                  <a:lnTo>
                    <a:pt x="138" y="365"/>
                  </a:lnTo>
                  <a:lnTo>
                    <a:pt x="148" y="353"/>
                  </a:lnTo>
                  <a:lnTo>
                    <a:pt x="148" y="3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6530" y="0"/>
            <a:ext cx="7519878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информационно-исследовательских проектов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0" y="1106425"/>
            <a:ext cx="8997695" cy="5614415"/>
            <a:chOff x="0" y="-303295"/>
            <a:chExt cx="10411694" cy="6284641"/>
          </a:xfrm>
        </p:grpSpPr>
        <p:grpSp>
          <p:nvGrpSpPr>
            <p:cNvPr id="3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sp>
        <p:nvSpPr>
          <p:cNvPr id="22" name="TextBox 175"/>
          <p:cNvSpPr txBox="1"/>
          <p:nvPr/>
        </p:nvSpPr>
        <p:spPr>
          <a:xfrm>
            <a:off x="292608" y="1317950"/>
            <a:ext cx="8577072" cy="5115802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b="1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Информационно-исследовательский проект по физической культуре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может быть направлен на изучение различных тем, например: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Роль физической культуры в укреплении здоровья школьников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Цель проекта — изучить физическое состояние учащихся и выявить влияние физической культуры на здоровье школьников. Задачи — раскрыть влияние физических упражнений на состояние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сердечно-сосудистой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системы, определить индивидуальный стиль жизни учащихся и их отношение к формированию и приобретению основ здорового образа жизни.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Отношение школьников к формированию здорового образа жизни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Цель проекта — выявить отношение школьников к здоровому образу жизни. Задачи — проанализировать литературные источники, с помощью анкетирования выяснить отношение учащихся к здоровому образу жизни, определить влияние на подростков пропаганды о здоровом образе жизни, обработать анкетные данные.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Сравнительный анализ различных видов спорта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 этом проекте ученики могут изучать, как различные виды спорта влияют на определённые группы мышц и общую физическую подготовленность. Задачей будет собрать статистические данные, провести анализ и сделать выводы о том, какой вид спорта является наиболее эффективным для развития определённых физических качеств.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Разработка индивидуальных программ тренировок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Учащиеся могут создать индивидуальные программы физических упражнений для разных возрастных групп, учитывая их физиологические особенности и потребности. После разработки программ, они могут быть протестированы на добровольцах, с последующим анализом эффективности.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Исследование влияния регулярных физических нагрузок на уровень стресса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 этом проекте целью является изучение взаимосвязи между регулярным выполнением физических упражнений и уровнем стресса у учащихся. Ученики могут использовать различные методы сбора данных, такие как анкетирование, наблюдение или даже медицинские тесты, для подтверждения или опровержения гипотезы.  </a:t>
            </a:r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cxnSp>
        <p:nvCxnSpPr>
          <p:cNvPr id="19" name="直接连接符 5"/>
          <p:cNvCxnSpPr/>
          <p:nvPr/>
        </p:nvCxnSpPr>
        <p:spPr>
          <a:xfrm flipV="1">
            <a:off x="2962656" y="6428232"/>
            <a:ext cx="3474720" cy="9144"/>
          </a:xfrm>
          <a:prstGeom prst="line">
            <a:avLst/>
          </a:prstGeom>
          <a:ln w="57150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6530" y="0"/>
            <a:ext cx="7428438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обзорного проекта по физической культуре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106425"/>
            <a:ext cx="8997695" cy="5614415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4256532" y="4293108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265176" y="2634750"/>
            <a:ext cx="5138928" cy="4007806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школьное образование»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Исследование значения уроков физической культуры в школе, их влияния на физическое развитие и успеваемость учеников.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«Травмы в спорте и их профилактика»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Изучение наиболее распространённых спортивных травм и методов их профилактики и лечения.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«Фитнес и здоровье: тренировки в тренажёрном зале».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Исследование различных видов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фитнес-тренировок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тренажёрном зале и их влияния на физическую форму и здоровье.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«Физическая активность для людей с ограниченными возможностями».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Изучение адаптированных физических упражнений и программ для людей с ограниченными возможностями. </a:t>
            </a: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«Йога и её влияние на физическое и психическое здоровье».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Исследование практик йоги, их влияния на физическое состояние, гибкость, силу и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психоэмоциональное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состояние.  </a:t>
            </a:r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1" name="TextBox 175"/>
          <p:cNvSpPr txBox="1"/>
          <p:nvPr/>
        </p:nvSpPr>
        <p:spPr>
          <a:xfrm>
            <a:off x="310896" y="1250894"/>
            <a:ext cx="8558784" cy="1699482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Обзорный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 по физической культуре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одна из основных категорий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проектов, которые выделяют на уроках физической культуры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рамках такого проекта учащиеся самостоятельно собирают материал по теме, теоретически обосновывая необходимость выполнения того или иного комплекса физических упражнений или овладения физическими умениями и навыками для собственного совершенствования.  </a:t>
            </a:r>
          </a:p>
          <a:p>
            <a:pPr algn="ctr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2514600" y="2487168"/>
            <a:ext cx="4224528" cy="2743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5"/>
          <p:cNvSpPr txBox="1"/>
          <p:nvPr/>
        </p:nvSpPr>
        <p:spPr>
          <a:xfrm>
            <a:off x="5687568" y="2713486"/>
            <a:ext cx="3246120" cy="3761585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«Влияние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современной технологии на физическую активность».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Исследование влияния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гаджетов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приложений на мотивацию и мониторинг физических тренировок.  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«Олимпийское движение: история и современность». Исследование истории Олимпийских игр, их роли в международной политике и влияния на развитие спорта.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«Аэробные и анаэробные нагрузки: что выбрать?».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Изучение различий между аэробными и анаэробными нагрузками, их влияния на организм и подбор оптимального режима тренировок. </a:t>
            </a: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5"/>
          <p:cNvSpPr/>
          <p:nvPr/>
        </p:nvSpPr>
        <p:spPr>
          <a:xfrm>
            <a:off x="0" y="1234440"/>
            <a:ext cx="9144000" cy="5623560"/>
          </a:xfrm>
          <a:custGeom>
            <a:avLst/>
            <a:gdLst/>
            <a:ahLst/>
            <a:cxnLst/>
            <a:rect l="l" t="t" r="r" b="b"/>
            <a:pathLst>
              <a:path w="2006458" h="812800">
                <a:moveTo>
                  <a:pt x="0" y="0"/>
                </a:moveTo>
                <a:lnTo>
                  <a:pt x="2006458" y="0"/>
                </a:lnTo>
                <a:lnTo>
                  <a:pt x="2006458" y="812800"/>
                </a:lnTo>
                <a:lnTo>
                  <a:pt x="0" y="812800"/>
                </a:lnTo>
                <a:close/>
              </a:path>
            </a:pathLst>
          </a:custGeom>
          <a:solidFill>
            <a:srgbClr val="1C51A3"/>
          </a:solidFill>
        </p:spPr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1394" y="0"/>
            <a:ext cx="7830774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Продукционный проект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9808" y="1316736"/>
            <a:ext cx="8247888" cy="271612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Продукционный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 по физической культуре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 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проект, итогом реализации которого является личностно или общественно значимый продукт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Например, изделие, комплекс упражнений, макет тренажёра, открытка, газета, фотоальбом, коллаж, оформление стендов, игрушка, костюм, спортивная эмблема и символика команды.  </a:t>
            </a:r>
          </a:p>
          <a:p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reeform 7"/>
          <p:cNvSpPr/>
          <p:nvPr/>
        </p:nvSpPr>
        <p:spPr>
          <a:xfrm>
            <a:off x="7955280" y="5660136"/>
            <a:ext cx="1188720" cy="1197864"/>
          </a:xfrm>
          <a:custGeom>
            <a:avLst/>
            <a:gdLst/>
            <a:ahLst/>
            <a:cxnLst/>
            <a:rect l="l" t="t" r="r" b="b"/>
            <a:pathLst>
              <a:path w="6350000" h="6350000">
                <a:moveTo>
                  <a:pt x="0" y="3175000"/>
                </a:moveTo>
                <a:cubicBezTo>
                  <a:pt x="0" y="4928870"/>
                  <a:pt x="1421130" y="6350000"/>
                  <a:pt x="3175000" y="6350000"/>
                </a:cubicBezTo>
                <a:lnTo>
                  <a:pt x="6350000" y="6350000"/>
                </a:lnTo>
                <a:lnTo>
                  <a:pt x="6350000" y="3175000"/>
                </a:lnTo>
                <a:cubicBezTo>
                  <a:pt x="6350000" y="1421130"/>
                  <a:pt x="4928870" y="0"/>
                  <a:pt x="3175000" y="0"/>
                </a:cubicBezTo>
                <a:cubicBezTo>
                  <a:pt x="1421130" y="0"/>
                  <a:pt x="0" y="1421130"/>
                  <a:pt x="0" y="3175000"/>
                </a:cubicBezTo>
                <a:close/>
              </a:path>
            </a:pathLst>
          </a:custGeom>
          <a:solidFill>
            <a:schemeClr val="bg1"/>
          </a:solidFill>
        </p:spPr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658368" y="3666744"/>
            <a:ext cx="8174736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-2208276" y="3963924"/>
            <a:ext cx="5779008" cy="914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795528" y="3764280"/>
            <a:ext cx="7735824" cy="302390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Такие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проекты делают учебный процесс более интересным и содержательным для обучающихся. Ребята самостоятельно собирают материал по изучаемой проблеме, теоретически обосновывая необходимость выполнения того или иного комплекса физических упражнений или овладения теми или иными физическими умениями и навыками для собственного совершенствования, воспитания волевых качеств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Ольга\Desktop\pedagog2_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0144" y="5724144"/>
            <a:ext cx="978408" cy="978408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287768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 инсценировки по физической культуре 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3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358389" y="1356105"/>
            <a:ext cx="8419851" cy="5035553"/>
            <a:chOff x="-449202" y="-267832"/>
            <a:chExt cx="10860896" cy="5462750"/>
          </a:xfrm>
        </p:grpSpPr>
        <p:grpSp>
          <p:nvGrpSpPr>
            <p:cNvPr id="3" name="Group 11"/>
            <p:cNvGrpSpPr/>
            <p:nvPr/>
          </p:nvGrpSpPr>
          <p:grpSpPr>
            <a:xfrm>
              <a:off x="-412219" y="-267832"/>
              <a:ext cx="8958682" cy="4382636"/>
              <a:chOff x="-81426" y="-52905"/>
              <a:chExt cx="1769616" cy="86570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-81426" y="-52905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-449202" y="-151823"/>
              <a:ext cx="10860896" cy="5346741"/>
              <a:chOff x="-138904" y="-82671"/>
              <a:chExt cx="2145362" cy="1056146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-101050" y="-82671"/>
                <a:ext cx="2107508" cy="1056146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-138904" y="-77017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-99952" y="-138394"/>
              <a:ext cx="10488056" cy="173621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Проект </a:t>
              </a: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инсценировки по физической культуре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это </a:t>
              </a: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система физических упражнений, объединённых одной сюжетной линией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 и направленных на совершенствование двигательных умений и навыков, развитие мимики и пантомимики. </a:t>
              </a:r>
            </a:p>
            <a:p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TextBox 17"/>
          <p:cNvSpPr txBox="1"/>
          <p:nvPr/>
        </p:nvSpPr>
        <p:spPr>
          <a:xfrm>
            <a:off x="573024" y="2615373"/>
            <a:ext cx="8132064" cy="36009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проекта инсценировки по физической культуре: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Сказка «Фитнес-теремок»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Действующие лица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тренер, лягушка, заяц, лиса, волк, медведь. 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Сюжет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тренер приглашает лягушку заселиться в теремок, где они будут скакать, бегать, прыгать и играть, чтобы укреплять здоровье. Затем появляется заяц, который просит пустить его в теремок на беговой дорожке побегать. Лиса хочет заселиться и имитирует игру в теннис с ракеткой. Волк появляется и делает упражнения с гантелями. Медведь стучится в теремок и хочет там поселиться. Звери помогают Медведю выполнять упражнения. В конце медведь бежит по залу, сначала медленно, потом быстрее, забегает за теремок и выбегает стройный. 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инсценировка для детей среднего и старшего дошкольного возраста «Со спортом дружить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друзей находить!»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 сюжету звери участвуют в соревнованиях по прыжкам и отжиманиям. Побеждают зайчик и ёжик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u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33272"/>
            <a:ext cx="4379976" cy="2916936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3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1" name="Freeform 7"/>
          <p:cNvSpPr/>
          <p:nvPr/>
        </p:nvSpPr>
        <p:spPr>
          <a:xfrm rot="16200000">
            <a:off x="3149713" y="2438984"/>
            <a:ext cx="2933514" cy="180375"/>
          </a:xfrm>
          <a:custGeom>
            <a:avLst/>
            <a:gdLst/>
            <a:ahLst/>
            <a:cxnLst/>
            <a:rect l="l" t="t" r="r" b="b"/>
            <a:pathLst>
              <a:path w="1247730" h="14187">
                <a:moveTo>
                  <a:pt x="0" y="0"/>
                </a:moveTo>
                <a:lnTo>
                  <a:pt x="1247730" y="0"/>
                </a:lnTo>
                <a:lnTo>
                  <a:pt x="1247730" y="14187"/>
                </a:lnTo>
                <a:lnTo>
                  <a:pt x="0" y="14187"/>
                </a:lnTo>
                <a:close/>
              </a:path>
            </a:pathLst>
          </a:custGeom>
          <a:solidFill>
            <a:srgbClr val="0D4594"/>
          </a:solidFill>
          <a:ln w="38100">
            <a:noFill/>
          </a:ln>
        </p:spPr>
      </p:sp>
      <p:sp>
        <p:nvSpPr>
          <p:cNvPr id="12" name="TextBox 11"/>
          <p:cNvSpPr txBox="1"/>
          <p:nvPr/>
        </p:nvSpPr>
        <p:spPr>
          <a:xfrm>
            <a:off x="0" y="853440"/>
            <a:ext cx="4343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/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существуют критерии типологии проектов по физической культуре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по форме и содержанию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Б)по содержанию и продолжительности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В)по форме, по продолжительности, по видам спорта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 Верно А и Б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Д) нет верного ответа</a:t>
            </a:r>
          </a:p>
          <a:p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123944"/>
            <a:ext cx="9034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существует типология проектов по физической культуре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Информационный и исследовательский проект, обзорный проект,  проект инсценировки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Продукционный проект, проект инсценировки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Аналитический проект, теоретический проект, информационный и исследовательский проект, обзорный проект,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Верно А и Б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Д) Нет верного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reeform 7"/>
          <p:cNvSpPr/>
          <p:nvPr/>
        </p:nvSpPr>
        <p:spPr>
          <a:xfrm>
            <a:off x="0" y="4036136"/>
            <a:ext cx="9144000" cy="197536"/>
          </a:xfrm>
          <a:custGeom>
            <a:avLst/>
            <a:gdLst/>
            <a:ahLst/>
            <a:cxnLst/>
            <a:rect l="l" t="t" r="r" b="b"/>
            <a:pathLst>
              <a:path w="1247730" h="14187">
                <a:moveTo>
                  <a:pt x="0" y="0"/>
                </a:moveTo>
                <a:lnTo>
                  <a:pt x="1247730" y="0"/>
                </a:lnTo>
                <a:lnTo>
                  <a:pt x="1247730" y="14187"/>
                </a:lnTo>
                <a:lnTo>
                  <a:pt x="0" y="14187"/>
                </a:lnTo>
                <a:close/>
              </a:path>
            </a:pathLst>
          </a:custGeom>
          <a:solidFill>
            <a:srgbClr val="0D4594"/>
          </a:solidFill>
          <a:ln w="38100">
            <a:noFill/>
          </a:ln>
        </p:spPr>
      </p:sp>
      <p:sp>
        <p:nvSpPr>
          <p:cNvPr id="15" name="Freeform 7"/>
          <p:cNvSpPr/>
          <p:nvPr/>
        </p:nvSpPr>
        <p:spPr>
          <a:xfrm>
            <a:off x="0" y="6373952"/>
            <a:ext cx="9144000" cy="197536"/>
          </a:xfrm>
          <a:custGeom>
            <a:avLst/>
            <a:gdLst/>
            <a:ahLst/>
            <a:cxnLst/>
            <a:rect l="l" t="t" r="r" b="b"/>
            <a:pathLst>
              <a:path w="1247730" h="14187">
                <a:moveTo>
                  <a:pt x="0" y="0"/>
                </a:moveTo>
                <a:lnTo>
                  <a:pt x="1247730" y="0"/>
                </a:lnTo>
                <a:lnTo>
                  <a:pt x="1247730" y="14187"/>
                </a:lnTo>
                <a:lnTo>
                  <a:pt x="0" y="14187"/>
                </a:lnTo>
                <a:close/>
              </a:path>
            </a:pathLst>
          </a:custGeom>
          <a:solidFill>
            <a:srgbClr val="0D4594"/>
          </a:solidFill>
          <a:ln w="38100">
            <a:noFill/>
          </a:ln>
        </p:spPr>
      </p:sp>
      <p:sp>
        <p:nvSpPr>
          <p:cNvPr id="19" name="TextBox 18"/>
          <p:cNvSpPr txBox="1"/>
          <p:nvPr/>
        </p:nvSpPr>
        <p:spPr>
          <a:xfrm>
            <a:off x="4800600" y="1088136"/>
            <a:ext cx="434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Сравнительный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 различных видов спорта относится к проекту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Информационно-исследовательский проект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Обзорный проект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Аналитический проект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Продукционный проект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Д) Нет верного ответа</a:t>
            </a:r>
          </a:p>
          <a:p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1998</TotalTime>
  <Words>618</Words>
  <Application>Microsoft Office PowerPoint</Application>
  <PresentationFormat>Экран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356</cp:revision>
  <dcterms:created xsi:type="dcterms:W3CDTF">2019-11-13T12:28:12Z</dcterms:created>
  <dcterms:modified xsi:type="dcterms:W3CDTF">2025-02-18T10:58:47Z</dcterms:modified>
</cp:coreProperties>
</file>