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24" r:id="rId3"/>
    <p:sldId id="311" r:id="rId4"/>
    <p:sldId id="328" r:id="rId5"/>
    <p:sldId id="330" r:id="rId6"/>
    <p:sldId id="320" r:id="rId7"/>
    <p:sldId id="331" r:id="rId8"/>
    <p:sldId id="315" r:id="rId9"/>
    <p:sldId id="327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1A3"/>
    <a:srgbClr val="0D4594"/>
    <a:srgbClr val="1B4E9D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2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sz="24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 «ГЦОЛИФК»</a:t>
            </a:r>
            <a:endParaRPr lang="ru-RU" sz="2400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0505" y="1924447"/>
            <a:ext cx="7605839" cy="75866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Дисциплина: Методы педагогической диагностики </a:t>
            </a:r>
            <a:endParaRPr lang="ru-RU" sz="28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664" y="304439"/>
            <a:ext cx="1261872" cy="12500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3499" y="4417711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6922" y="5091319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2376" y="2918095"/>
            <a:ext cx="8110727" cy="8634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Тема: «Виды педагогического наблюдения по основаниям»</a:t>
            </a:r>
            <a:endParaRPr lang="ru-RU" sz="2800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2917" y="3938542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809244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Наблюдение как научный метод </a:t>
            </a:r>
          </a:p>
          <a:p>
            <a:pPr algn="ctr"/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6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1" name="平行四边形 3"/>
          <p:cNvSpPr/>
          <p:nvPr/>
        </p:nvSpPr>
        <p:spPr>
          <a:xfrm>
            <a:off x="0" y="1005840"/>
            <a:ext cx="9144000" cy="5852160"/>
          </a:xfrm>
          <a:prstGeom prst="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297680"/>
            <a:ext cx="9144000" cy="1700784"/>
          </a:xfrm>
          <a:prstGeom prst="rect">
            <a:avLst/>
          </a:prstGeom>
          <a:solidFill>
            <a:srgbClr val="1C5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77584"/>
            <a:ext cx="9144000" cy="280416"/>
          </a:xfrm>
          <a:prstGeom prst="rect">
            <a:avLst/>
          </a:prstGeom>
          <a:solidFill>
            <a:srgbClr val="1C5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03961"/>
            <a:ext cx="9006840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как научный метод – это целенаправленное, планомерное и систематическое восприятие педагогических явлений, в процессе которого исследователь получает конкретный фактический материал.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8016" y="2855977"/>
            <a:ext cx="886968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функция наблюдения состоит в избирательном отборе сведений об изучаемом процессе в условиях прямой и обратной связи исследователя с объектом наблюдения. Наблюдение направлено на вскрытие существенных взаимосвязей и отношений в наблюдаемой действительности.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4465321"/>
            <a:ext cx="8686800" cy="133113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наблюдения зависят от умения исследователя целостно воспринимать наблюдаемую ситуацию, замечать не только относительно ясные внешние приметы деятельности, но и фиксировать малозаметные черты поведения наблюдаемых.</a:t>
            </a:r>
          </a:p>
          <a:p>
            <a:r>
              <a:rPr lang="ru-RU" sz="1400" dirty="0" smtClean="0"/>
              <a:t> 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PA_组合 54"/>
          <p:cNvGrpSpPr/>
          <p:nvPr>
            <p:custDataLst>
              <p:tags r:id="rId1"/>
            </p:custDataLst>
          </p:nvPr>
        </p:nvGrpSpPr>
        <p:grpSpPr>
          <a:xfrm>
            <a:off x="4105657" y="2179794"/>
            <a:ext cx="925048" cy="663989"/>
            <a:chOff x="5195888" y="3033713"/>
            <a:chExt cx="1673225" cy="1135063"/>
          </a:xfrm>
          <a:solidFill>
            <a:srgbClr val="1C51A3"/>
          </a:solidFill>
        </p:grpSpPr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5195888" y="3033713"/>
              <a:ext cx="965200" cy="1135063"/>
            </a:xfrm>
            <a:custGeom>
              <a:avLst/>
              <a:gdLst>
                <a:gd name="T0" fmla="*/ 254 w 608"/>
                <a:gd name="T1" fmla="*/ 72 h 715"/>
                <a:gd name="T2" fmla="*/ 278 w 608"/>
                <a:gd name="T3" fmla="*/ 39 h 715"/>
                <a:gd name="T4" fmla="*/ 331 w 608"/>
                <a:gd name="T5" fmla="*/ 7 h 715"/>
                <a:gd name="T6" fmla="*/ 370 w 608"/>
                <a:gd name="T7" fmla="*/ 0 h 715"/>
                <a:gd name="T8" fmla="*/ 422 w 608"/>
                <a:gd name="T9" fmla="*/ 11 h 715"/>
                <a:gd name="T10" fmla="*/ 465 w 608"/>
                <a:gd name="T11" fmla="*/ 39 h 715"/>
                <a:gd name="T12" fmla="*/ 493 w 608"/>
                <a:gd name="T13" fmla="*/ 82 h 715"/>
                <a:gd name="T14" fmla="*/ 503 w 608"/>
                <a:gd name="T15" fmla="*/ 134 h 715"/>
                <a:gd name="T16" fmla="*/ 489 w 608"/>
                <a:gd name="T17" fmla="*/ 191 h 715"/>
                <a:gd name="T18" fmla="*/ 608 w 608"/>
                <a:gd name="T19" fmla="*/ 348 h 715"/>
                <a:gd name="T20" fmla="*/ 487 w 608"/>
                <a:gd name="T21" fmla="*/ 394 h 715"/>
                <a:gd name="T22" fmla="*/ 497 w 608"/>
                <a:gd name="T23" fmla="*/ 467 h 715"/>
                <a:gd name="T24" fmla="*/ 479 w 608"/>
                <a:gd name="T25" fmla="*/ 563 h 715"/>
                <a:gd name="T26" fmla="*/ 426 w 608"/>
                <a:gd name="T27" fmla="*/ 643 h 715"/>
                <a:gd name="T28" fmla="*/ 368 w 608"/>
                <a:gd name="T29" fmla="*/ 686 h 715"/>
                <a:gd name="T30" fmla="*/ 274 w 608"/>
                <a:gd name="T31" fmla="*/ 715 h 715"/>
                <a:gd name="T32" fmla="*/ 198 w 608"/>
                <a:gd name="T33" fmla="*/ 711 h 715"/>
                <a:gd name="T34" fmla="*/ 110 w 608"/>
                <a:gd name="T35" fmla="*/ 674 h 715"/>
                <a:gd name="T36" fmla="*/ 57 w 608"/>
                <a:gd name="T37" fmla="*/ 625 h 715"/>
                <a:gd name="T38" fmla="*/ 12 w 608"/>
                <a:gd name="T39" fmla="*/ 541 h 715"/>
                <a:gd name="T40" fmla="*/ 0 w 608"/>
                <a:gd name="T41" fmla="*/ 467 h 715"/>
                <a:gd name="T42" fmla="*/ 20 w 608"/>
                <a:gd name="T43" fmla="*/ 371 h 715"/>
                <a:gd name="T44" fmla="*/ 73 w 608"/>
                <a:gd name="T45" fmla="*/ 291 h 715"/>
                <a:gd name="T46" fmla="*/ 241 w 608"/>
                <a:gd name="T47" fmla="*/ 111 h 715"/>
                <a:gd name="T48" fmla="*/ 141 w 608"/>
                <a:gd name="T49" fmla="*/ 443 h 715"/>
                <a:gd name="T50" fmla="*/ 225 w 608"/>
                <a:gd name="T51" fmla="*/ 383 h 715"/>
                <a:gd name="T52" fmla="*/ 309 w 608"/>
                <a:gd name="T53" fmla="*/ 348 h 715"/>
                <a:gd name="T54" fmla="*/ 202 w 608"/>
                <a:gd name="T55" fmla="*/ 357 h 715"/>
                <a:gd name="T56" fmla="*/ 153 w 608"/>
                <a:gd name="T57" fmla="*/ 385 h 715"/>
                <a:gd name="T58" fmla="*/ 127 w 608"/>
                <a:gd name="T59" fmla="*/ 441 h 715"/>
                <a:gd name="T60" fmla="*/ 362 w 608"/>
                <a:gd name="T61" fmla="*/ 353 h 715"/>
                <a:gd name="T62" fmla="*/ 311 w 608"/>
                <a:gd name="T63" fmla="*/ 320 h 715"/>
                <a:gd name="T64" fmla="*/ 250 w 608"/>
                <a:gd name="T65" fmla="*/ 305 h 715"/>
                <a:gd name="T66" fmla="*/ 200 w 608"/>
                <a:gd name="T67" fmla="*/ 314 h 715"/>
                <a:gd name="T68" fmla="*/ 147 w 608"/>
                <a:gd name="T69" fmla="*/ 342 h 715"/>
                <a:gd name="T70" fmla="*/ 116 w 608"/>
                <a:gd name="T71" fmla="*/ 377 h 715"/>
                <a:gd name="T72" fmla="*/ 92 w 608"/>
                <a:gd name="T73" fmla="*/ 434 h 715"/>
                <a:gd name="T74" fmla="*/ 90 w 608"/>
                <a:gd name="T75" fmla="*/ 484 h 715"/>
                <a:gd name="T76" fmla="*/ 108 w 608"/>
                <a:gd name="T77" fmla="*/ 543 h 715"/>
                <a:gd name="T78" fmla="*/ 135 w 608"/>
                <a:gd name="T79" fmla="*/ 582 h 715"/>
                <a:gd name="T80" fmla="*/ 186 w 608"/>
                <a:gd name="T81" fmla="*/ 615 h 715"/>
                <a:gd name="T82" fmla="*/ 250 w 608"/>
                <a:gd name="T83" fmla="*/ 629 h 715"/>
                <a:gd name="T84" fmla="*/ 297 w 608"/>
                <a:gd name="T85" fmla="*/ 621 h 715"/>
                <a:gd name="T86" fmla="*/ 352 w 608"/>
                <a:gd name="T87" fmla="*/ 592 h 715"/>
                <a:gd name="T88" fmla="*/ 383 w 608"/>
                <a:gd name="T89" fmla="*/ 557 h 715"/>
                <a:gd name="T90" fmla="*/ 407 w 608"/>
                <a:gd name="T91" fmla="*/ 500 h 715"/>
                <a:gd name="T92" fmla="*/ 409 w 608"/>
                <a:gd name="T93" fmla="*/ 451 h 715"/>
                <a:gd name="T94" fmla="*/ 391 w 608"/>
                <a:gd name="T95" fmla="*/ 391 h 715"/>
                <a:gd name="T96" fmla="*/ 362 w 608"/>
                <a:gd name="T97" fmla="*/ 35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8" h="715">
                  <a:moveTo>
                    <a:pt x="241" y="111"/>
                  </a:moveTo>
                  <a:lnTo>
                    <a:pt x="241" y="111"/>
                  </a:lnTo>
                  <a:lnTo>
                    <a:pt x="245" y="91"/>
                  </a:lnTo>
                  <a:lnTo>
                    <a:pt x="254" y="72"/>
                  </a:lnTo>
                  <a:lnTo>
                    <a:pt x="264" y="56"/>
                  </a:lnTo>
                  <a:lnTo>
                    <a:pt x="278" y="39"/>
                  </a:lnTo>
                  <a:lnTo>
                    <a:pt x="278" y="39"/>
                  </a:lnTo>
                  <a:lnTo>
                    <a:pt x="278" y="39"/>
                  </a:lnTo>
                  <a:lnTo>
                    <a:pt x="297" y="23"/>
                  </a:lnTo>
                  <a:lnTo>
                    <a:pt x="309" y="17"/>
                  </a:lnTo>
                  <a:lnTo>
                    <a:pt x="319" y="11"/>
                  </a:lnTo>
                  <a:lnTo>
                    <a:pt x="331" y="7"/>
                  </a:lnTo>
                  <a:lnTo>
                    <a:pt x="344" y="5"/>
                  </a:lnTo>
                  <a:lnTo>
                    <a:pt x="358" y="3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85" y="3"/>
                  </a:lnTo>
                  <a:lnTo>
                    <a:pt x="397" y="5"/>
                  </a:lnTo>
                  <a:lnTo>
                    <a:pt x="411" y="7"/>
                  </a:lnTo>
                  <a:lnTo>
                    <a:pt x="422" y="11"/>
                  </a:lnTo>
                  <a:lnTo>
                    <a:pt x="434" y="17"/>
                  </a:lnTo>
                  <a:lnTo>
                    <a:pt x="444" y="23"/>
                  </a:lnTo>
                  <a:lnTo>
                    <a:pt x="465" y="39"/>
                  </a:lnTo>
                  <a:lnTo>
                    <a:pt x="465" y="39"/>
                  </a:lnTo>
                  <a:lnTo>
                    <a:pt x="465" y="39"/>
                  </a:lnTo>
                  <a:lnTo>
                    <a:pt x="481" y="60"/>
                  </a:lnTo>
                  <a:lnTo>
                    <a:pt x="487" y="70"/>
                  </a:lnTo>
                  <a:lnTo>
                    <a:pt x="493" y="82"/>
                  </a:lnTo>
                  <a:lnTo>
                    <a:pt x="497" y="95"/>
                  </a:lnTo>
                  <a:lnTo>
                    <a:pt x="501" y="107"/>
                  </a:lnTo>
                  <a:lnTo>
                    <a:pt x="503" y="119"/>
                  </a:lnTo>
                  <a:lnTo>
                    <a:pt x="503" y="134"/>
                  </a:lnTo>
                  <a:lnTo>
                    <a:pt x="503" y="134"/>
                  </a:lnTo>
                  <a:lnTo>
                    <a:pt x="501" y="154"/>
                  </a:lnTo>
                  <a:lnTo>
                    <a:pt x="497" y="172"/>
                  </a:lnTo>
                  <a:lnTo>
                    <a:pt x="489" y="191"/>
                  </a:lnTo>
                  <a:lnTo>
                    <a:pt x="481" y="207"/>
                  </a:lnTo>
                  <a:lnTo>
                    <a:pt x="479" y="228"/>
                  </a:lnTo>
                  <a:lnTo>
                    <a:pt x="608" y="228"/>
                  </a:lnTo>
                  <a:lnTo>
                    <a:pt x="608" y="348"/>
                  </a:lnTo>
                  <a:lnTo>
                    <a:pt x="479" y="348"/>
                  </a:lnTo>
                  <a:lnTo>
                    <a:pt x="479" y="371"/>
                  </a:lnTo>
                  <a:lnTo>
                    <a:pt x="479" y="371"/>
                  </a:lnTo>
                  <a:lnTo>
                    <a:pt x="487" y="394"/>
                  </a:lnTo>
                  <a:lnTo>
                    <a:pt x="493" y="418"/>
                  </a:lnTo>
                  <a:lnTo>
                    <a:pt x="495" y="443"/>
                  </a:lnTo>
                  <a:lnTo>
                    <a:pt x="497" y="467"/>
                  </a:lnTo>
                  <a:lnTo>
                    <a:pt x="497" y="467"/>
                  </a:lnTo>
                  <a:lnTo>
                    <a:pt x="495" y="492"/>
                  </a:lnTo>
                  <a:lnTo>
                    <a:pt x="493" y="516"/>
                  </a:lnTo>
                  <a:lnTo>
                    <a:pt x="487" y="541"/>
                  </a:lnTo>
                  <a:lnTo>
                    <a:pt x="479" y="563"/>
                  </a:lnTo>
                  <a:lnTo>
                    <a:pt x="467" y="586"/>
                  </a:lnTo>
                  <a:lnTo>
                    <a:pt x="454" y="606"/>
                  </a:lnTo>
                  <a:lnTo>
                    <a:pt x="440" y="625"/>
                  </a:lnTo>
                  <a:lnTo>
                    <a:pt x="426" y="643"/>
                  </a:lnTo>
                  <a:lnTo>
                    <a:pt x="426" y="643"/>
                  </a:lnTo>
                  <a:lnTo>
                    <a:pt x="407" y="660"/>
                  </a:lnTo>
                  <a:lnTo>
                    <a:pt x="389" y="674"/>
                  </a:lnTo>
                  <a:lnTo>
                    <a:pt x="368" y="686"/>
                  </a:lnTo>
                  <a:lnTo>
                    <a:pt x="346" y="697"/>
                  </a:lnTo>
                  <a:lnTo>
                    <a:pt x="323" y="705"/>
                  </a:lnTo>
                  <a:lnTo>
                    <a:pt x="299" y="711"/>
                  </a:lnTo>
                  <a:lnTo>
                    <a:pt x="274" y="715"/>
                  </a:lnTo>
                  <a:lnTo>
                    <a:pt x="250" y="715"/>
                  </a:lnTo>
                  <a:lnTo>
                    <a:pt x="250" y="715"/>
                  </a:lnTo>
                  <a:lnTo>
                    <a:pt x="223" y="715"/>
                  </a:lnTo>
                  <a:lnTo>
                    <a:pt x="198" y="711"/>
                  </a:lnTo>
                  <a:lnTo>
                    <a:pt x="176" y="705"/>
                  </a:lnTo>
                  <a:lnTo>
                    <a:pt x="151" y="697"/>
                  </a:lnTo>
                  <a:lnTo>
                    <a:pt x="131" y="686"/>
                  </a:lnTo>
                  <a:lnTo>
                    <a:pt x="110" y="674"/>
                  </a:lnTo>
                  <a:lnTo>
                    <a:pt x="92" y="660"/>
                  </a:lnTo>
                  <a:lnTo>
                    <a:pt x="73" y="643"/>
                  </a:lnTo>
                  <a:lnTo>
                    <a:pt x="73" y="643"/>
                  </a:lnTo>
                  <a:lnTo>
                    <a:pt x="57" y="625"/>
                  </a:lnTo>
                  <a:lnTo>
                    <a:pt x="43" y="606"/>
                  </a:lnTo>
                  <a:lnTo>
                    <a:pt x="30" y="586"/>
                  </a:lnTo>
                  <a:lnTo>
                    <a:pt x="20" y="563"/>
                  </a:lnTo>
                  <a:lnTo>
                    <a:pt x="12" y="541"/>
                  </a:lnTo>
                  <a:lnTo>
                    <a:pt x="6" y="516"/>
                  </a:lnTo>
                  <a:lnTo>
                    <a:pt x="2" y="492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6" y="418"/>
                  </a:lnTo>
                  <a:lnTo>
                    <a:pt x="12" y="394"/>
                  </a:lnTo>
                  <a:lnTo>
                    <a:pt x="20" y="371"/>
                  </a:lnTo>
                  <a:lnTo>
                    <a:pt x="30" y="348"/>
                  </a:lnTo>
                  <a:lnTo>
                    <a:pt x="43" y="328"/>
                  </a:lnTo>
                  <a:lnTo>
                    <a:pt x="57" y="310"/>
                  </a:lnTo>
                  <a:lnTo>
                    <a:pt x="73" y="291"/>
                  </a:lnTo>
                  <a:lnTo>
                    <a:pt x="73" y="291"/>
                  </a:lnTo>
                  <a:lnTo>
                    <a:pt x="96" y="271"/>
                  </a:lnTo>
                  <a:lnTo>
                    <a:pt x="123" y="252"/>
                  </a:lnTo>
                  <a:lnTo>
                    <a:pt x="241" y="111"/>
                  </a:lnTo>
                  <a:lnTo>
                    <a:pt x="241" y="111"/>
                  </a:lnTo>
                  <a:close/>
                  <a:moveTo>
                    <a:pt x="125" y="459"/>
                  </a:moveTo>
                  <a:lnTo>
                    <a:pt x="125" y="459"/>
                  </a:lnTo>
                  <a:lnTo>
                    <a:pt x="141" y="443"/>
                  </a:lnTo>
                  <a:lnTo>
                    <a:pt x="159" y="426"/>
                  </a:lnTo>
                  <a:lnTo>
                    <a:pt x="180" y="412"/>
                  </a:lnTo>
                  <a:lnTo>
                    <a:pt x="202" y="398"/>
                  </a:lnTo>
                  <a:lnTo>
                    <a:pt x="225" y="383"/>
                  </a:lnTo>
                  <a:lnTo>
                    <a:pt x="252" y="371"/>
                  </a:lnTo>
                  <a:lnTo>
                    <a:pt x="278" y="359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278" y="346"/>
                  </a:lnTo>
                  <a:lnTo>
                    <a:pt x="247" y="346"/>
                  </a:lnTo>
                  <a:lnTo>
                    <a:pt x="217" y="353"/>
                  </a:lnTo>
                  <a:lnTo>
                    <a:pt x="202" y="357"/>
                  </a:lnTo>
                  <a:lnTo>
                    <a:pt x="190" y="361"/>
                  </a:lnTo>
                  <a:lnTo>
                    <a:pt x="176" y="369"/>
                  </a:lnTo>
                  <a:lnTo>
                    <a:pt x="166" y="377"/>
                  </a:lnTo>
                  <a:lnTo>
                    <a:pt x="153" y="385"/>
                  </a:lnTo>
                  <a:lnTo>
                    <a:pt x="145" y="398"/>
                  </a:lnTo>
                  <a:lnTo>
                    <a:pt x="137" y="410"/>
                  </a:lnTo>
                  <a:lnTo>
                    <a:pt x="131" y="424"/>
                  </a:lnTo>
                  <a:lnTo>
                    <a:pt x="127" y="441"/>
                  </a:lnTo>
                  <a:lnTo>
                    <a:pt x="125" y="459"/>
                  </a:lnTo>
                  <a:lnTo>
                    <a:pt x="125" y="459"/>
                  </a:lnTo>
                  <a:close/>
                  <a:moveTo>
                    <a:pt x="362" y="353"/>
                  </a:moveTo>
                  <a:lnTo>
                    <a:pt x="362" y="353"/>
                  </a:lnTo>
                  <a:lnTo>
                    <a:pt x="352" y="342"/>
                  </a:lnTo>
                  <a:lnTo>
                    <a:pt x="340" y="334"/>
                  </a:lnTo>
                  <a:lnTo>
                    <a:pt x="325" y="326"/>
                  </a:lnTo>
                  <a:lnTo>
                    <a:pt x="311" y="320"/>
                  </a:lnTo>
                  <a:lnTo>
                    <a:pt x="297" y="314"/>
                  </a:lnTo>
                  <a:lnTo>
                    <a:pt x="282" y="310"/>
                  </a:lnTo>
                  <a:lnTo>
                    <a:pt x="266" y="308"/>
                  </a:lnTo>
                  <a:lnTo>
                    <a:pt x="250" y="305"/>
                  </a:lnTo>
                  <a:lnTo>
                    <a:pt x="250" y="305"/>
                  </a:lnTo>
                  <a:lnTo>
                    <a:pt x="233" y="308"/>
                  </a:lnTo>
                  <a:lnTo>
                    <a:pt x="217" y="310"/>
                  </a:lnTo>
                  <a:lnTo>
                    <a:pt x="200" y="314"/>
                  </a:lnTo>
                  <a:lnTo>
                    <a:pt x="186" y="320"/>
                  </a:lnTo>
                  <a:lnTo>
                    <a:pt x="172" y="326"/>
                  </a:lnTo>
                  <a:lnTo>
                    <a:pt x="159" y="334"/>
                  </a:lnTo>
                  <a:lnTo>
                    <a:pt x="147" y="342"/>
                  </a:lnTo>
                  <a:lnTo>
                    <a:pt x="135" y="353"/>
                  </a:lnTo>
                  <a:lnTo>
                    <a:pt x="135" y="353"/>
                  </a:lnTo>
                  <a:lnTo>
                    <a:pt x="125" y="365"/>
                  </a:lnTo>
                  <a:lnTo>
                    <a:pt x="116" y="377"/>
                  </a:lnTo>
                  <a:lnTo>
                    <a:pt x="108" y="391"/>
                  </a:lnTo>
                  <a:lnTo>
                    <a:pt x="100" y="404"/>
                  </a:lnTo>
                  <a:lnTo>
                    <a:pt x="96" y="420"/>
                  </a:lnTo>
                  <a:lnTo>
                    <a:pt x="92" y="434"/>
                  </a:lnTo>
                  <a:lnTo>
                    <a:pt x="90" y="451"/>
                  </a:lnTo>
                  <a:lnTo>
                    <a:pt x="88" y="467"/>
                  </a:lnTo>
                  <a:lnTo>
                    <a:pt x="88" y="467"/>
                  </a:lnTo>
                  <a:lnTo>
                    <a:pt x="90" y="484"/>
                  </a:lnTo>
                  <a:lnTo>
                    <a:pt x="92" y="500"/>
                  </a:lnTo>
                  <a:lnTo>
                    <a:pt x="96" y="514"/>
                  </a:lnTo>
                  <a:lnTo>
                    <a:pt x="100" y="531"/>
                  </a:lnTo>
                  <a:lnTo>
                    <a:pt x="108" y="543"/>
                  </a:lnTo>
                  <a:lnTo>
                    <a:pt x="116" y="557"/>
                  </a:lnTo>
                  <a:lnTo>
                    <a:pt x="125" y="570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47" y="592"/>
                  </a:lnTo>
                  <a:lnTo>
                    <a:pt x="159" y="600"/>
                  </a:lnTo>
                  <a:lnTo>
                    <a:pt x="172" y="608"/>
                  </a:lnTo>
                  <a:lnTo>
                    <a:pt x="186" y="615"/>
                  </a:lnTo>
                  <a:lnTo>
                    <a:pt x="200" y="621"/>
                  </a:lnTo>
                  <a:lnTo>
                    <a:pt x="217" y="625"/>
                  </a:lnTo>
                  <a:lnTo>
                    <a:pt x="233" y="627"/>
                  </a:lnTo>
                  <a:lnTo>
                    <a:pt x="250" y="629"/>
                  </a:lnTo>
                  <a:lnTo>
                    <a:pt x="250" y="629"/>
                  </a:lnTo>
                  <a:lnTo>
                    <a:pt x="266" y="627"/>
                  </a:lnTo>
                  <a:lnTo>
                    <a:pt x="282" y="625"/>
                  </a:lnTo>
                  <a:lnTo>
                    <a:pt x="297" y="621"/>
                  </a:lnTo>
                  <a:lnTo>
                    <a:pt x="311" y="615"/>
                  </a:lnTo>
                  <a:lnTo>
                    <a:pt x="325" y="608"/>
                  </a:lnTo>
                  <a:lnTo>
                    <a:pt x="340" y="600"/>
                  </a:lnTo>
                  <a:lnTo>
                    <a:pt x="352" y="592"/>
                  </a:lnTo>
                  <a:lnTo>
                    <a:pt x="362" y="582"/>
                  </a:lnTo>
                  <a:lnTo>
                    <a:pt x="362" y="582"/>
                  </a:lnTo>
                  <a:lnTo>
                    <a:pt x="372" y="570"/>
                  </a:lnTo>
                  <a:lnTo>
                    <a:pt x="383" y="557"/>
                  </a:lnTo>
                  <a:lnTo>
                    <a:pt x="391" y="543"/>
                  </a:lnTo>
                  <a:lnTo>
                    <a:pt x="397" y="531"/>
                  </a:lnTo>
                  <a:lnTo>
                    <a:pt x="403" y="514"/>
                  </a:lnTo>
                  <a:lnTo>
                    <a:pt x="407" y="500"/>
                  </a:lnTo>
                  <a:lnTo>
                    <a:pt x="409" y="484"/>
                  </a:lnTo>
                  <a:lnTo>
                    <a:pt x="409" y="467"/>
                  </a:lnTo>
                  <a:lnTo>
                    <a:pt x="409" y="467"/>
                  </a:lnTo>
                  <a:lnTo>
                    <a:pt x="409" y="451"/>
                  </a:lnTo>
                  <a:lnTo>
                    <a:pt x="407" y="434"/>
                  </a:lnTo>
                  <a:lnTo>
                    <a:pt x="403" y="420"/>
                  </a:lnTo>
                  <a:lnTo>
                    <a:pt x="397" y="404"/>
                  </a:lnTo>
                  <a:lnTo>
                    <a:pt x="391" y="391"/>
                  </a:lnTo>
                  <a:lnTo>
                    <a:pt x="383" y="377"/>
                  </a:lnTo>
                  <a:lnTo>
                    <a:pt x="372" y="365"/>
                  </a:lnTo>
                  <a:lnTo>
                    <a:pt x="362" y="353"/>
                  </a:lnTo>
                  <a:lnTo>
                    <a:pt x="362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6059488" y="3033713"/>
              <a:ext cx="809625" cy="1135063"/>
            </a:xfrm>
            <a:custGeom>
              <a:avLst/>
              <a:gdLst>
                <a:gd name="T0" fmla="*/ 256 w 510"/>
                <a:gd name="T1" fmla="*/ 72 h 715"/>
                <a:gd name="T2" fmla="*/ 234 w 510"/>
                <a:gd name="T3" fmla="*/ 39 h 715"/>
                <a:gd name="T4" fmla="*/ 179 w 510"/>
                <a:gd name="T5" fmla="*/ 7 h 715"/>
                <a:gd name="T6" fmla="*/ 140 w 510"/>
                <a:gd name="T7" fmla="*/ 0 h 715"/>
                <a:gd name="T8" fmla="*/ 88 w 510"/>
                <a:gd name="T9" fmla="*/ 11 h 715"/>
                <a:gd name="T10" fmla="*/ 45 w 510"/>
                <a:gd name="T11" fmla="*/ 39 h 715"/>
                <a:gd name="T12" fmla="*/ 19 w 510"/>
                <a:gd name="T13" fmla="*/ 82 h 715"/>
                <a:gd name="T14" fmla="*/ 7 w 510"/>
                <a:gd name="T15" fmla="*/ 134 h 715"/>
                <a:gd name="T16" fmla="*/ 21 w 510"/>
                <a:gd name="T17" fmla="*/ 191 h 715"/>
                <a:gd name="T18" fmla="*/ 0 w 510"/>
                <a:gd name="T19" fmla="*/ 340 h 715"/>
                <a:gd name="T20" fmla="*/ 25 w 510"/>
                <a:gd name="T21" fmla="*/ 394 h 715"/>
                <a:gd name="T22" fmla="*/ 13 w 510"/>
                <a:gd name="T23" fmla="*/ 467 h 715"/>
                <a:gd name="T24" fmla="*/ 33 w 510"/>
                <a:gd name="T25" fmla="*/ 563 h 715"/>
                <a:gd name="T26" fmla="*/ 86 w 510"/>
                <a:gd name="T27" fmla="*/ 643 h 715"/>
                <a:gd name="T28" fmla="*/ 144 w 510"/>
                <a:gd name="T29" fmla="*/ 686 h 715"/>
                <a:gd name="T30" fmla="*/ 236 w 510"/>
                <a:gd name="T31" fmla="*/ 715 h 715"/>
                <a:gd name="T32" fmla="*/ 312 w 510"/>
                <a:gd name="T33" fmla="*/ 711 h 715"/>
                <a:gd name="T34" fmla="*/ 402 w 510"/>
                <a:gd name="T35" fmla="*/ 674 h 715"/>
                <a:gd name="T36" fmla="*/ 453 w 510"/>
                <a:gd name="T37" fmla="*/ 625 h 715"/>
                <a:gd name="T38" fmla="*/ 500 w 510"/>
                <a:gd name="T39" fmla="*/ 541 h 715"/>
                <a:gd name="T40" fmla="*/ 510 w 510"/>
                <a:gd name="T41" fmla="*/ 467 h 715"/>
                <a:gd name="T42" fmla="*/ 492 w 510"/>
                <a:gd name="T43" fmla="*/ 371 h 715"/>
                <a:gd name="T44" fmla="*/ 439 w 510"/>
                <a:gd name="T45" fmla="*/ 291 h 715"/>
                <a:gd name="T46" fmla="*/ 271 w 510"/>
                <a:gd name="T47" fmla="*/ 111 h 715"/>
                <a:gd name="T48" fmla="*/ 138 w 510"/>
                <a:gd name="T49" fmla="*/ 441 h 715"/>
                <a:gd name="T50" fmla="*/ 166 w 510"/>
                <a:gd name="T51" fmla="*/ 385 h 715"/>
                <a:gd name="T52" fmla="*/ 215 w 510"/>
                <a:gd name="T53" fmla="*/ 357 h 715"/>
                <a:gd name="T54" fmla="*/ 322 w 510"/>
                <a:gd name="T55" fmla="*/ 348 h 715"/>
                <a:gd name="T56" fmla="*/ 238 w 510"/>
                <a:gd name="T57" fmla="*/ 383 h 715"/>
                <a:gd name="T58" fmla="*/ 154 w 510"/>
                <a:gd name="T59" fmla="*/ 443 h 715"/>
                <a:gd name="T60" fmla="*/ 148 w 510"/>
                <a:gd name="T61" fmla="*/ 353 h 715"/>
                <a:gd name="T62" fmla="*/ 199 w 510"/>
                <a:gd name="T63" fmla="*/ 320 h 715"/>
                <a:gd name="T64" fmla="*/ 263 w 510"/>
                <a:gd name="T65" fmla="*/ 305 h 715"/>
                <a:gd name="T66" fmla="*/ 310 w 510"/>
                <a:gd name="T67" fmla="*/ 314 h 715"/>
                <a:gd name="T68" fmla="*/ 365 w 510"/>
                <a:gd name="T69" fmla="*/ 342 h 715"/>
                <a:gd name="T70" fmla="*/ 396 w 510"/>
                <a:gd name="T71" fmla="*/ 377 h 715"/>
                <a:gd name="T72" fmla="*/ 420 w 510"/>
                <a:gd name="T73" fmla="*/ 434 h 715"/>
                <a:gd name="T74" fmla="*/ 422 w 510"/>
                <a:gd name="T75" fmla="*/ 484 h 715"/>
                <a:gd name="T76" fmla="*/ 404 w 510"/>
                <a:gd name="T77" fmla="*/ 543 h 715"/>
                <a:gd name="T78" fmla="*/ 375 w 510"/>
                <a:gd name="T79" fmla="*/ 582 h 715"/>
                <a:gd name="T80" fmla="*/ 324 w 510"/>
                <a:gd name="T81" fmla="*/ 615 h 715"/>
                <a:gd name="T82" fmla="*/ 263 w 510"/>
                <a:gd name="T83" fmla="*/ 629 h 715"/>
                <a:gd name="T84" fmla="*/ 213 w 510"/>
                <a:gd name="T85" fmla="*/ 621 h 715"/>
                <a:gd name="T86" fmla="*/ 160 w 510"/>
                <a:gd name="T87" fmla="*/ 592 h 715"/>
                <a:gd name="T88" fmla="*/ 129 w 510"/>
                <a:gd name="T89" fmla="*/ 557 h 715"/>
                <a:gd name="T90" fmla="*/ 105 w 510"/>
                <a:gd name="T91" fmla="*/ 500 h 715"/>
                <a:gd name="T92" fmla="*/ 103 w 510"/>
                <a:gd name="T93" fmla="*/ 451 h 715"/>
                <a:gd name="T94" fmla="*/ 121 w 510"/>
                <a:gd name="T95" fmla="*/ 391 h 715"/>
                <a:gd name="T96" fmla="*/ 148 w 510"/>
                <a:gd name="T97" fmla="*/ 35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0" h="715">
                  <a:moveTo>
                    <a:pt x="271" y="111"/>
                  </a:moveTo>
                  <a:lnTo>
                    <a:pt x="271" y="111"/>
                  </a:lnTo>
                  <a:lnTo>
                    <a:pt x="265" y="91"/>
                  </a:lnTo>
                  <a:lnTo>
                    <a:pt x="256" y="72"/>
                  </a:lnTo>
                  <a:lnTo>
                    <a:pt x="246" y="56"/>
                  </a:lnTo>
                  <a:lnTo>
                    <a:pt x="234" y="39"/>
                  </a:lnTo>
                  <a:lnTo>
                    <a:pt x="234" y="39"/>
                  </a:lnTo>
                  <a:lnTo>
                    <a:pt x="234" y="39"/>
                  </a:lnTo>
                  <a:lnTo>
                    <a:pt x="213" y="23"/>
                  </a:lnTo>
                  <a:lnTo>
                    <a:pt x="203" y="17"/>
                  </a:lnTo>
                  <a:lnTo>
                    <a:pt x="191" y="11"/>
                  </a:lnTo>
                  <a:lnTo>
                    <a:pt x="179" y="7"/>
                  </a:lnTo>
                  <a:lnTo>
                    <a:pt x="166" y="5"/>
                  </a:lnTo>
                  <a:lnTo>
                    <a:pt x="154" y="3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5" y="3"/>
                  </a:lnTo>
                  <a:lnTo>
                    <a:pt x="113" y="5"/>
                  </a:lnTo>
                  <a:lnTo>
                    <a:pt x="101" y="7"/>
                  </a:lnTo>
                  <a:lnTo>
                    <a:pt x="88" y="11"/>
                  </a:lnTo>
                  <a:lnTo>
                    <a:pt x="76" y="17"/>
                  </a:lnTo>
                  <a:lnTo>
                    <a:pt x="66" y="23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31" y="60"/>
                  </a:lnTo>
                  <a:lnTo>
                    <a:pt x="23" y="70"/>
                  </a:lnTo>
                  <a:lnTo>
                    <a:pt x="19" y="82"/>
                  </a:lnTo>
                  <a:lnTo>
                    <a:pt x="13" y="95"/>
                  </a:lnTo>
                  <a:lnTo>
                    <a:pt x="11" y="107"/>
                  </a:lnTo>
                  <a:lnTo>
                    <a:pt x="9" y="119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21" y="191"/>
                  </a:lnTo>
                  <a:lnTo>
                    <a:pt x="31" y="207"/>
                  </a:lnTo>
                  <a:lnTo>
                    <a:pt x="31" y="228"/>
                  </a:lnTo>
                  <a:lnTo>
                    <a:pt x="0" y="228"/>
                  </a:lnTo>
                  <a:lnTo>
                    <a:pt x="0" y="340"/>
                  </a:lnTo>
                  <a:lnTo>
                    <a:pt x="33" y="340"/>
                  </a:lnTo>
                  <a:lnTo>
                    <a:pt x="33" y="371"/>
                  </a:lnTo>
                  <a:lnTo>
                    <a:pt x="33" y="371"/>
                  </a:lnTo>
                  <a:lnTo>
                    <a:pt x="25" y="394"/>
                  </a:lnTo>
                  <a:lnTo>
                    <a:pt x="19" y="418"/>
                  </a:lnTo>
                  <a:lnTo>
                    <a:pt x="15" y="443"/>
                  </a:lnTo>
                  <a:lnTo>
                    <a:pt x="13" y="467"/>
                  </a:lnTo>
                  <a:lnTo>
                    <a:pt x="13" y="467"/>
                  </a:lnTo>
                  <a:lnTo>
                    <a:pt x="15" y="492"/>
                  </a:lnTo>
                  <a:lnTo>
                    <a:pt x="19" y="516"/>
                  </a:lnTo>
                  <a:lnTo>
                    <a:pt x="25" y="541"/>
                  </a:lnTo>
                  <a:lnTo>
                    <a:pt x="33" y="563"/>
                  </a:lnTo>
                  <a:lnTo>
                    <a:pt x="43" y="586"/>
                  </a:lnTo>
                  <a:lnTo>
                    <a:pt x="56" y="606"/>
                  </a:lnTo>
                  <a:lnTo>
                    <a:pt x="70" y="625"/>
                  </a:lnTo>
                  <a:lnTo>
                    <a:pt x="86" y="643"/>
                  </a:lnTo>
                  <a:lnTo>
                    <a:pt x="86" y="643"/>
                  </a:lnTo>
                  <a:lnTo>
                    <a:pt x="105" y="660"/>
                  </a:lnTo>
                  <a:lnTo>
                    <a:pt x="123" y="674"/>
                  </a:lnTo>
                  <a:lnTo>
                    <a:pt x="144" y="686"/>
                  </a:lnTo>
                  <a:lnTo>
                    <a:pt x="164" y="697"/>
                  </a:lnTo>
                  <a:lnTo>
                    <a:pt x="189" y="705"/>
                  </a:lnTo>
                  <a:lnTo>
                    <a:pt x="211" y="711"/>
                  </a:lnTo>
                  <a:lnTo>
                    <a:pt x="236" y="715"/>
                  </a:lnTo>
                  <a:lnTo>
                    <a:pt x="263" y="715"/>
                  </a:lnTo>
                  <a:lnTo>
                    <a:pt x="263" y="715"/>
                  </a:lnTo>
                  <a:lnTo>
                    <a:pt x="287" y="715"/>
                  </a:lnTo>
                  <a:lnTo>
                    <a:pt x="312" y="711"/>
                  </a:lnTo>
                  <a:lnTo>
                    <a:pt x="336" y="705"/>
                  </a:lnTo>
                  <a:lnTo>
                    <a:pt x="359" y="697"/>
                  </a:lnTo>
                  <a:lnTo>
                    <a:pt x="381" y="686"/>
                  </a:lnTo>
                  <a:lnTo>
                    <a:pt x="402" y="674"/>
                  </a:lnTo>
                  <a:lnTo>
                    <a:pt x="420" y="660"/>
                  </a:lnTo>
                  <a:lnTo>
                    <a:pt x="439" y="643"/>
                  </a:lnTo>
                  <a:lnTo>
                    <a:pt x="439" y="643"/>
                  </a:lnTo>
                  <a:lnTo>
                    <a:pt x="453" y="625"/>
                  </a:lnTo>
                  <a:lnTo>
                    <a:pt x="467" y="606"/>
                  </a:lnTo>
                  <a:lnTo>
                    <a:pt x="480" y="586"/>
                  </a:lnTo>
                  <a:lnTo>
                    <a:pt x="492" y="563"/>
                  </a:lnTo>
                  <a:lnTo>
                    <a:pt x="500" y="541"/>
                  </a:lnTo>
                  <a:lnTo>
                    <a:pt x="506" y="516"/>
                  </a:lnTo>
                  <a:lnTo>
                    <a:pt x="508" y="492"/>
                  </a:lnTo>
                  <a:lnTo>
                    <a:pt x="510" y="467"/>
                  </a:lnTo>
                  <a:lnTo>
                    <a:pt x="510" y="467"/>
                  </a:lnTo>
                  <a:lnTo>
                    <a:pt x="508" y="443"/>
                  </a:lnTo>
                  <a:lnTo>
                    <a:pt x="506" y="418"/>
                  </a:lnTo>
                  <a:lnTo>
                    <a:pt x="500" y="394"/>
                  </a:lnTo>
                  <a:lnTo>
                    <a:pt x="492" y="371"/>
                  </a:lnTo>
                  <a:lnTo>
                    <a:pt x="480" y="348"/>
                  </a:lnTo>
                  <a:lnTo>
                    <a:pt x="467" y="328"/>
                  </a:lnTo>
                  <a:lnTo>
                    <a:pt x="453" y="310"/>
                  </a:lnTo>
                  <a:lnTo>
                    <a:pt x="439" y="291"/>
                  </a:lnTo>
                  <a:lnTo>
                    <a:pt x="439" y="291"/>
                  </a:lnTo>
                  <a:lnTo>
                    <a:pt x="414" y="271"/>
                  </a:lnTo>
                  <a:lnTo>
                    <a:pt x="387" y="252"/>
                  </a:lnTo>
                  <a:lnTo>
                    <a:pt x="271" y="111"/>
                  </a:lnTo>
                  <a:lnTo>
                    <a:pt x="271" y="111"/>
                  </a:lnTo>
                  <a:close/>
                  <a:moveTo>
                    <a:pt x="136" y="459"/>
                  </a:moveTo>
                  <a:lnTo>
                    <a:pt x="136" y="459"/>
                  </a:lnTo>
                  <a:lnTo>
                    <a:pt x="138" y="441"/>
                  </a:lnTo>
                  <a:lnTo>
                    <a:pt x="144" y="424"/>
                  </a:lnTo>
                  <a:lnTo>
                    <a:pt x="150" y="410"/>
                  </a:lnTo>
                  <a:lnTo>
                    <a:pt x="156" y="398"/>
                  </a:lnTo>
                  <a:lnTo>
                    <a:pt x="166" y="385"/>
                  </a:lnTo>
                  <a:lnTo>
                    <a:pt x="177" y="377"/>
                  </a:lnTo>
                  <a:lnTo>
                    <a:pt x="189" y="369"/>
                  </a:lnTo>
                  <a:lnTo>
                    <a:pt x="201" y="361"/>
                  </a:lnTo>
                  <a:lnTo>
                    <a:pt x="215" y="357"/>
                  </a:lnTo>
                  <a:lnTo>
                    <a:pt x="230" y="353"/>
                  </a:lnTo>
                  <a:lnTo>
                    <a:pt x="258" y="346"/>
                  </a:lnTo>
                  <a:lnTo>
                    <a:pt x="291" y="346"/>
                  </a:lnTo>
                  <a:lnTo>
                    <a:pt x="322" y="348"/>
                  </a:lnTo>
                  <a:lnTo>
                    <a:pt x="322" y="348"/>
                  </a:lnTo>
                  <a:lnTo>
                    <a:pt x="291" y="359"/>
                  </a:lnTo>
                  <a:lnTo>
                    <a:pt x="263" y="371"/>
                  </a:lnTo>
                  <a:lnTo>
                    <a:pt x="238" y="383"/>
                  </a:lnTo>
                  <a:lnTo>
                    <a:pt x="213" y="398"/>
                  </a:lnTo>
                  <a:lnTo>
                    <a:pt x="193" y="412"/>
                  </a:lnTo>
                  <a:lnTo>
                    <a:pt x="172" y="426"/>
                  </a:lnTo>
                  <a:lnTo>
                    <a:pt x="154" y="443"/>
                  </a:lnTo>
                  <a:lnTo>
                    <a:pt x="136" y="459"/>
                  </a:lnTo>
                  <a:lnTo>
                    <a:pt x="136" y="459"/>
                  </a:lnTo>
                  <a:close/>
                  <a:moveTo>
                    <a:pt x="148" y="353"/>
                  </a:moveTo>
                  <a:lnTo>
                    <a:pt x="148" y="353"/>
                  </a:lnTo>
                  <a:lnTo>
                    <a:pt x="160" y="342"/>
                  </a:lnTo>
                  <a:lnTo>
                    <a:pt x="172" y="334"/>
                  </a:lnTo>
                  <a:lnTo>
                    <a:pt x="185" y="326"/>
                  </a:lnTo>
                  <a:lnTo>
                    <a:pt x="199" y="320"/>
                  </a:lnTo>
                  <a:lnTo>
                    <a:pt x="213" y="314"/>
                  </a:lnTo>
                  <a:lnTo>
                    <a:pt x="230" y="310"/>
                  </a:lnTo>
                  <a:lnTo>
                    <a:pt x="246" y="308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79" y="308"/>
                  </a:lnTo>
                  <a:lnTo>
                    <a:pt x="295" y="310"/>
                  </a:lnTo>
                  <a:lnTo>
                    <a:pt x="310" y="314"/>
                  </a:lnTo>
                  <a:lnTo>
                    <a:pt x="324" y="320"/>
                  </a:lnTo>
                  <a:lnTo>
                    <a:pt x="338" y="326"/>
                  </a:lnTo>
                  <a:lnTo>
                    <a:pt x="353" y="334"/>
                  </a:lnTo>
                  <a:lnTo>
                    <a:pt x="365" y="342"/>
                  </a:lnTo>
                  <a:lnTo>
                    <a:pt x="375" y="353"/>
                  </a:lnTo>
                  <a:lnTo>
                    <a:pt x="375" y="353"/>
                  </a:lnTo>
                  <a:lnTo>
                    <a:pt x="385" y="365"/>
                  </a:lnTo>
                  <a:lnTo>
                    <a:pt x="396" y="377"/>
                  </a:lnTo>
                  <a:lnTo>
                    <a:pt x="404" y="391"/>
                  </a:lnTo>
                  <a:lnTo>
                    <a:pt x="410" y="404"/>
                  </a:lnTo>
                  <a:lnTo>
                    <a:pt x="416" y="420"/>
                  </a:lnTo>
                  <a:lnTo>
                    <a:pt x="420" y="434"/>
                  </a:lnTo>
                  <a:lnTo>
                    <a:pt x="422" y="451"/>
                  </a:lnTo>
                  <a:lnTo>
                    <a:pt x="422" y="467"/>
                  </a:lnTo>
                  <a:lnTo>
                    <a:pt x="422" y="467"/>
                  </a:lnTo>
                  <a:lnTo>
                    <a:pt x="422" y="484"/>
                  </a:lnTo>
                  <a:lnTo>
                    <a:pt x="420" y="500"/>
                  </a:lnTo>
                  <a:lnTo>
                    <a:pt x="416" y="514"/>
                  </a:lnTo>
                  <a:lnTo>
                    <a:pt x="410" y="531"/>
                  </a:lnTo>
                  <a:lnTo>
                    <a:pt x="404" y="543"/>
                  </a:lnTo>
                  <a:lnTo>
                    <a:pt x="396" y="557"/>
                  </a:lnTo>
                  <a:lnTo>
                    <a:pt x="385" y="570"/>
                  </a:lnTo>
                  <a:lnTo>
                    <a:pt x="375" y="582"/>
                  </a:lnTo>
                  <a:lnTo>
                    <a:pt x="375" y="582"/>
                  </a:lnTo>
                  <a:lnTo>
                    <a:pt x="365" y="592"/>
                  </a:lnTo>
                  <a:lnTo>
                    <a:pt x="353" y="600"/>
                  </a:lnTo>
                  <a:lnTo>
                    <a:pt x="338" y="608"/>
                  </a:lnTo>
                  <a:lnTo>
                    <a:pt x="324" y="615"/>
                  </a:lnTo>
                  <a:lnTo>
                    <a:pt x="310" y="621"/>
                  </a:lnTo>
                  <a:lnTo>
                    <a:pt x="295" y="625"/>
                  </a:lnTo>
                  <a:lnTo>
                    <a:pt x="279" y="627"/>
                  </a:lnTo>
                  <a:lnTo>
                    <a:pt x="263" y="629"/>
                  </a:lnTo>
                  <a:lnTo>
                    <a:pt x="263" y="629"/>
                  </a:lnTo>
                  <a:lnTo>
                    <a:pt x="246" y="627"/>
                  </a:lnTo>
                  <a:lnTo>
                    <a:pt x="230" y="625"/>
                  </a:lnTo>
                  <a:lnTo>
                    <a:pt x="213" y="621"/>
                  </a:lnTo>
                  <a:lnTo>
                    <a:pt x="199" y="615"/>
                  </a:lnTo>
                  <a:lnTo>
                    <a:pt x="185" y="608"/>
                  </a:lnTo>
                  <a:lnTo>
                    <a:pt x="172" y="600"/>
                  </a:lnTo>
                  <a:lnTo>
                    <a:pt x="160" y="592"/>
                  </a:lnTo>
                  <a:lnTo>
                    <a:pt x="148" y="582"/>
                  </a:lnTo>
                  <a:lnTo>
                    <a:pt x="148" y="582"/>
                  </a:lnTo>
                  <a:lnTo>
                    <a:pt x="138" y="570"/>
                  </a:lnTo>
                  <a:lnTo>
                    <a:pt x="129" y="557"/>
                  </a:lnTo>
                  <a:lnTo>
                    <a:pt x="121" y="543"/>
                  </a:lnTo>
                  <a:lnTo>
                    <a:pt x="113" y="531"/>
                  </a:lnTo>
                  <a:lnTo>
                    <a:pt x="109" y="514"/>
                  </a:lnTo>
                  <a:lnTo>
                    <a:pt x="105" y="500"/>
                  </a:lnTo>
                  <a:lnTo>
                    <a:pt x="103" y="484"/>
                  </a:lnTo>
                  <a:lnTo>
                    <a:pt x="101" y="467"/>
                  </a:lnTo>
                  <a:lnTo>
                    <a:pt x="101" y="467"/>
                  </a:lnTo>
                  <a:lnTo>
                    <a:pt x="103" y="451"/>
                  </a:lnTo>
                  <a:lnTo>
                    <a:pt x="105" y="434"/>
                  </a:lnTo>
                  <a:lnTo>
                    <a:pt x="109" y="420"/>
                  </a:lnTo>
                  <a:lnTo>
                    <a:pt x="113" y="404"/>
                  </a:lnTo>
                  <a:lnTo>
                    <a:pt x="121" y="391"/>
                  </a:lnTo>
                  <a:lnTo>
                    <a:pt x="129" y="377"/>
                  </a:lnTo>
                  <a:lnTo>
                    <a:pt x="138" y="365"/>
                  </a:lnTo>
                  <a:lnTo>
                    <a:pt x="148" y="353"/>
                  </a:lnTo>
                  <a:lnTo>
                    <a:pt x="148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8872" y="1161288"/>
            <a:ext cx="8897112" cy="541324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818" y="0"/>
            <a:ext cx="741015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педагогического наблюдения по основаниям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618560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椭圆 9"/>
          <p:cNvSpPr/>
          <p:nvPr/>
        </p:nvSpPr>
        <p:spPr bwMode="auto">
          <a:xfrm>
            <a:off x="237744" y="2962656"/>
            <a:ext cx="2057400" cy="2048256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空心弧 1"/>
          <p:cNvSpPr/>
          <p:nvPr/>
        </p:nvSpPr>
        <p:spPr>
          <a:xfrm rot="5400000">
            <a:off x="-1055669" y="1377929"/>
            <a:ext cx="4419570" cy="4915526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rgbClr val="0D4594"/>
          </a:solidFill>
          <a:ln>
            <a:solidFill>
              <a:srgbClr val="1C5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椭圆 11"/>
          <p:cNvSpPr/>
          <p:nvPr/>
        </p:nvSpPr>
        <p:spPr>
          <a:xfrm>
            <a:off x="2679726" y="5014328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椭圆 11"/>
          <p:cNvSpPr/>
          <p:nvPr/>
        </p:nvSpPr>
        <p:spPr>
          <a:xfrm>
            <a:off x="1972590" y="1710296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Google Shape;968;p48"/>
          <p:cNvSpPr/>
          <p:nvPr/>
        </p:nvSpPr>
        <p:spPr>
          <a:xfrm>
            <a:off x="1953914" y="1696778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968;p48"/>
          <p:cNvSpPr/>
          <p:nvPr/>
        </p:nvSpPr>
        <p:spPr>
          <a:xfrm>
            <a:off x="2651906" y="4973378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032" y="2532888"/>
            <a:ext cx="2724912" cy="2724912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椭圆 11"/>
          <p:cNvSpPr/>
          <p:nvPr/>
        </p:nvSpPr>
        <p:spPr>
          <a:xfrm>
            <a:off x="3243606" y="3255632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Google Shape;968;p48"/>
          <p:cNvSpPr/>
          <p:nvPr/>
        </p:nvSpPr>
        <p:spPr>
          <a:xfrm>
            <a:off x="3221882" y="3220778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Прямоугольник 24"/>
          <p:cNvSpPr/>
          <p:nvPr/>
        </p:nvSpPr>
        <p:spPr>
          <a:xfrm>
            <a:off x="3255264" y="1203711"/>
            <a:ext cx="5705856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1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степени участия наблюдателя в исследуемой ситуации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непосредственное наблюдение,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опосредованное наблюдение.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86200" y="3104654"/>
            <a:ext cx="4663440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способу наблюдения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открытое наблюдение,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скрытое наблюдение.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429000" y="4806447"/>
            <a:ext cx="5047488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длительности наблюдения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долговременное наблюдение,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кратковременное наблюдение.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33272"/>
            <a:ext cx="9015984" cy="582472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cxnSp>
        <p:nvCxnSpPr>
          <p:cNvPr id="4" name="直接连接符 5"/>
          <p:cNvCxnSpPr/>
          <p:nvPr/>
        </p:nvCxnSpPr>
        <p:spPr>
          <a:xfrm rot="5400000">
            <a:off x="3936492" y="5518404"/>
            <a:ext cx="1792224" cy="9144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"/>
          <p:cNvCxnSpPr/>
          <p:nvPr/>
        </p:nvCxnSpPr>
        <p:spPr>
          <a:xfrm rot="5400000" flipH="1" flipV="1">
            <a:off x="3913632" y="2240280"/>
            <a:ext cx="1737360" cy="1588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65760" y="0"/>
            <a:ext cx="7598664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наблюдения по степени участия наблюдателя в исследуемой ситуации </a:t>
            </a:r>
          </a:p>
        </p:txBody>
      </p:sp>
      <p:sp>
        <p:nvSpPr>
          <p:cNvPr id="8" name="TextBox 33"/>
          <p:cNvSpPr txBox="1"/>
          <p:nvPr/>
        </p:nvSpPr>
        <p:spPr>
          <a:xfrm>
            <a:off x="0" y="1149858"/>
            <a:ext cx="448056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Непосредственное наблюдение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как правило, проводит сам исследователь, непосредственно наблюдая за изучаемым явлением и процессом. Это наблюдение, при котором между объектом и его исследователем имеются прямые отношения, связи устанавливаются без промежуточных показателей, переходов, индикаторов. При этом важен характер отношения наблюдателя к наблюдаемым явлениям – наблюдение может быть явным (открытым) или скрытым, причастным (включенным) или непричастным. Наряду с открытым, непосредственным наблюдением существует форма скрытого, опосредованного наблюдения. Это наблюдение, выполняемое не самим исследователем, а через уполномоченные лица, работающие по программе и заданию исследователя. Такой метод дает возможность обеспечить ход учебно-воспитательного процесса без нарушения естественной ситуации, ее нормального течения присутствием наблюдателей.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5138928" y="1258824"/>
            <a:ext cx="3666744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Опосредованное наблюдение</a:t>
            </a:r>
            <a:r>
              <a:rPr lang="ru-RU" sz="1600" dirty="0" smtClean="0"/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Самонаблюдение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вид опосредованного наблюдения, при котором учащийся по заданию исследователя наблюдает за собой. Например, учащийся фиксирует очередность выполнения домашнего задания по учебным предметам, а также время, затраченное на подготовку каждого задания. Таким образом, по результатам самонаблюдений исследователь сможет сделать выводы об эффективности самостоятельной работы учащегося и разработать рациональную методику выполнения домашнего задания и распределения времени.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Еще одним видом опосредованного наблюдения является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наблюдение посредством продуктов деятельности учащихся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Например, изучение конспектов учащихся позволяет сделать выводы об их деятельности на уроке.</a:t>
            </a:r>
          </a:p>
          <a:p>
            <a:endParaRPr lang="ru-RU" sz="1400" dirty="0" smtClean="0"/>
          </a:p>
        </p:txBody>
      </p:sp>
      <p:sp>
        <p:nvSpPr>
          <p:cNvPr id="24" name="PA_任意多边形 14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553712" y="3483164"/>
            <a:ext cx="478924" cy="640780"/>
          </a:xfrm>
          <a:custGeom>
            <a:avLst/>
            <a:gdLst>
              <a:gd name="T0" fmla="*/ 565 w 565"/>
              <a:gd name="T1" fmla="*/ 373 h 1009"/>
              <a:gd name="T2" fmla="*/ 520 w 565"/>
              <a:gd name="T3" fmla="*/ 373 h 1009"/>
              <a:gd name="T4" fmla="*/ 555 w 565"/>
              <a:gd name="T5" fmla="*/ 215 h 1009"/>
              <a:gd name="T6" fmla="*/ 563 w 565"/>
              <a:gd name="T7" fmla="*/ 184 h 1009"/>
              <a:gd name="T8" fmla="*/ 532 w 565"/>
              <a:gd name="T9" fmla="*/ 176 h 1009"/>
              <a:gd name="T10" fmla="*/ 522 w 565"/>
              <a:gd name="T11" fmla="*/ 174 h 1009"/>
              <a:gd name="T12" fmla="*/ 532 w 565"/>
              <a:gd name="T13" fmla="*/ 125 h 1009"/>
              <a:gd name="T14" fmla="*/ 499 w 565"/>
              <a:gd name="T15" fmla="*/ 119 h 1009"/>
              <a:gd name="T16" fmla="*/ 516 w 565"/>
              <a:gd name="T17" fmla="*/ 43 h 1009"/>
              <a:gd name="T18" fmla="*/ 403 w 565"/>
              <a:gd name="T19" fmla="*/ 57 h 1009"/>
              <a:gd name="T20" fmla="*/ 395 w 565"/>
              <a:gd name="T21" fmla="*/ 96 h 1009"/>
              <a:gd name="T22" fmla="*/ 362 w 565"/>
              <a:gd name="T23" fmla="*/ 88 h 1009"/>
              <a:gd name="T24" fmla="*/ 352 w 565"/>
              <a:gd name="T25" fmla="*/ 137 h 1009"/>
              <a:gd name="T26" fmla="*/ 340 w 565"/>
              <a:gd name="T27" fmla="*/ 135 h 1009"/>
              <a:gd name="T28" fmla="*/ 309 w 565"/>
              <a:gd name="T29" fmla="*/ 127 h 1009"/>
              <a:gd name="T30" fmla="*/ 301 w 565"/>
              <a:gd name="T31" fmla="*/ 160 h 1009"/>
              <a:gd name="T32" fmla="*/ 274 w 565"/>
              <a:gd name="T33" fmla="*/ 278 h 1009"/>
              <a:gd name="T34" fmla="*/ 223 w 565"/>
              <a:gd name="T35" fmla="*/ 127 h 1009"/>
              <a:gd name="T36" fmla="*/ 219 w 565"/>
              <a:gd name="T37" fmla="*/ 119 h 1009"/>
              <a:gd name="T38" fmla="*/ 211 w 565"/>
              <a:gd name="T39" fmla="*/ 113 h 1009"/>
              <a:gd name="T40" fmla="*/ 92 w 565"/>
              <a:gd name="T41" fmla="*/ 27 h 1009"/>
              <a:gd name="T42" fmla="*/ 55 w 565"/>
              <a:gd name="T43" fmla="*/ 0 h 1009"/>
              <a:gd name="T44" fmla="*/ 43 w 565"/>
              <a:gd name="T45" fmla="*/ 43 h 1009"/>
              <a:gd name="T46" fmla="*/ 2 w 565"/>
              <a:gd name="T47" fmla="*/ 184 h 1009"/>
              <a:gd name="T48" fmla="*/ 0 w 565"/>
              <a:gd name="T49" fmla="*/ 192 h 1009"/>
              <a:gd name="T50" fmla="*/ 2 w 565"/>
              <a:gd name="T51" fmla="*/ 203 h 1009"/>
              <a:gd name="T52" fmla="*/ 61 w 565"/>
              <a:gd name="T53" fmla="*/ 373 h 1009"/>
              <a:gd name="T54" fmla="*/ 4 w 565"/>
              <a:gd name="T55" fmla="*/ 373 h 1009"/>
              <a:gd name="T56" fmla="*/ 92 w 565"/>
              <a:gd name="T57" fmla="*/ 1009 h 1009"/>
              <a:gd name="T58" fmla="*/ 456 w 565"/>
              <a:gd name="T59" fmla="*/ 1009 h 1009"/>
              <a:gd name="T60" fmla="*/ 565 w 565"/>
              <a:gd name="T61" fmla="*/ 373 h 1009"/>
              <a:gd name="T62" fmla="*/ 565 w 565"/>
              <a:gd name="T63" fmla="*/ 373 h 1009"/>
              <a:gd name="T64" fmla="*/ 454 w 565"/>
              <a:gd name="T65" fmla="*/ 373 h 1009"/>
              <a:gd name="T66" fmla="*/ 319 w 565"/>
              <a:gd name="T67" fmla="*/ 373 h 1009"/>
              <a:gd name="T68" fmla="*/ 358 w 565"/>
              <a:gd name="T69" fmla="*/ 205 h 1009"/>
              <a:gd name="T70" fmla="*/ 487 w 565"/>
              <a:gd name="T71" fmla="*/ 231 h 1009"/>
              <a:gd name="T72" fmla="*/ 454 w 565"/>
              <a:gd name="T73" fmla="*/ 373 h 1009"/>
              <a:gd name="T74" fmla="*/ 454 w 565"/>
              <a:gd name="T75" fmla="*/ 373 h 1009"/>
              <a:gd name="T76" fmla="*/ 239 w 565"/>
              <a:gd name="T77" fmla="*/ 373 h 1009"/>
              <a:gd name="T78" fmla="*/ 129 w 565"/>
              <a:gd name="T79" fmla="*/ 373 h 1009"/>
              <a:gd name="T80" fmla="*/ 65 w 565"/>
              <a:gd name="T81" fmla="*/ 190 h 1009"/>
              <a:gd name="T82" fmla="*/ 166 w 565"/>
              <a:gd name="T83" fmla="*/ 158 h 1009"/>
              <a:gd name="T84" fmla="*/ 239 w 565"/>
              <a:gd name="T85" fmla="*/ 373 h 1009"/>
              <a:gd name="T86" fmla="*/ 239 w 565"/>
              <a:gd name="T87" fmla="*/ 373 h 1009"/>
              <a:gd name="T88" fmla="*/ 458 w 565"/>
              <a:gd name="T89" fmla="*/ 444 h 1009"/>
              <a:gd name="T90" fmla="*/ 391 w 565"/>
              <a:gd name="T91" fmla="*/ 917 h 1009"/>
              <a:gd name="T92" fmla="*/ 274 w 565"/>
              <a:gd name="T93" fmla="*/ 917 h 1009"/>
              <a:gd name="T94" fmla="*/ 342 w 565"/>
              <a:gd name="T95" fmla="*/ 444 h 1009"/>
              <a:gd name="T96" fmla="*/ 458 w 565"/>
              <a:gd name="T97" fmla="*/ 444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5" h="1009">
                <a:moveTo>
                  <a:pt x="565" y="373"/>
                </a:moveTo>
                <a:lnTo>
                  <a:pt x="520" y="373"/>
                </a:lnTo>
                <a:lnTo>
                  <a:pt x="555" y="215"/>
                </a:lnTo>
                <a:lnTo>
                  <a:pt x="563" y="184"/>
                </a:lnTo>
                <a:lnTo>
                  <a:pt x="532" y="176"/>
                </a:lnTo>
                <a:lnTo>
                  <a:pt x="522" y="174"/>
                </a:lnTo>
                <a:lnTo>
                  <a:pt x="532" y="125"/>
                </a:lnTo>
                <a:lnTo>
                  <a:pt x="499" y="119"/>
                </a:lnTo>
                <a:lnTo>
                  <a:pt x="516" y="43"/>
                </a:lnTo>
                <a:lnTo>
                  <a:pt x="403" y="57"/>
                </a:lnTo>
                <a:lnTo>
                  <a:pt x="395" y="96"/>
                </a:lnTo>
                <a:lnTo>
                  <a:pt x="362" y="88"/>
                </a:lnTo>
                <a:lnTo>
                  <a:pt x="352" y="137"/>
                </a:lnTo>
                <a:lnTo>
                  <a:pt x="340" y="135"/>
                </a:lnTo>
                <a:lnTo>
                  <a:pt x="309" y="127"/>
                </a:lnTo>
                <a:lnTo>
                  <a:pt x="301" y="160"/>
                </a:lnTo>
                <a:lnTo>
                  <a:pt x="274" y="278"/>
                </a:lnTo>
                <a:lnTo>
                  <a:pt x="223" y="127"/>
                </a:lnTo>
                <a:lnTo>
                  <a:pt x="219" y="119"/>
                </a:lnTo>
                <a:lnTo>
                  <a:pt x="211" y="113"/>
                </a:lnTo>
                <a:lnTo>
                  <a:pt x="92" y="27"/>
                </a:lnTo>
                <a:lnTo>
                  <a:pt x="55" y="0"/>
                </a:lnTo>
                <a:lnTo>
                  <a:pt x="43" y="43"/>
                </a:lnTo>
                <a:lnTo>
                  <a:pt x="2" y="184"/>
                </a:lnTo>
                <a:lnTo>
                  <a:pt x="0" y="192"/>
                </a:lnTo>
                <a:lnTo>
                  <a:pt x="2" y="203"/>
                </a:lnTo>
                <a:lnTo>
                  <a:pt x="61" y="373"/>
                </a:lnTo>
                <a:lnTo>
                  <a:pt x="4" y="373"/>
                </a:lnTo>
                <a:lnTo>
                  <a:pt x="92" y="1009"/>
                </a:lnTo>
                <a:lnTo>
                  <a:pt x="456" y="1009"/>
                </a:lnTo>
                <a:lnTo>
                  <a:pt x="565" y="373"/>
                </a:lnTo>
                <a:lnTo>
                  <a:pt x="565" y="373"/>
                </a:lnTo>
                <a:close/>
                <a:moveTo>
                  <a:pt x="454" y="373"/>
                </a:moveTo>
                <a:lnTo>
                  <a:pt x="319" y="373"/>
                </a:lnTo>
                <a:lnTo>
                  <a:pt x="358" y="205"/>
                </a:lnTo>
                <a:lnTo>
                  <a:pt x="487" y="231"/>
                </a:lnTo>
                <a:lnTo>
                  <a:pt x="454" y="373"/>
                </a:lnTo>
                <a:lnTo>
                  <a:pt x="454" y="373"/>
                </a:lnTo>
                <a:close/>
                <a:moveTo>
                  <a:pt x="239" y="373"/>
                </a:moveTo>
                <a:lnTo>
                  <a:pt x="129" y="373"/>
                </a:lnTo>
                <a:lnTo>
                  <a:pt x="65" y="190"/>
                </a:lnTo>
                <a:lnTo>
                  <a:pt x="166" y="158"/>
                </a:lnTo>
                <a:lnTo>
                  <a:pt x="239" y="373"/>
                </a:lnTo>
                <a:lnTo>
                  <a:pt x="239" y="373"/>
                </a:lnTo>
                <a:close/>
                <a:moveTo>
                  <a:pt x="458" y="444"/>
                </a:moveTo>
                <a:lnTo>
                  <a:pt x="391" y="917"/>
                </a:lnTo>
                <a:lnTo>
                  <a:pt x="274" y="917"/>
                </a:lnTo>
                <a:lnTo>
                  <a:pt x="342" y="444"/>
                </a:lnTo>
                <a:lnTo>
                  <a:pt x="458" y="444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530" y="0"/>
            <a:ext cx="7519878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наблюдения по способу наблюдения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0" y="1106425"/>
            <a:ext cx="8997695" cy="5614415"/>
            <a:chOff x="0" y="-303295"/>
            <a:chExt cx="10411694" cy="6284641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303295"/>
              <a:ext cx="7756713" cy="4418099"/>
              <a:chOff x="0" y="-59910"/>
              <a:chExt cx="1532190" cy="872710"/>
            </a:xfrm>
          </p:grpSpPr>
          <p:sp>
            <p:nvSpPr>
              <p:cNvPr id="35" name="Freeform 12"/>
              <p:cNvSpPr/>
              <p:nvPr/>
            </p:nvSpPr>
            <p:spPr>
              <a:xfrm>
                <a:off x="0" y="-59910"/>
                <a:ext cx="1532190" cy="51899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-190707"/>
              <a:ext cx="10157694" cy="6172053"/>
              <a:chOff x="0" y="-90352"/>
              <a:chExt cx="2006458" cy="1219171"/>
            </a:xfrm>
          </p:grpSpPr>
          <p:sp>
            <p:nvSpPr>
              <p:cNvPr id="28" name="Freeform 15"/>
              <p:cNvSpPr/>
              <p:nvPr/>
            </p:nvSpPr>
            <p:spPr>
              <a:xfrm>
                <a:off x="0" y="-90352"/>
                <a:ext cx="2006458" cy="1219171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3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22" name="TextBox 175"/>
          <p:cNvSpPr txBox="1"/>
          <p:nvPr/>
        </p:nvSpPr>
        <p:spPr>
          <a:xfrm>
            <a:off x="292608" y="1317950"/>
            <a:ext cx="8577072" cy="2745922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Открытое наблюдение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–это наблюдение, которое протекает в условиях осознанного учителем и учащимися факта присутствия посторонних наблюдателей. В присутствии посторонних людей необходим этап привыкания. Результаты опросов показывают, что учителя небезразличны к присутствию посторонних людей на уроке. Недостатком данного вида наблюдения является и то, что если наблюдаемые знают о том, что стали объектом изучения, то они могут искусственно менять характер своих действий, подстраиваясь под то, что, по их мнению, хотелось бы видеть наблюдателю.</a:t>
            </a:r>
            <a:endParaRPr lang="ru-RU" dirty="0" smtClean="0"/>
          </a:p>
          <a:p>
            <a:pPr lvl="0"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3" name="TextBox 175"/>
          <p:cNvSpPr txBox="1"/>
          <p:nvPr/>
        </p:nvSpPr>
        <p:spPr>
          <a:xfrm>
            <a:off x="420624" y="4561022"/>
            <a:ext cx="8302752" cy="1237817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Скрытое наблюдение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 котором испытуемые не осознают подконтрольность. Скрытое наблюдение может быть организовано с помощью камер видеонаблюдения. В Германии есть опыт использования полупрозрачных стен в кабинетах школ.</a:t>
            </a:r>
          </a:p>
        </p:txBody>
      </p:sp>
      <p:cxnSp>
        <p:nvCxnSpPr>
          <p:cNvPr id="19" name="直接连接符 5"/>
          <p:cNvCxnSpPr/>
          <p:nvPr/>
        </p:nvCxnSpPr>
        <p:spPr>
          <a:xfrm flipV="1">
            <a:off x="2807208" y="4041648"/>
            <a:ext cx="3474720" cy="9144"/>
          </a:xfrm>
          <a:prstGeom prst="line">
            <a:avLst/>
          </a:prstGeom>
          <a:ln w="571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PA_组合 54"/>
          <p:cNvGrpSpPr/>
          <p:nvPr>
            <p:custDataLst>
              <p:tags r:id="rId1"/>
            </p:custDataLst>
          </p:nvPr>
        </p:nvGrpSpPr>
        <p:grpSpPr>
          <a:xfrm>
            <a:off x="6867145" y="3697698"/>
            <a:ext cx="925048" cy="663989"/>
            <a:chOff x="5195888" y="3033713"/>
            <a:chExt cx="1673225" cy="1135063"/>
          </a:xfrm>
          <a:solidFill>
            <a:schemeClr val="bg1"/>
          </a:solidFill>
        </p:grpSpPr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5195888" y="3033713"/>
              <a:ext cx="965200" cy="1135063"/>
            </a:xfrm>
            <a:custGeom>
              <a:avLst/>
              <a:gdLst>
                <a:gd name="T0" fmla="*/ 254 w 608"/>
                <a:gd name="T1" fmla="*/ 72 h 715"/>
                <a:gd name="T2" fmla="*/ 278 w 608"/>
                <a:gd name="T3" fmla="*/ 39 h 715"/>
                <a:gd name="T4" fmla="*/ 331 w 608"/>
                <a:gd name="T5" fmla="*/ 7 h 715"/>
                <a:gd name="T6" fmla="*/ 370 w 608"/>
                <a:gd name="T7" fmla="*/ 0 h 715"/>
                <a:gd name="T8" fmla="*/ 422 w 608"/>
                <a:gd name="T9" fmla="*/ 11 h 715"/>
                <a:gd name="T10" fmla="*/ 465 w 608"/>
                <a:gd name="T11" fmla="*/ 39 h 715"/>
                <a:gd name="T12" fmla="*/ 493 w 608"/>
                <a:gd name="T13" fmla="*/ 82 h 715"/>
                <a:gd name="T14" fmla="*/ 503 w 608"/>
                <a:gd name="T15" fmla="*/ 134 h 715"/>
                <a:gd name="T16" fmla="*/ 489 w 608"/>
                <a:gd name="T17" fmla="*/ 191 h 715"/>
                <a:gd name="T18" fmla="*/ 608 w 608"/>
                <a:gd name="T19" fmla="*/ 348 h 715"/>
                <a:gd name="T20" fmla="*/ 487 w 608"/>
                <a:gd name="T21" fmla="*/ 394 h 715"/>
                <a:gd name="T22" fmla="*/ 497 w 608"/>
                <a:gd name="T23" fmla="*/ 467 h 715"/>
                <a:gd name="T24" fmla="*/ 479 w 608"/>
                <a:gd name="T25" fmla="*/ 563 h 715"/>
                <a:gd name="T26" fmla="*/ 426 w 608"/>
                <a:gd name="T27" fmla="*/ 643 h 715"/>
                <a:gd name="T28" fmla="*/ 368 w 608"/>
                <a:gd name="T29" fmla="*/ 686 h 715"/>
                <a:gd name="T30" fmla="*/ 274 w 608"/>
                <a:gd name="T31" fmla="*/ 715 h 715"/>
                <a:gd name="T32" fmla="*/ 198 w 608"/>
                <a:gd name="T33" fmla="*/ 711 h 715"/>
                <a:gd name="T34" fmla="*/ 110 w 608"/>
                <a:gd name="T35" fmla="*/ 674 h 715"/>
                <a:gd name="T36" fmla="*/ 57 w 608"/>
                <a:gd name="T37" fmla="*/ 625 h 715"/>
                <a:gd name="T38" fmla="*/ 12 w 608"/>
                <a:gd name="T39" fmla="*/ 541 h 715"/>
                <a:gd name="T40" fmla="*/ 0 w 608"/>
                <a:gd name="T41" fmla="*/ 467 h 715"/>
                <a:gd name="T42" fmla="*/ 20 w 608"/>
                <a:gd name="T43" fmla="*/ 371 h 715"/>
                <a:gd name="T44" fmla="*/ 73 w 608"/>
                <a:gd name="T45" fmla="*/ 291 h 715"/>
                <a:gd name="T46" fmla="*/ 241 w 608"/>
                <a:gd name="T47" fmla="*/ 111 h 715"/>
                <a:gd name="T48" fmla="*/ 141 w 608"/>
                <a:gd name="T49" fmla="*/ 443 h 715"/>
                <a:gd name="T50" fmla="*/ 225 w 608"/>
                <a:gd name="T51" fmla="*/ 383 h 715"/>
                <a:gd name="T52" fmla="*/ 309 w 608"/>
                <a:gd name="T53" fmla="*/ 348 h 715"/>
                <a:gd name="T54" fmla="*/ 202 w 608"/>
                <a:gd name="T55" fmla="*/ 357 h 715"/>
                <a:gd name="T56" fmla="*/ 153 w 608"/>
                <a:gd name="T57" fmla="*/ 385 h 715"/>
                <a:gd name="T58" fmla="*/ 127 w 608"/>
                <a:gd name="T59" fmla="*/ 441 h 715"/>
                <a:gd name="T60" fmla="*/ 362 w 608"/>
                <a:gd name="T61" fmla="*/ 353 h 715"/>
                <a:gd name="T62" fmla="*/ 311 w 608"/>
                <a:gd name="T63" fmla="*/ 320 h 715"/>
                <a:gd name="T64" fmla="*/ 250 w 608"/>
                <a:gd name="T65" fmla="*/ 305 h 715"/>
                <a:gd name="T66" fmla="*/ 200 w 608"/>
                <a:gd name="T67" fmla="*/ 314 h 715"/>
                <a:gd name="T68" fmla="*/ 147 w 608"/>
                <a:gd name="T69" fmla="*/ 342 h 715"/>
                <a:gd name="T70" fmla="*/ 116 w 608"/>
                <a:gd name="T71" fmla="*/ 377 h 715"/>
                <a:gd name="T72" fmla="*/ 92 w 608"/>
                <a:gd name="T73" fmla="*/ 434 h 715"/>
                <a:gd name="T74" fmla="*/ 90 w 608"/>
                <a:gd name="T75" fmla="*/ 484 h 715"/>
                <a:gd name="T76" fmla="*/ 108 w 608"/>
                <a:gd name="T77" fmla="*/ 543 h 715"/>
                <a:gd name="T78" fmla="*/ 135 w 608"/>
                <a:gd name="T79" fmla="*/ 582 h 715"/>
                <a:gd name="T80" fmla="*/ 186 w 608"/>
                <a:gd name="T81" fmla="*/ 615 h 715"/>
                <a:gd name="T82" fmla="*/ 250 w 608"/>
                <a:gd name="T83" fmla="*/ 629 h 715"/>
                <a:gd name="T84" fmla="*/ 297 w 608"/>
                <a:gd name="T85" fmla="*/ 621 h 715"/>
                <a:gd name="T86" fmla="*/ 352 w 608"/>
                <a:gd name="T87" fmla="*/ 592 h 715"/>
                <a:gd name="T88" fmla="*/ 383 w 608"/>
                <a:gd name="T89" fmla="*/ 557 h 715"/>
                <a:gd name="T90" fmla="*/ 407 w 608"/>
                <a:gd name="T91" fmla="*/ 500 h 715"/>
                <a:gd name="T92" fmla="*/ 409 w 608"/>
                <a:gd name="T93" fmla="*/ 451 h 715"/>
                <a:gd name="T94" fmla="*/ 391 w 608"/>
                <a:gd name="T95" fmla="*/ 391 h 715"/>
                <a:gd name="T96" fmla="*/ 362 w 608"/>
                <a:gd name="T97" fmla="*/ 35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8" h="715">
                  <a:moveTo>
                    <a:pt x="241" y="111"/>
                  </a:moveTo>
                  <a:lnTo>
                    <a:pt x="241" y="111"/>
                  </a:lnTo>
                  <a:lnTo>
                    <a:pt x="245" y="91"/>
                  </a:lnTo>
                  <a:lnTo>
                    <a:pt x="254" y="72"/>
                  </a:lnTo>
                  <a:lnTo>
                    <a:pt x="264" y="56"/>
                  </a:lnTo>
                  <a:lnTo>
                    <a:pt x="278" y="39"/>
                  </a:lnTo>
                  <a:lnTo>
                    <a:pt x="278" y="39"/>
                  </a:lnTo>
                  <a:lnTo>
                    <a:pt x="278" y="39"/>
                  </a:lnTo>
                  <a:lnTo>
                    <a:pt x="297" y="23"/>
                  </a:lnTo>
                  <a:lnTo>
                    <a:pt x="309" y="17"/>
                  </a:lnTo>
                  <a:lnTo>
                    <a:pt x="319" y="11"/>
                  </a:lnTo>
                  <a:lnTo>
                    <a:pt x="331" y="7"/>
                  </a:lnTo>
                  <a:lnTo>
                    <a:pt x="344" y="5"/>
                  </a:lnTo>
                  <a:lnTo>
                    <a:pt x="358" y="3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85" y="3"/>
                  </a:lnTo>
                  <a:lnTo>
                    <a:pt x="397" y="5"/>
                  </a:lnTo>
                  <a:lnTo>
                    <a:pt x="411" y="7"/>
                  </a:lnTo>
                  <a:lnTo>
                    <a:pt x="422" y="11"/>
                  </a:lnTo>
                  <a:lnTo>
                    <a:pt x="434" y="17"/>
                  </a:lnTo>
                  <a:lnTo>
                    <a:pt x="444" y="23"/>
                  </a:lnTo>
                  <a:lnTo>
                    <a:pt x="465" y="39"/>
                  </a:lnTo>
                  <a:lnTo>
                    <a:pt x="465" y="39"/>
                  </a:lnTo>
                  <a:lnTo>
                    <a:pt x="465" y="39"/>
                  </a:lnTo>
                  <a:lnTo>
                    <a:pt x="481" y="60"/>
                  </a:lnTo>
                  <a:lnTo>
                    <a:pt x="487" y="70"/>
                  </a:lnTo>
                  <a:lnTo>
                    <a:pt x="493" y="82"/>
                  </a:lnTo>
                  <a:lnTo>
                    <a:pt x="497" y="95"/>
                  </a:lnTo>
                  <a:lnTo>
                    <a:pt x="501" y="107"/>
                  </a:lnTo>
                  <a:lnTo>
                    <a:pt x="503" y="119"/>
                  </a:lnTo>
                  <a:lnTo>
                    <a:pt x="503" y="134"/>
                  </a:lnTo>
                  <a:lnTo>
                    <a:pt x="503" y="134"/>
                  </a:lnTo>
                  <a:lnTo>
                    <a:pt x="501" y="154"/>
                  </a:lnTo>
                  <a:lnTo>
                    <a:pt x="497" y="172"/>
                  </a:lnTo>
                  <a:lnTo>
                    <a:pt x="489" y="191"/>
                  </a:lnTo>
                  <a:lnTo>
                    <a:pt x="481" y="207"/>
                  </a:lnTo>
                  <a:lnTo>
                    <a:pt x="479" y="228"/>
                  </a:lnTo>
                  <a:lnTo>
                    <a:pt x="608" y="228"/>
                  </a:lnTo>
                  <a:lnTo>
                    <a:pt x="608" y="348"/>
                  </a:lnTo>
                  <a:lnTo>
                    <a:pt x="479" y="348"/>
                  </a:lnTo>
                  <a:lnTo>
                    <a:pt x="479" y="371"/>
                  </a:lnTo>
                  <a:lnTo>
                    <a:pt x="479" y="371"/>
                  </a:lnTo>
                  <a:lnTo>
                    <a:pt x="487" y="394"/>
                  </a:lnTo>
                  <a:lnTo>
                    <a:pt x="493" y="418"/>
                  </a:lnTo>
                  <a:lnTo>
                    <a:pt x="495" y="443"/>
                  </a:lnTo>
                  <a:lnTo>
                    <a:pt x="497" y="467"/>
                  </a:lnTo>
                  <a:lnTo>
                    <a:pt x="497" y="467"/>
                  </a:lnTo>
                  <a:lnTo>
                    <a:pt x="495" y="492"/>
                  </a:lnTo>
                  <a:lnTo>
                    <a:pt x="493" y="516"/>
                  </a:lnTo>
                  <a:lnTo>
                    <a:pt x="487" y="541"/>
                  </a:lnTo>
                  <a:lnTo>
                    <a:pt x="479" y="563"/>
                  </a:lnTo>
                  <a:lnTo>
                    <a:pt x="467" y="586"/>
                  </a:lnTo>
                  <a:lnTo>
                    <a:pt x="454" y="606"/>
                  </a:lnTo>
                  <a:lnTo>
                    <a:pt x="440" y="625"/>
                  </a:lnTo>
                  <a:lnTo>
                    <a:pt x="426" y="643"/>
                  </a:lnTo>
                  <a:lnTo>
                    <a:pt x="426" y="643"/>
                  </a:lnTo>
                  <a:lnTo>
                    <a:pt x="407" y="660"/>
                  </a:lnTo>
                  <a:lnTo>
                    <a:pt x="389" y="674"/>
                  </a:lnTo>
                  <a:lnTo>
                    <a:pt x="368" y="686"/>
                  </a:lnTo>
                  <a:lnTo>
                    <a:pt x="346" y="697"/>
                  </a:lnTo>
                  <a:lnTo>
                    <a:pt x="323" y="705"/>
                  </a:lnTo>
                  <a:lnTo>
                    <a:pt x="299" y="711"/>
                  </a:lnTo>
                  <a:lnTo>
                    <a:pt x="274" y="715"/>
                  </a:lnTo>
                  <a:lnTo>
                    <a:pt x="250" y="715"/>
                  </a:lnTo>
                  <a:lnTo>
                    <a:pt x="250" y="715"/>
                  </a:lnTo>
                  <a:lnTo>
                    <a:pt x="223" y="715"/>
                  </a:lnTo>
                  <a:lnTo>
                    <a:pt x="198" y="711"/>
                  </a:lnTo>
                  <a:lnTo>
                    <a:pt x="176" y="705"/>
                  </a:lnTo>
                  <a:lnTo>
                    <a:pt x="151" y="697"/>
                  </a:lnTo>
                  <a:lnTo>
                    <a:pt x="131" y="686"/>
                  </a:lnTo>
                  <a:lnTo>
                    <a:pt x="110" y="674"/>
                  </a:lnTo>
                  <a:lnTo>
                    <a:pt x="92" y="660"/>
                  </a:lnTo>
                  <a:lnTo>
                    <a:pt x="73" y="643"/>
                  </a:lnTo>
                  <a:lnTo>
                    <a:pt x="73" y="643"/>
                  </a:lnTo>
                  <a:lnTo>
                    <a:pt x="57" y="625"/>
                  </a:lnTo>
                  <a:lnTo>
                    <a:pt x="43" y="606"/>
                  </a:lnTo>
                  <a:lnTo>
                    <a:pt x="30" y="586"/>
                  </a:lnTo>
                  <a:lnTo>
                    <a:pt x="20" y="563"/>
                  </a:lnTo>
                  <a:lnTo>
                    <a:pt x="12" y="541"/>
                  </a:lnTo>
                  <a:lnTo>
                    <a:pt x="6" y="516"/>
                  </a:lnTo>
                  <a:lnTo>
                    <a:pt x="2" y="492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6" y="418"/>
                  </a:lnTo>
                  <a:lnTo>
                    <a:pt x="12" y="394"/>
                  </a:lnTo>
                  <a:lnTo>
                    <a:pt x="20" y="371"/>
                  </a:lnTo>
                  <a:lnTo>
                    <a:pt x="30" y="348"/>
                  </a:lnTo>
                  <a:lnTo>
                    <a:pt x="43" y="328"/>
                  </a:lnTo>
                  <a:lnTo>
                    <a:pt x="57" y="310"/>
                  </a:lnTo>
                  <a:lnTo>
                    <a:pt x="73" y="291"/>
                  </a:lnTo>
                  <a:lnTo>
                    <a:pt x="73" y="291"/>
                  </a:lnTo>
                  <a:lnTo>
                    <a:pt x="96" y="271"/>
                  </a:lnTo>
                  <a:lnTo>
                    <a:pt x="123" y="252"/>
                  </a:lnTo>
                  <a:lnTo>
                    <a:pt x="241" y="111"/>
                  </a:lnTo>
                  <a:lnTo>
                    <a:pt x="241" y="111"/>
                  </a:lnTo>
                  <a:close/>
                  <a:moveTo>
                    <a:pt x="125" y="459"/>
                  </a:moveTo>
                  <a:lnTo>
                    <a:pt x="125" y="459"/>
                  </a:lnTo>
                  <a:lnTo>
                    <a:pt x="141" y="443"/>
                  </a:lnTo>
                  <a:lnTo>
                    <a:pt x="159" y="426"/>
                  </a:lnTo>
                  <a:lnTo>
                    <a:pt x="180" y="412"/>
                  </a:lnTo>
                  <a:lnTo>
                    <a:pt x="202" y="398"/>
                  </a:lnTo>
                  <a:lnTo>
                    <a:pt x="225" y="383"/>
                  </a:lnTo>
                  <a:lnTo>
                    <a:pt x="252" y="371"/>
                  </a:lnTo>
                  <a:lnTo>
                    <a:pt x="278" y="359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278" y="346"/>
                  </a:lnTo>
                  <a:lnTo>
                    <a:pt x="247" y="346"/>
                  </a:lnTo>
                  <a:lnTo>
                    <a:pt x="217" y="353"/>
                  </a:lnTo>
                  <a:lnTo>
                    <a:pt x="202" y="357"/>
                  </a:lnTo>
                  <a:lnTo>
                    <a:pt x="190" y="361"/>
                  </a:lnTo>
                  <a:lnTo>
                    <a:pt x="176" y="369"/>
                  </a:lnTo>
                  <a:lnTo>
                    <a:pt x="166" y="377"/>
                  </a:lnTo>
                  <a:lnTo>
                    <a:pt x="153" y="385"/>
                  </a:lnTo>
                  <a:lnTo>
                    <a:pt x="145" y="398"/>
                  </a:lnTo>
                  <a:lnTo>
                    <a:pt x="137" y="410"/>
                  </a:lnTo>
                  <a:lnTo>
                    <a:pt x="131" y="424"/>
                  </a:lnTo>
                  <a:lnTo>
                    <a:pt x="127" y="441"/>
                  </a:lnTo>
                  <a:lnTo>
                    <a:pt x="125" y="459"/>
                  </a:lnTo>
                  <a:lnTo>
                    <a:pt x="125" y="459"/>
                  </a:lnTo>
                  <a:close/>
                  <a:moveTo>
                    <a:pt x="362" y="353"/>
                  </a:moveTo>
                  <a:lnTo>
                    <a:pt x="362" y="353"/>
                  </a:lnTo>
                  <a:lnTo>
                    <a:pt x="352" y="342"/>
                  </a:lnTo>
                  <a:lnTo>
                    <a:pt x="340" y="334"/>
                  </a:lnTo>
                  <a:lnTo>
                    <a:pt x="325" y="326"/>
                  </a:lnTo>
                  <a:lnTo>
                    <a:pt x="311" y="320"/>
                  </a:lnTo>
                  <a:lnTo>
                    <a:pt x="297" y="314"/>
                  </a:lnTo>
                  <a:lnTo>
                    <a:pt x="282" y="310"/>
                  </a:lnTo>
                  <a:lnTo>
                    <a:pt x="266" y="308"/>
                  </a:lnTo>
                  <a:lnTo>
                    <a:pt x="250" y="305"/>
                  </a:lnTo>
                  <a:lnTo>
                    <a:pt x="250" y="305"/>
                  </a:lnTo>
                  <a:lnTo>
                    <a:pt x="233" y="308"/>
                  </a:lnTo>
                  <a:lnTo>
                    <a:pt x="217" y="310"/>
                  </a:lnTo>
                  <a:lnTo>
                    <a:pt x="200" y="314"/>
                  </a:lnTo>
                  <a:lnTo>
                    <a:pt x="186" y="320"/>
                  </a:lnTo>
                  <a:lnTo>
                    <a:pt x="172" y="326"/>
                  </a:lnTo>
                  <a:lnTo>
                    <a:pt x="159" y="334"/>
                  </a:lnTo>
                  <a:lnTo>
                    <a:pt x="147" y="342"/>
                  </a:lnTo>
                  <a:lnTo>
                    <a:pt x="135" y="353"/>
                  </a:lnTo>
                  <a:lnTo>
                    <a:pt x="135" y="353"/>
                  </a:lnTo>
                  <a:lnTo>
                    <a:pt x="125" y="365"/>
                  </a:lnTo>
                  <a:lnTo>
                    <a:pt x="116" y="377"/>
                  </a:lnTo>
                  <a:lnTo>
                    <a:pt x="108" y="391"/>
                  </a:lnTo>
                  <a:lnTo>
                    <a:pt x="100" y="404"/>
                  </a:lnTo>
                  <a:lnTo>
                    <a:pt x="96" y="420"/>
                  </a:lnTo>
                  <a:lnTo>
                    <a:pt x="92" y="434"/>
                  </a:lnTo>
                  <a:lnTo>
                    <a:pt x="90" y="451"/>
                  </a:lnTo>
                  <a:lnTo>
                    <a:pt x="88" y="467"/>
                  </a:lnTo>
                  <a:lnTo>
                    <a:pt x="88" y="467"/>
                  </a:lnTo>
                  <a:lnTo>
                    <a:pt x="90" y="484"/>
                  </a:lnTo>
                  <a:lnTo>
                    <a:pt x="92" y="500"/>
                  </a:lnTo>
                  <a:lnTo>
                    <a:pt x="96" y="514"/>
                  </a:lnTo>
                  <a:lnTo>
                    <a:pt x="100" y="531"/>
                  </a:lnTo>
                  <a:lnTo>
                    <a:pt x="108" y="543"/>
                  </a:lnTo>
                  <a:lnTo>
                    <a:pt x="116" y="557"/>
                  </a:lnTo>
                  <a:lnTo>
                    <a:pt x="125" y="570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47" y="592"/>
                  </a:lnTo>
                  <a:lnTo>
                    <a:pt x="159" y="600"/>
                  </a:lnTo>
                  <a:lnTo>
                    <a:pt x="172" y="608"/>
                  </a:lnTo>
                  <a:lnTo>
                    <a:pt x="186" y="615"/>
                  </a:lnTo>
                  <a:lnTo>
                    <a:pt x="200" y="621"/>
                  </a:lnTo>
                  <a:lnTo>
                    <a:pt x="217" y="625"/>
                  </a:lnTo>
                  <a:lnTo>
                    <a:pt x="233" y="627"/>
                  </a:lnTo>
                  <a:lnTo>
                    <a:pt x="250" y="629"/>
                  </a:lnTo>
                  <a:lnTo>
                    <a:pt x="250" y="629"/>
                  </a:lnTo>
                  <a:lnTo>
                    <a:pt x="266" y="627"/>
                  </a:lnTo>
                  <a:lnTo>
                    <a:pt x="282" y="625"/>
                  </a:lnTo>
                  <a:lnTo>
                    <a:pt x="297" y="621"/>
                  </a:lnTo>
                  <a:lnTo>
                    <a:pt x="311" y="615"/>
                  </a:lnTo>
                  <a:lnTo>
                    <a:pt x="325" y="608"/>
                  </a:lnTo>
                  <a:lnTo>
                    <a:pt x="340" y="600"/>
                  </a:lnTo>
                  <a:lnTo>
                    <a:pt x="352" y="592"/>
                  </a:lnTo>
                  <a:lnTo>
                    <a:pt x="362" y="582"/>
                  </a:lnTo>
                  <a:lnTo>
                    <a:pt x="362" y="582"/>
                  </a:lnTo>
                  <a:lnTo>
                    <a:pt x="372" y="570"/>
                  </a:lnTo>
                  <a:lnTo>
                    <a:pt x="383" y="557"/>
                  </a:lnTo>
                  <a:lnTo>
                    <a:pt x="391" y="543"/>
                  </a:lnTo>
                  <a:lnTo>
                    <a:pt x="397" y="531"/>
                  </a:lnTo>
                  <a:lnTo>
                    <a:pt x="403" y="514"/>
                  </a:lnTo>
                  <a:lnTo>
                    <a:pt x="407" y="500"/>
                  </a:lnTo>
                  <a:lnTo>
                    <a:pt x="409" y="484"/>
                  </a:lnTo>
                  <a:lnTo>
                    <a:pt x="409" y="467"/>
                  </a:lnTo>
                  <a:lnTo>
                    <a:pt x="409" y="467"/>
                  </a:lnTo>
                  <a:lnTo>
                    <a:pt x="409" y="451"/>
                  </a:lnTo>
                  <a:lnTo>
                    <a:pt x="407" y="434"/>
                  </a:lnTo>
                  <a:lnTo>
                    <a:pt x="403" y="420"/>
                  </a:lnTo>
                  <a:lnTo>
                    <a:pt x="397" y="404"/>
                  </a:lnTo>
                  <a:lnTo>
                    <a:pt x="391" y="391"/>
                  </a:lnTo>
                  <a:lnTo>
                    <a:pt x="383" y="377"/>
                  </a:lnTo>
                  <a:lnTo>
                    <a:pt x="372" y="365"/>
                  </a:lnTo>
                  <a:lnTo>
                    <a:pt x="362" y="353"/>
                  </a:lnTo>
                  <a:lnTo>
                    <a:pt x="362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6059488" y="3033713"/>
              <a:ext cx="809625" cy="1135063"/>
            </a:xfrm>
            <a:custGeom>
              <a:avLst/>
              <a:gdLst>
                <a:gd name="T0" fmla="*/ 256 w 510"/>
                <a:gd name="T1" fmla="*/ 72 h 715"/>
                <a:gd name="T2" fmla="*/ 234 w 510"/>
                <a:gd name="T3" fmla="*/ 39 h 715"/>
                <a:gd name="T4" fmla="*/ 179 w 510"/>
                <a:gd name="T5" fmla="*/ 7 h 715"/>
                <a:gd name="T6" fmla="*/ 140 w 510"/>
                <a:gd name="T7" fmla="*/ 0 h 715"/>
                <a:gd name="T8" fmla="*/ 88 w 510"/>
                <a:gd name="T9" fmla="*/ 11 h 715"/>
                <a:gd name="T10" fmla="*/ 45 w 510"/>
                <a:gd name="T11" fmla="*/ 39 h 715"/>
                <a:gd name="T12" fmla="*/ 19 w 510"/>
                <a:gd name="T13" fmla="*/ 82 h 715"/>
                <a:gd name="T14" fmla="*/ 7 w 510"/>
                <a:gd name="T15" fmla="*/ 134 h 715"/>
                <a:gd name="T16" fmla="*/ 21 w 510"/>
                <a:gd name="T17" fmla="*/ 191 h 715"/>
                <a:gd name="T18" fmla="*/ 0 w 510"/>
                <a:gd name="T19" fmla="*/ 340 h 715"/>
                <a:gd name="T20" fmla="*/ 25 w 510"/>
                <a:gd name="T21" fmla="*/ 394 h 715"/>
                <a:gd name="T22" fmla="*/ 13 w 510"/>
                <a:gd name="T23" fmla="*/ 467 h 715"/>
                <a:gd name="T24" fmla="*/ 33 w 510"/>
                <a:gd name="T25" fmla="*/ 563 h 715"/>
                <a:gd name="T26" fmla="*/ 86 w 510"/>
                <a:gd name="T27" fmla="*/ 643 h 715"/>
                <a:gd name="T28" fmla="*/ 144 w 510"/>
                <a:gd name="T29" fmla="*/ 686 h 715"/>
                <a:gd name="T30" fmla="*/ 236 w 510"/>
                <a:gd name="T31" fmla="*/ 715 h 715"/>
                <a:gd name="T32" fmla="*/ 312 w 510"/>
                <a:gd name="T33" fmla="*/ 711 h 715"/>
                <a:gd name="T34" fmla="*/ 402 w 510"/>
                <a:gd name="T35" fmla="*/ 674 h 715"/>
                <a:gd name="T36" fmla="*/ 453 w 510"/>
                <a:gd name="T37" fmla="*/ 625 h 715"/>
                <a:gd name="T38" fmla="*/ 500 w 510"/>
                <a:gd name="T39" fmla="*/ 541 h 715"/>
                <a:gd name="T40" fmla="*/ 510 w 510"/>
                <a:gd name="T41" fmla="*/ 467 h 715"/>
                <a:gd name="T42" fmla="*/ 492 w 510"/>
                <a:gd name="T43" fmla="*/ 371 h 715"/>
                <a:gd name="T44" fmla="*/ 439 w 510"/>
                <a:gd name="T45" fmla="*/ 291 h 715"/>
                <a:gd name="T46" fmla="*/ 271 w 510"/>
                <a:gd name="T47" fmla="*/ 111 h 715"/>
                <a:gd name="T48" fmla="*/ 138 w 510"/>
                <a:gd name="T49" fmla="*/ 441 h 715"/>
                <a:gd name="T50" fmla="*/ 166 w 510"/>
                <a:gd name="T51" fmla="*/ 385 h 715"/>
                <a:gd name="T52" fmla="*/ 215 w 510"/>
                <a:gd name="T53" fmla="*/ 357 h 715"/>
                <a:gd name="T54" fmla="*/ 322 w 510"/>
                <a:gd name="T55" fmla="*/ 348 h 715"/>
                <a:gd name="T56" fmla="*/ 238 w 510"/>
                <a:gd name="T57" fmla="*/ 383 h 715"/>
                <a:gd name="T58" fmla="*/ 154 w 510"/>
                <a:gd name="T59" fmla="*/ 443 h 715"/>
                <a:gd name="T60" fmla="*/ 148 w 510"/>
                <a:gd name="T61" fmla="*/ 353 h 715"/>
                <a:gd name="T62" fmla="*/ 199 w 510"/>
                <a:gd name="T63" fmla="*/ 320 h 715"/>
                <a:gd name="T64" fmla="*/ 263 w 510"/>
                <a:gd name="T65" fmla="*/ 305 h 715"/>
                <a:gd name="T66" fmla="*/ 310 w 510"/>
                <a:gd name="T67" fmla="*/ 314 h 715"/>
                <a:gd name="T68" fmla="*/ 365 w 510"/>
                <a:gd name="T69" fmla="*/ 342 h 715"/>
                <a:gd name="T70" fmla="*/ 396 w 510"/>
                <a:gd name="T71" fmla="*/ 377 h 715"/>
                <a:gd name="T72" fmla="*/ 420 w 510"/>
                <a:gd name="T73" fmla="*/ 434 h 715"/>
                <a:gd name="T74" fmla="*/ 422 w 510"/>
                <a:gd name="T75" fmla="*/ 484 h 715"/>
                <a:gd name="T76" fmla="*/ 404 w 510"/>
                <a:gd name="T77" fmla="*/ 543 h 715"/>
                <a:gd name="T78" fmla="*/ 375 w 510"/>
                <a:gd name="T79" fmla="*/ 582 h 715"/>
                <a:gd name="T80" fmla="*/ 324 w 510"/>
                <a:gd name="T81" fmla="*/ 615 h 715"/>
                <a:gd name="T82" fmla="*/ 263 w 510"/>
                <a:gd name="T83" fmla="*/ 629 h 715"/>
                <a:gd name="T84" fmla="*/ 213 w 510"/>
                <a:gd name="T85" fmla="*/ 621 h 715"/>
                <a:gd name="T86" fmla="*/ 160 w 510"/>
                <a:gd name="T87" fmla="*/ 592 h 715"/>
                <a:gd name="T88" fmla="*/ 129 w 510"/>
                <a:gd name="T89" fmla="*/ 557 h 715"/>
                <a:gd name="T90" fmla="*/ 105 w 510"/>
                <a:gd name="T91" fmla="*/ 500 h 715"/>
                <a:gd name="T92" fmla="*/ 103 w 510"/>
                <a:gd name="T93" fmla="*/ 451 h 715"/>
                <a:gd name="T94" fmla="*/ 121 w 510"/>
                <a:gd name="T95" fmla="*/ 391 h 715"/>
                <a:gd name="T96" fmla="*/ 148 w 510"/>
                <a:gd name="T97" fmla="*/ 35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0" h="715">
                  <a:moveTo>
                    <a:pt x="271" y="111"/>
                  </a:moveTo>
                  <a:lnTo>
                    <a:pt x="271" y="111"/>
                  </a:lnTo>
                  <a:lnTo>
                    <a:pt x="265" y="91"/>
                  </a:lnTo>
                  <a:lnTo>
                    <a:pt x="256" y="72"/>
                  </a:lnTo>
                  <a:lnTo>
                    <a:pt x="246" y="56"/>
                  </a:lnTo>
                  <a:lnTo>
                    <a:pt x="234" y="39"/>
                  </a:lnTo>
                  <a:lnTo>
                    <a:pt x="234" y="39"/>
                  </a:lnTo>
                  <a:lnTo>
                    <a:pt x="234" y="39"/>
                  </a:lnTo>
                  <a:lnTo>
                    <a:pt x="213" y="23"/>
                  </a:lnTo>
                  <a:lnTo>
                    <a:pt x="203" y="17"/>
                  </a:lnTo>
                  <a:lnTo>
                    <a:pt x="191" y="11"/>
                  </a:lnTo>
                  <a:lnTo>
                    <a:pt x="179" y="7"/>
                  </a:lnTo>
                  <a:lnTo>
                    <a:pt x="166" y="5"/>
                  </a:lnTo>
                  <a:lnTo>
                    <a:pt x="154" y="3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5" y="3"/>
                  </a:lnTo>
                  <a:lnTo>
                    <a:pt x="113" y="5"/>
                  </a:lnTo>
                  <a:lnTo>
                    <a:pt x="101" y="7"/>
                  </a:lnTo>
                  <a:lnTo>
                    <a:pt x="88" y="11"/>
                  </a:lnTo>
                  <a:lnTo>
                    <a:pt x="76" y="17"/>
                  </a:lnTo>
                  <a:lnTo>
                    <a:pt x="66" y="23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31" y="60"/>
                  </a:lnTo>
                  <a:lnTo>
                    <a:pt x="23" y="70"/>
                  </a:lnTo>
                  <a:lnTo>
                    <a:pt x="19" y="82"/>
                  </a:lnTo>
                  <a:lnTo>
                    <a:pt x="13" y="95"/>
                  </a:lnTo>
                  <a:lnTo>
                    <a:pt x="11" y="107"/>
                  </a:lnTo>
                  <a:lnTo>
                    <a:pt x="9" y="119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21" y="191"/>
                  </a:lnTo>
                  <a:lnTo>
                    <a:pt x="31" y="207"/>
                  </a:lnTo>
                  <a:lnTo>
                    <a:pt x="31" y="228"/>
                  </a:lnTo>
                  <a:lnTo>
                    <a:pt x="0" y="228"/>
                  </a:lnTo>
                  <a:lnTo>
                    <a:pt x="0" y="340"/>
                  </a:lnTo>
                  <a:lnTo>
                    <a:pt x="33" y="340"/>
                  </a:lnTo>
                  <a:lnTo>
                    <a:pt x="33" y="371"/>
                  </a:lnTo>
                  <a:lnTo>
                    <a:pt x="33" y="371"/>
                  </a:lnTo>
                  <a:lnTo>
                    <a:pt x="25" y="394"/>
                  </a:lnTo>
                  <a:lnTo>
                    <a:pt x="19" y="418"/>
                  </a:lnTo>
                  <a:lnTo>
                    <a:pt x="15" y="443"/>
                  </a:lnTo>
                  <a:lnTo>
                    <a:pt x="13" y="467"/>
                  </a:lnTo>
                  <a:lnTo>
                    <a:pt x="13" y="467"/>
                  </a:lnTo>
                  <a:lnTo>
                    <a:pt x="15" y="492"/>
                  </a:lnTo>
                  <a:lnTo>
                    <a:pt x="19" y="516"/>
                  </a:lnTo>
                  <a:lnTo>
                    <a:pt x="25" y="541"/>
                  </a:lnTo>
                  <a:lnTo>
                    <a:pt x="33" y="563"/>
                  </a:lnTo>
                  <a:lnTo>
                    <a:pt x="43" y="586"/>
                  </a:lnTo>
                  <a:lnTo>
                    <a:pt x="56" y="606"/>
                  </a:lnTo>
                  <a:lnTo>
                    <a:pt x="70" y="625"/>
                  </a:lnTo>
                  <a:lnTo>
                    <a:pt x="86" y="643"/>
                  </a:lnTo>
                  <a:lnTo>
                    <a:pt x="86" y="643"/>
                  </a:lnTo>
                  <a:lnTo>
                    <a:pt x="105" y="660"/>
                  </a:lnTo>
                  <a:lnTo>
                    <a:pt x="123" y="674"/>
                  </a:lnTo>
                  <a:lnTo>
                    <a:pt x="144" y="686"/>
                  </a:lnTo>
                  <a:lnTo>
                    <a:pt x="164" y="697"/>
                  </a:lnTo>
                  <a:lnTo>
                    <a:pt x="189" y="705"/>
                  </a:lnTo>
                  <a:lnTo>
                    <a:pt x="211" y="711"/>
                  </a:lnTo>
                  <a:lnTo>
                    <a:pt x="236" y="715"/>
                  </a:lnTo>
                  <a:lnTo>
                    <a:pt x="263" y="715"/>
                  </a:lnTo>
                  <a:lnTo>
                    <a:pt x="263" y="715"/>
                  </a:lnTo>
                  <a:lnTo>
                    <a:pt x="287" y="715"/>
                  </a:lnTo>
                  <a:lnTo>
                    <a:pt x="312" y="711"/>
                  </a:lnTo>
                  <a:lnTo>
                    <a:pt x="336" y="705"/>
                  </a:lnTo>
                  <a:lnTo>
                    <a:pt x="359" y="697"/>
                  </a:lnTo>
                  <a:lnTo>
                    <a:pt x="381" y="686"/>
                  </a:lnTo>
                  <a:lnTo>
                    <a:pt x="402" y="674"/>
                  </a:lnTo>
                  <a:lnTo>
                    <a:pt x="420" y="660"/>
                  </a:lnTo>
                  <a:lnTo>
                    <a:pt x="439" y="643"/>
                  </a:lnTo>
                  <a:lnTo>
                    <a:pt x="439" y="643"/>
                  </a:lnTo>
                  <a:lnTo>
                    <a:pt x="453" y="625"/>
                  </a:lnTo>
                  <a:lnTo>
                    <a:pt x="467" y="606"/>
                  </a:lnTo>
                  <a:lnTo>
                    <a:pt x="480" y="586"/>
                  </a:lnTo>
                  <a:lnTo>
                    <a:pt x="492" y="563"/>
                  </a:lnTo>
                  <a:lnTo>
                    <a:pt x="500" y="541"/>
                  </a:lnTo>
                  <a:lnTo>
                    <a:pt x="506" y="516"/>
                  </a:lnTo>
                  <a:lnTo>
                    <a:pt x="508" y="492"/>
                  </a:lnTo>
                  <a:lnTo>
                    <a:pt x="510" y="467"/>
                  </a:lnTo>
                  <a:lnTo>
                    <a:pt x="510" y="467"/>
                  </a:lnTo>
                  <a:lnTo>
                    <a:pt x="508" y="443"/>
                  </a:lnTo>
                  <a:lnTo>
                    <a:pt x="506" y="418"/>
                  </a:lnTo>
                  <a:lnTo>
                    <a:pt x="500" y="394"/>
                  </a:lnTo>
                  <a:lnTo>
                    <a:pt x="492" y="371"/>
                  </a:lnTo>
                  <a:lnTo>
                    <a:pt x="480" y="348"/>
                  </a:lnTo>
                  <a:lnTo>
                    <a:pt x="467" y="328"/>
                  </a:lnTo>
                  <a:lnTo>
                    <a:pt x="453" y="310"/>
                  </a:lnTo>
                  <a:lnTo>
                    <a:pt x="439" y="291"/>
                  </a:lnTo>
                  <a:lnTo>
                    <a:pt x="439" y="291"/>
                  </a:lnTo>
                  <a:lnTo>
                    <a:pt x="414" y="271"/>
                  </a:lnTo>
                  <a:lnTo>
                    <a:pt x="387" y="252"/>
                  </a:lnTo>
                  <a:lnTo>
                    <a:pt x="271" y="111"/>
                  </a:lnTo>
                  <a:lnTo>
                    <a:pt x="271" y="111"/>
                  </a:lnTo>
                  <a:close/>
                  <a:moveTo>
                    <a:pt x="136" y="459"/>
                  </a:moveTo>
                  <a:lnTo>
                    <a:pt x="136" y="459"/>
                  </a:lnTo>
                  <a:lnTo>
                    <a:pt x="138" y="441"/>
                  </a:lnTo>
                  <a:lnTo>
                    <a:pt x="144" y="424"/>
                  </a:lnTo>
                  <a:lnTo>
                    <a:pt x="150" y="410"/>
                  </a:lnTo>
                  <a:lnTo>
                    <a:pt x="156" y="398"/>
                  </a:lnTo>
                  <a:lnTo>
                    <a:pt x="166" y="385"/>
                  </a:lnTo>
                  <a:lnTo>
                    <a:pt x="177" y="377"/>
                  </a:lnTo>
                  <a:lnTo>
                    <a:pt x="189" y="369"/>
                  </a:lnTo>
                  <a:lnTo>
                    <a:pt x="201" y="361"/>
                  </a:lnTo>
                  <a:lnTo>
                    <a:pt x="215" y="357"/>
                  </a:lnTo>
                  <a:lnTo>
                    <a:pt x="230" y="353"/>
                  </a:lnTo>
                  <a:lnTo>
                    <a:pt x="258" y="346"/>
                  </a:lnTo>
                  <a:lnTo>
                    <a:pt x="291" y="346"/>
                  </a:lnTo>
                  <a:lnTo>
                    <a:pt x="322" y="348"/>
                  </a:lnTo>
                  <a:lnTo>
                    <a:pt x="322" y="348"/>
                  </a:lnTo>
                  <a:lnTo>
                    <a:pt x="291" y="359"/>
                  </a:lnTo>
                  <a:lnTo>
                    <a:pt x="263" y="371"/>
                  </a:lnTo>
                  <a:lnTo>
                    <a:pt x="238" y="383"/>
                  </a:lnTo>
                  <a:lnTo>
                    <a:pt x="213" y="398"/>
                  </a:lnTo>
                  <a:lnTo>
                    <a:pt x="193" y="412"/>
                  </a:lnTo>
                  <a:lnTo>
                    <a:pt x="172" y="426"/>
                  </a:lnTo>
                  <a:lnTo>
                    <a:pt x="154" y="443"/>
                  </a:lnTo>
                  <a:lnTo>
                    <a:pt x="136" y="459"/>
                  </a:lnTo>
                  <a:lnTo>
                    <a:pt x="136" y="459"/>
                  </a:lnTo>
                  <a:close/>
                  <a:moveTo>
                    <a:pt x="148" y="353"/>
                  </a:moveTo>
                  <a:lnTo>
                    <a:pt x="148" y="353"/>
                  </a:lnTo>
                  <a:lnTo>
                    <a:pt x="160" y="342"/>
                  </a:lnTo>
                  <a:lnTo>
                    <a:pt x="172" y="334"/>
                  </a:lnTo>
                  <a:lnTo>
                    <a:pt x="185" y="326"/>
                  </a:lnTo>
                  <a:lnTo>
                    <a:pt x="199" y="320"/>
                  </a:lnTo>
                  <a:lnTo>
                    <a:pt x="213" y="314"/>
                  </a:lnTo>
                  <a:lnTo>
                    <a:pt x="230" y="310"/>
                  </a:lnTo>
                  <a:lnTo>
                    <a:pt x="246" y="308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79" y="308"/>
                  </a:lnTo>
                  <a:lnTo>
                    <a:pt x="295" y="310"/>
                  </a:lnTo>
                  <a:lnTo>
                    <a:pt x="310" y="314"/>
                  </a:lnTo>
                  <a:lnTo>
                    <a:pt x="324" y="320"/>
                  </a:lnTo>
                  <a:lnTo>
                    <a:pt x="338" y="326"/>
                  </a:lnTo>
                  <a:lnTo>
                    <a:pt x="353" y="334"/>
                  </a:lnTo>
                  <a:lnTo>
                    <a:pt x="365" y="342"/>
                  </a:lnTo>
                  <a:lnTo>
                    <a:pt x="375" y="353"/>
                  </a:lnTo>
                  <a:lnTo>
                    <a:pt x="375" y="353"/>
                  </a:lnTo>
                  <a:lnTo>
                    <a:pt x="385" y="365"/>
                  </a:lnTo>
                  <a:lnTo>
                    <a:pt x="396" y="377"/>
                  </a:lnTo>
                  <a:lnTo>
                    <a:pt x="404" y="391"/>
                  </a:lnTo>
                  <a:lnTo>
                    <a:pt x="410" y="404"/>
                  </a:lnTo>
                  <a:lnTo>
                    <a:pt x="416" y="420"/>
                  </a:lnTo>
                  <a:lnTo>
                    <a:pt x="420" y="434"/>
                  </a:lnTo>
                  <a:lnTo>
                    <a:pt x="422" y="451"/>
                  </a:lnTo>
                  <a:lnTo>
                    <a:pt x="422" y="467"/>
                  </a:lnTo>
                  <a:lnTo>
                    <a:pt x="422" y="467"/>
                  </a:lnTo>
                  <a:lnTo>
                    <a:pt x="422" y="484"/>
                  </a:lnTo>
                  <a:lnTo>
                    <a:pt x="420" y="500"/>
                  </a:lnTo>
                  <a:lnTo>
                    <a:pt x="416" y="514"/>
                  </a:lnTo>
                  <a:lnTo>
                    <a:pt x="410" y="531"/>
                  </a:lnTo>
                  <a:lnTo>
                    <a:pt x="404" y="543"/>
                  </a:lnTo>
                  <a:lnTo>
                    <a:pt x="396" y="557"/>
                  </a:lnTo>
                  <a:lnTo>
                    <a:pt x="385" y="570"/>
                  </a:lnTo>
                  <a:lnTo>
                    <a:pt x="375" y="582"/>
                  </a:lnTo>
                  <a:lnTo>
                    <a:pt x="375" y="582"/>
                  </a:lnTo>
                  <a:lnTo>
                    <a:pt x="365" y="592"/>
                  </a:lnTo>
                  <a:lnTo>
                    <a:pt x="353" y="600"/>
                  </a:lnTo>
                  <a:lnTo>
                    <a:pt x="338" y="608"/>
                  </a:lnTo>
                  <a:lnTo>
                    <a:pt x="324" y="615"/>
                  </a:lnTo>
                  <a:lnTo>
                    <a:pt x="310" y="621"/>
                  </a:lnTo>
                  <a:lnTo>
                    <a:pt x="295" y="625"/>
                  </a:lnTo>
                  <a:lnTo>
                    <a:pt x="279" y="627"/>
                  </a:lnTo>
                  <a:lnTo>
                    <a:pt x="263" y="629"/>
                  </a:lnTo>
                  <a:lnTo>
                    <a:pt x="263" y="629"/>
                  </a:lnTo>
                  <a:lnTo>
                    <a:pt x="246" y="627"/>
                  </a:lnTo>
                  <a:lnTo>
                    <a:pt x="230" y="625"/>
                  </a:lnTo>
                  <a:lnTo>
                    <a:pt x="213" y="621"/>
                  </a:lnTo>
                  <a:lnTo>
                    <a:pt x="199" y="615"/>
                  </a:lnTo>
                  <a:lnTo>
                    <a:pt x="185" y="608"/>
                  </a:lnTo>
                  <a:lnTo>
                    <a:pt x="172" y="600"/>
                  </a:lnTo>
                  <a:lnTo>
                    <a:pt x="160" y="592"/>
                  </a:lnTo>
                  <a:lnTo>
                    <a:pt x="148" y="582"/>
                  </a:lnTo>
                  <a:lnTo>
                    <a:pt x="148" y="582"/>
                  </a:lnTo>
                  <a:lnTo>
                    <a:pt x="138" y="570"/>
                  </a:lnTo>
                  <a:lnTo>
                    <a:pt x="129" y="557"/>
                  </a:lnTo>
                  <a:lnTo>
                    <a:pt x="121" y="543"/>
                  </a:lnTo>
                  <a:lnTo>
                    <a:pt x="113" y="531"/>
                  </a:lnTo>
                  <a:lnTo>
                    <a:pt x="109" y="514"/>
                  </a:lnTo>
                  <a:lnTo>
                    <a:pt x="105" y="500"/>
                  </a:lnTo>
                  <a:lnTo>
                    <a:pt x="103" y="484"/>
                  </a:lnTo>
                  <a:lnTo>
                    <a:pt x="101" y="467"/>
                  </a:lnTo>
                  <a:lnTo>
                    <a:pt x="101" y="467"/>
                  </a:lnTo>
                  <a:lnTo>
                    <a:pt x="103" y="451"/>
                  </a:lnTo>
                  <a:lnTo>
                    <a:pt x="105" y="434"/>
                  </a:lnTo>
                  <a:lnTo>
                    <a:pt x="109" y="420"/>
                  </a:lnTo>
                  <a:lnTo>
                    <a:pt x="113" y="404"/>
                  </a:lnTo>
                  <a:lnTo>
                    <a:pt x="121" y="391"/>
                  </a:lnTo>
                  <a:lnTo>
                    <a:pt x="129" y="377"/>
                  </a:lnTo>
                  <a:lnTo>
                    <a:pt x="138" y="365"/>
                  </a:lnTo>
                  <a:lnTo>
                    <a:pt x="148" y="353"/>
                  </a:lnTo>
                  <a:lnTo>
                    <a:pt x="148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PA_任意多边形 18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1591056" y="3730752"/>
            <a:ext cx="610532" cy="603504"/>
          </a:xfrm>
          <a:custGeom>
            <a:avLst/>
            <a:gdLst>
              <a:gd name="T0" fmla="*/ 743 w 743"/>
              <a:gd name="T1" fmla="*/ 841 h 901"/>
              <a:gd name="T2" fmla="*/ 211 w 743"/>
              <a:gd name="T3" fmla="*/ 901 h 901"/>
              <a:gd name="T4" fmla="*/ 340 w 743"/>
              <a:gd name="T5" fmla="*/ 841 h 901"/>
              <a:gd name="T6" fmla="*/ 586 w 743"/>
              <a:gd name="T7" fmla="*/ 260 h 901"/>
              <a:gd name="T8" fmla="*/ 586 w 743"/>
              <a:gd name="T9" fmla="*/ 260 h 901"/>
              <a:gd name="T10" fmla="*/ 592 w 743"/>
              <a:gd name="T11" fmla="*/ 238 h 901"/>
              <a:gd name="T12" fmla="*/ 592 w 743"/>
              <a:gd name="T13" fmla="*/ 213 h 901"/>
              <a:gd name="T14" fmla="*/ 588 w 743"/>
              <a:gd name="T15" fmla="*/ 201 h 901"/>
              <a:gd name="T16" fmla="*/ 571 w 743"/>
              <a:gd name="T17" fmla="*/ 182 h 901"/>
              <a:gd name="T18" fmla="*/ 379 w 743"/>
              <a:gd name="T19" fmla="*/ 70 h 901"/>
              <a:gd name="T20" fmla="*/ 369 w 743"/>
              <a:gd name="T21" fmla="*/ 64 h 901"/>
              <a:gd name="T22" fmla="*/ 344 w 743"/>
              <a:gd name="T23" fmla="*/ 61 h 901"/>
              <a:gd name="T24" fmla="*/ 332 w 743"/>
              <a:gd name="T25" fmla="*/ 64 h 901"/>
              <a:gd name="T26" fmla="*/ 319 w 743"/>
              <a:gd name="T27" fmla="*/ 68 h 901"/>
              <a:gd name="T28" fmla="*/ 301 w 743"/>
              <a:gd name="T29" fmla="*/ 82 h 901"/>
              <a:gd name="T30" fmla="*/ 293 w 743"/>
              <a:gd name="T31" fmla="*/ 92 h 901"/>
              <a:gd name="T32" fmla="*/ 281 w 743"/>
              <a:gd name="T33" fmla="*/ 131 h 901"/>
              <a:gd name="T34" fmla="*/ 485 w 743"/>
              <a:gd name="T35" fmla="*/ 250 h 901"/>
              <a:gd name="T36" fmla="*/ 565 w 743"/>
              <a:gd name="T37" fmla="*/ 295 h 901"/>
              <a:gd name="T38" fmla="*/ 643 w 743"/>
              <a:gd name="T39" fmla="*/ 278 h 901"/>
              <a:gd name="T40" fmla="*/ 612 w 743"/>
              <a:gd name="T41" fmla="*/ 332 h 901"/>
              <a:gd name="T42" fmla="*/ 594 w 743"/>
              <a:gd name="T43" fmla="*/ 362 h 901"/>
              <a:gd name="T44" fmla="*/ 592 w 743"/>
              <a:gd name="T45" fmla="*/ 367 h 901"/>
              <a:gd name="T46" fmla="*/ 395 w 743"/>
              <a:gd name="T47" fmla="*/ 710 h 901"/>
              <a:gd name="T48" fmla="*/ 383 w 743"/>
              <a:gd name="T49" fmla="*/ 715 h 901"/>
              <a:gd name="T50" fmla="*/ 352 w 743"/>
              <a:gd name="T51" fmla="*/ 727 h 901"/>
              <a:gd name="T52" fmla="*/ 328 w 743"/>
              <a:gd name="T53" fmla="*/ 731 h 901"/>
              <a:gd name="T54" fmla="*/ 303 w 743"/>
              <a:gd name="T55" fmla="*/ 727 h 901"/>
              <a:gd name="T56" fmla="*/ 285 w 743"/>
              <a:gd name="T57" fmla="*/ 719 h 901"/>
              <a:gd name="T58" fmla="*/ 274 w 743"/>
              <a:gd name="T59" fmla="*/ 710 h 901"/>
              <a:gd name="T60" fmla="*/ 258 w 743"/>
              <a:gd name="T61" fmla="*/ 686 h 901"/>
              <a:gd name="T62" fmla="*/ 252 w 743"/>
              <a:gd name="T63" fmla="*/ 672 h 901"/>
              <a:gd name="T64" fmla="*/ 209 w 743"/>
              <a:gd name="T65" fmla="*/ 667 h 901"/>
              <a:gd name="T66" fmla="*/ 170 w 743"/>
              <a:gd name="T67" fmla="*/ 653 h 901"/>
              <a:gd name="T68" fmla="*/ 152 w 743"/>
              <a:gd name="T69" fmla="*/ 641 h 901"/>
              <a:gd name="T70" fmla="*/ 119 w 743"/>
              <a:gd name="T71" fmla="*/ 606 h 901"/>
              <a:gd name="T72" fmla="*/ 107 w 743"/>
              <a:gd name="T73" fmla="*/ 586 h 901"/>
              <a:gd name="T74" fmla="*/ 76 w 743"/>
              <a:gd name="T75" fmla="*/ 588 h 901"/>
              <a:gd name="T76" fmla="*/ 49 w 743"/>
              <a:gd name="T77" fmla="*/ 581 h 901"/>
              <a:gd name="T78" fmla="*/ 39 w 743"/>
              <a:gd name="T79" fmla="*/ 577 h 901"/>
              <a:gd name="T80" fmla="*/ 23 w 743"/>
              <a:gd name="T81" fmla="*/ 561 h 901"/>
              <a:gd name="T82" fmla="*/ 10 w 743"/>
              <a:gd name="T83" fmla="*/ 538 h 901"/>
              <a:gd name="T84" fmla="*/ 2 w 743"/>
              <a:gd name="T85" fmla="*/ 510 h 901"/>
              <a:gd name="T86" fmla="*/ 0 w 743"/>
              <a:gd name="T87" fmla="*/ 481 h 901"/>
              <a:gd name="T88" fmla="*/ 199 w 743"/>
              <a:gd name="T89" fmla="*/ 139 h 901"/>
              <a:gd name="T90" fmla="*/ 205 w 743"/>
              <a:gd name="T91" fmla="*/ 127 h 901"/>
              <a:gd name="T92" fmla="*/ 219 w 743"/>
              <a:gd name="T93" fmla="*/ 104 h 901"/>
              <a:gd name="T94" fmla="*/ 250 w 743"/>
              <a:gd name="T95" fmla="*/ 51 h 901"/>
              <a:gd name="T96" fmla="*/ 262 w 743"/>
              <a:gd name="T97" fmla="*/ 33 h 901"/>
              <a:gd name="T98" fmla="*/ 293 w 743"/>
              <a:gd name="T99" fmla="*/ 10 h 901"/>
              <a:gd name="T100" fmla="*/ 311 w 743"/>
              <a:gd name="T101" fmla="*/ 2 h 901"/>
              <a:gd name="T102" fmla="*/ 332 w 743"/>
              <a:gd name="T103" fmla="*/ 0 h 901"/>
              <a:gd name="T104" fmla="*/ 371 w 743"/>
              <a:gd name="T105" fmla="*/ 4 h 901"/>
              <a:gd name="T106" fmla="*/ 606 w 743"/>
              <a:gd name="T107" fmla="*/ 137 h 901"/>
              <a:gd name="T108" fmla="*/ 623 w 743"/>
              <a:gd name="T109" fmla="*/ 150 h 901"/>
              <a:gd name="T110" fmla="*/ 647 w 743"/>
              <a:gd name="T111" fmla="*/ 182 h 901"/>
              <a:gd name="T112" fmla="*/ 653 w 743"/>
              <a:gd name="T113" fmla="*/ 201 h 901"/>
              <a:gd name="T114" fmla="*/ 657 w 743"/>
              <a:gd name="T115" fmla="*/ 240 h 901"/>
              <a:gd name="T116" fmla="*/ 643 w 743"/>
              <a:gd name="T117" fmla="*/ 278 h 901"/>
              <a:gd name="T118" fmla="*/ 10 w 743"/>
              <a:gd name="T119" fmla="*/ 653 h 901"/>
              <a:gd name="T120" fmla="*/ 98 w 743"/>
              <a:gd name="T121" fmla="*/ 884 h 901"/>
              <a:gd name="T122" fmla="*/ 10 w 743"/>
              <a:gd name="T123" fmla="*/ 653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3" h="901">
                <a:moveTo>
                  <a:pt x="340" y="841"/>
                </a:moveTo>
                <a:lnTo>
                  <a:pt x="743" y="841"/>
                </a:lnTo>
                <a:lnTo>
                  <a:pt x="743" y="901"/>
                </a:lnTo>
                <a:lnTo>
                  <a:pt x="211" y="901"/>
                </a:lnTo>
                <a:lnTo>
                  <a:pt x="340" y="841"/>
                </a:lnTo>
                <a:lnTo>
                  <a:pt x="340" y="841"/>
                </a:lnTo>
                <a:close/>
                <a:moveTo>
                  <a:pt x="565" y="295"/>
                </a:move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90" y="250"/>
                </a:lnTo>
                <a:lnTo>
                  <a:pt x="592" y="238"/>
                </a:lnTo>
                <a:lnTo>
                  <a:pt x="594" y="225"/>
                </a:lnTo>
                <a:lnTo>
                  <a:pt x="592" y="213"/>
                </a:lnTo>
                <a:lnTo>
                  <a:pt x="592" y="213"/>
                </a:lnTo>
                <a:lnTo>
                  <a:pt x="588" y="201"/>
                </a:lnTo>
                <a:lnTo>
                  <a:pt x="580" y="190"/>
                </a:lnTo>
                <a:lnTo>
                  <a:pt x="571" y="182"/>
                </a:lnTo>
                <a:lnTo>
                  <a:pt x="561" y="174"/>
                </a:lnTo>
                <a:lnTo>
                  <a:pt x="379" y="70"/>
                </a:lnTo>
                <a:lnTo>
                  <a:pt x="379" y="70"/>
                </a:lnTo>
                <a:lnTo>
                  <a:pt x="369" y="64"/>
                </a:lnTo>
                <a:lnTo>
                  <a:pt x="356" y="61"/>
                </a:lnTo>
                <a:lnTo>
                  <a:pt x="344" y="61"/>
                </a:lnTo>
                <a:lnTo>
                  <a:pt x="332" y="64"/>
                </a:lnTo>
                <a:lnTo>
                  <a:pt x="332" y="64"/>
                </a:lnTo>
                <a:lnTo>
                  <a:pt x="332" y="64"/>
                </a:lnTo>
                <a:lnTo>
                  <a:pt x="319" y="68"/>
                </a:lnTo>
                <a:lnTo>
                  <a:pt x="309" y="74"/>
                </a:lnTo>
                <a:lnTo>
                  <a:pt x="301" y="82"/>
                </a:lnTo>
                <a:lnTo>
                  <a:pt x="293" y="92"/>
                </a:lnTo>
                <a:lnTo>
                  <a:pt x="293" y="92"/>
                </a:lnTo>
                <a:lnTo>
                  <a:pt x="272" y="127"/>
                </a:lnTo>
                <a:lnTo>
                  <a:pt x="281" y="131"/>
                </a:lnTo>
                <a:lnTo>
                  <a:pt x="352" y="172"/>
                </a:lnTo>
                <a:lnTo>
                  <a:pt x="485" y="250"/>
                </a:lnTo>
                <a:lnTo>
                  <a:pt x="559" y="291"/>
                </a:lnTo>
                <a:lnTo>
                  <a:pt x="565" y="295"/>
                </a:lnTo>
                <a:lnTo>
                  <a:pt x="565" y="295"/>
                </a:lnTo>
                <a:close/>
                <a:moveTo>
                  <a:pt x="643" y="278"/>
                </a:moveTo>
                <a:lnTo>
                  <a:pt x="645" y="278"/>
                </a:lnTo>
                <a:lnTo>
                  <a:pt x="612" y="332"/>
                </a:lnTo>
                <a:lnTo>
                  <a:pt x="600" y="354"/>
                </a:lnTo>
                <a:lnTo>
                  <a:pt x="594" y="362"/>
                </a:lnTo>
                <a:lnTo>
                  <a:pt x="592" y="367"/>
                </a:lnTo>
                <a:lnTo>
                  <a:pt x="592" y="367"/>
                </a:lnTo>
                <a:lnTo>
                  <a:pt x="399" y="700"/>
                </a:lnTo>
                <a:lnTo>
                  <a:pt x="395" y="710"/>
                </a:lnTo>
                <a:lnTo>
                  <a:pt x="383" y="715"/>
                </a:lnTo>
                <a:lnTo>
                  <a:pt x="383" y="715"/>
                </a:lnTo>
                <a:lnTo>
                  <a:pt x="369" y="721"/>
                </a:lnTo>
                <a:lnTo>
                  <a:pt x="352" y="727"/>
                </a:lnTo>
                <a:lnTo>
                  <a:pt x="340" y="729"/>
                </a:lnTo>
                <a:lnTo>
                  <a:pt x="328" y="731"/>
                </a:lnTo>
                <a:lnTo>
                  <a:pt x="315" y="731"/>
                </a:lnTo>
                <a:lnTo>
                  <a:pt x="303" y="727"/>
                </a:lnTo>
                <a:lnTo>
                  <a:pt x="293" y="725"/>
                </a:lnTo>
                <a:lnTo>
                  <a:pt x="285" y="719"/>
                </a:lnTo>
                <a:lnTo>
                  <a:pt x="285" y="719"/>
                </a:lnTo>
                <a:lnTo>
                  <a:pt x="274" y="710"/>
                </a:lnTo>
                <a:lnTo>
                  <a:pt x="264" y="698"/>
                </a:lnTo>
                <a:lnTo>
                  <a:pt x="258" y="686"/>
                </a:lnTo>
                <a:lnTo>
                  <a:pt x="252" y="672"/>
                </a:lnTo>
                <a:lnTo>
                  <a:pt x="252" y="672"/>
                </a:lnTo>
                <a:lnTo>
                  <a:pt x="229" y="672"/>
                </a:lnTo>
                <a:lnTo>
                  <a:pt x="209" y="667"/>
                </a:lnTo>
                <a:lnTo>
                  <a:pt x="188" y="661"/>
                </a:lnTo>
                <a:lnTo>
                  <a:pt x="170" y="653"/>
                </a:lnTo>
                <a:lnTo>
                  <a:pt x="170" y="653"/>
                </a:lnTo>
                <a:lnTo>
                  <a:pt x="152" y="641"/>
                </a:lnTo>
                <a:lnTo>
                  <a:pt x="135" y="624"/>
                </a:lnTo>
                <a:lnTo>
                  <a:pt x="119" y="606"/>
                </a:lnTo>
                <a:lnTo>
                  <a:pt x="107" y="586"/>
                </a:lnTo>
                <a:lnTo>
                  <a:pt x="107" y="586"/>
                </a:lnTo>
                <a:lnTo>
                  <a:pt x="90" y="588"/>
                </a:lnTo>
                <a:lnTo>
                  <a:pt x="76" y="588"/>
                </a:lnTo>
                <a:lnTo>
                  <a:pt x="61" y="586"/>
                </a:lnTo>
                <a:lnTo>
                  <a:pt x="49" y="581"/>
                </a:lnTo>
                <a:lnTo>
                  <a:pt x="49" y="581"/>
                </a:lnTo>
                <a:lnTo>
                  <a:pt x="39" y="577"/>
                </a:lnTo>
                <a:lnTo>
                  <a:pt x="29" y="569"/>
                </a:lnTo>
                <a:lnTo>
                  <a:pt x="23" y="561"/>
                </a:lnTo>
                <a:lnTo>
                  <a:pt x="14" y="551"/>
                </a:lnTo>
                <a:lnTo>
                  <a:pt x="10" y="538"/>
                </a:lnTo>
                <a:lnTo>
                  <a:pt x="6" y="526"/>
                </a:lnTo>
                <a:lnTo>
                  <a:pt x="2" y="510"/>
                </a:lnTo>
                <a:lnTo>
                  <a:pt x="2" y="491"/>
                </a:lnTo>
                <a:lnTo>
                  <a:pt x="0" y="481"/>
                </a:lnTo>
                <a:lnTo>
                  <a:pt x="6" y="473"/>
                </a:lnTo>
                <a:lnTo>
                  <a:pt x="199" y="139"/>
                </a:lnTo>
                <a:lnTo>
                  <a:pt x="199" y="139"/>
                </a:lnTo>
                <a:lnTo>
                  <a:pt x="205" y="127"/>
                </a:lnTo>
                <a:lnTo>
                  <a:pt x="219" y="104"/>
                </a:lnTo>
                <a:lnTo>
                  <a:pt x="219" y="104"/>
                </a:lnTo>
                <a:lnTo>
                  <a:pt x="250" y="51"/>
                </a:lnTo>
                <a:lnTo>
                  <a:pt x="250" y="51"/>
                </a:lnTo>
                <a:lnTo>
                  <a:pt x="250" y="51"/>
                </a:lnTo>
                <a:lnTo>
                  <a:pt x="262" y="33"/>
                </a:lnTo>
                <a:lnTo>
                  <a:pt x="276" y="21"/>
                </a:lnTo>
                <a:lnTo>
                  <a:pt x="293" y="10"/>
                </a:lnTo>
                <a:lnTo>
                  <a:pt x="311" y="2"/>
                </a:lnTo>
                <a:lnTo>
                  <a:pt x="311" y="2"/>
                </a:lnTo>
                <a:lnTo>
                  <a:pt x="311" y="2"/>
                </a:lnTo>
                <a:lnTo>
                  <a:pt x="332" y="0"/>
                </a:lnTo>
                <a:lnTo>
                  <a:pt x="352" y="0"/>
                </a:lnTo>
                <a:lnTo>
                  <a:pt x="371" y="4"/>
                </a:lnTo>
                <a:lnTo>
                  <a:pt x="389" y="12"/>
                </a:lnTo>
                <a:lnTo>
                  <a:pt x="606" y="137"/>
                </a:lnTo>
                <a:lnTo>
                  <a:pt x="606" y="137"/>
                </a:lnTo>
                <a:lnTo>
                  <a:pt x="623" y="150"/>
                </a:lnTo>
                <a:lnTo>
                  <a:pt x="637" y="164"/>
                </a:lnTo>
                <a:lnTo>
                  <a:pt x="647" y="182"/>
                </a:lnTo>
                <a:lnTo>
                  <a:pt x="653" y="201"/>
                </a:lnTo>
                <a:lnTo>
                  <a:pt x="653" y="201"/>
                </a:lnTo>
                <a:lnTo>
                  <a:pt x="657" y="219"/>
                </a:lnTo>
                <a:lnTo>
                  <a:pt x="657" y="240"/>
                </a:lnTo>
                <a:lnTo>
                  <a:pt x="653" y="258"/>
                </a:lnTo>
                <a:lnTo>
                  <a:pt x="643" y="278"/>
                </a:lnTo>
                <a:lnTo>
                  <a:pt x="643" y="278"/>
                </a:lnTo>
                <a:close/>
                <a:moveTo>
                  <a:pt x="10" y="653"/>
                </a:moveTo>
                <a:lnTo>
                  <a:pt x="16" y="837"/>
                </a:lnTo>
                <a:lnTo>
                  <a:pt x="98" y="884"/>
                </a:lnTo>
                <a:lnTo>
                  <a:pt x="262" y="798"/>
                </a:lnTo>
                <a:lnTo>
                  <a:pt x="10" y="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530" y="0"/>
            <a:ext cx="7428438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наблюдения по длительности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grpSp>
        <p:nvGrpSpPr>
          <p:cNvPr id="23" name="Group 10"/>
          <p:cNvGrpSpPr/>
          <p:nvPr/>
        </p:nvGrpSpPr>
        <p:grpSpPr>
          <a:xfrm>
            <a:off x="0" y="1106425"/>
            <a:ext cx="8997695" cy="5614415"/>
            <a:chOff x="0" y="-303295"/>
            <a:chExt cx="10411694" cy="6284641"/>
          </a:xfrm>
        </p:grpSpPr>
        <p:grpSp>
          <p:nvGrpSpPr>
            <p:cNvPr id="26" name="Group 11"/>
            <p:cNvGrpSpPr/>
            <p:nvPr/>
          </p:nvGrpSpPr>
          <p:grpSpPr>
            <a:xfrm>
              <a:off x="0" y="-303295"/>
              <a:ext cx="7756713" cy="4418099"/>
              <a:chOff x="0" y="-59910"/>
              <a:chExt cx="1532190" cy="872710"/>
            </a:xfrm>
          </p:grpSpPr>
          <p:sp>
            <p:nvSpPr>
              <p:cNvPr id="35" name="Freeform 12"/>
              <p:cNvSpPr/>
              <p:nvPr/>
            </p:nvSpPr>
            <p:spPr>
              <a:xfrm>
                <a:off x="0" y="-59910"/>
                <a:ext cx="1532190" cy="51899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7" name="Group 14"/>
            <p:cNvGrpSpPr/>
            <p:nvPr/>
          </p:nvGrpSpPr>
          <p:grpSpPr>
            <a:xfrm>
              <a:off x="254000" y="-190707"/>
              <a:ext cx="10157694" cy="6172053"/>
              <a:chOff x="0" y="-90352"/>
              <a:chExt cx="2006458" cy="1219171"/>
            </a:xfrm>
          </p:grpSpPr>
          <p:sp>
            <p:nvSpPr>
              <p:cNvPr id="28" name="Freeform 15"/>
              <p:cNvSpPr/>
              <p:nvPr/>
            </p:nvSpPr>
            <p:spPr>
              <a:xfrm>
                <a:off x="0" y="-90352"/>
                <a:ext cx="2006458" cy="1219171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3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2354580" y="4860036"/>
            <a:ext cx="2624328" cy="182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75"/>
          <p:cNvSpPr txBox="1"/>
          <p:nvPr/>
        </p:nvSpPr>
        <p:spPr>
          <a:xfrm>
            <a:off x="484632" y="3704534"/>
            <a:ext cx="3172967" cy="246892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Долговременное наблюдение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обычно применяется при изучении развития социальных отношений, складывающихся в группе учащихся, в классе в течение нескольких лет. 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51" name="TextBox 175"/>
          <p:cNvSpPr txBox="1"/>
          <p:nvPr/>
        </p:nvSpPr>
        <p:spPr>
          <a:xfrm>
            <a:off x="310896" y="1250894"/>
            <a:ext cx="8558784" cy="1730260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Кратковременное (дискретное) наблюдение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использовать в разных вариантах. Например, исследователь ведет наблюдение по какой-то проблеме, повторяя его через короткие промежутки времени (наблюдает деятельность отдельного лица или определенного коллектива в определенное время дня, в течение одного часа, нескольких минут).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10800000" flipV="1">
            <a:off x="2560320" y="2880360"/>
            <a:ext cx="4224528" cy="274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75"/>
          <p:cNvSpPr txBox="1"/>
          <p:nvPr/>
        </p:nvSpPr>
        <p:spPr>
          <a:xfrm>
            <a:off x="3895344" y="3015238"/>
            <a:ext cx="5001767" cy="37615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долговременному типу наблюдения относится также каузальное наблюдение. Оно заключается в наблюдении отдельных случаев, которые представляют какой-то интерес, отклоняются от нормы и т. д. Цель такого наблюдения – обнаружить причины явления с тем, чтобы его объяснить и прогнозировать. В педагогике используется также форма так называемого экспериментального наблюдения. Оно заключается в том, что исследователь вносит в обычный процесс обучения, в соответствии со своей гипотезой, некоторые новые элементы экспериментального характера. Далее новый процесс наблюдается в естественных условиях занятий и фиксируется.</a:t>
            </a:r>
          </a:p>
          <a:p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1234440"/>
            <a:ext cx="9144000" cy="562356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1C51A3"/>
          </a:solidFill>
        </p:spPr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1394" y="0"/>
            <a:ext cx="7830774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Ограниченность наблюдения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6112" y="1527048"/>
            <a:ext cx="8247888" cy="271612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оно не обеспечивает возможность предвидеть, когда в исследуемом явлении проявится нечто важное, существенное с точки зрения исследуемой проблемы;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некоторые явления и ситуации недоступны наблюдению;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прямому наблюдению доступно сравнительно небольшое число объектов; 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6336792" y="3950208"/>
            <a:ext cx="2807208" cy="2907792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bg1"/>
          </a:solidFill>
        </p:spPr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49224" y="4169664"/>
            <a:ext cx="6428232" cy="91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-2208276" y="3963924"/>
            <a:ext cx="5779008" cy="91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68680" y="4184904"/>
            <a:ext cx="5705856" cy="265457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полученный материал часто с трудом поддается статистической обработке;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излишняя идентификация наблюдателя со средой (например, если наблюдатель участвует в деятельности наблюдаемых) может привести к одностороннему, субъективному взгляду на реальность.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льга\Desktop\pedagog2_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2512" y="4096512"/>
            <a:ext cx="2606040" cy="260604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33272"/>
            <a:ext cx="4379976" cy="5824728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0618" y="0"/>
            <a:ext cx="6486606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 теме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20440"/>
            <a:ext cx="4032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600" dirty="0" smtClean="0"/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длительности педагогическое наблюдение бывает: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Краткосрочное, среднесрочное, долгосрочное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Долговременное и кратковременное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Квартальное, годовое, недельное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Г) нет верного ответа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Freeform 7"/>
          <p:cNvSpPr/>
          <p:nvPr/>
        </p:nvSpPr>
        <p:spPr>
          <a:xfrm rot="16200000">
            <a:off x="3250296" y="2438984"/>
            <a:ext cx="2933514" cy="180375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0D4594"/>
          </a:solidFill>
          <a:ln w="38100">
            <a:noFill/>
          </a:ln>
        </p:spPr>
      </p:sp>
      <p:sp>
        <p:nvSpPr>
          <p:cNvPr id="12" name="TextBox 11"/>
          <p:cNvSpPr txBox="1"/>
          <p:nvPr/>
        </p:nvSpPr>
        <p:spPr>
          <a:xfrm>
            <a:off x="0" y="853440"/>
            <a:ext cx="4343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способу наблюдения различают следующие виды педагогического наблюдения: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Непосредственное и опосредованное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Открытое и скрытое педагогическое наблюдение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Верно А и Б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Г) Нет верного ответа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3480" y="1389888"/>
            <a:ext cx="3831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педагогического наблюдения по основаниям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По степени участия наблюдателя в исследуемой ситуации, по способу наблюдения, по длительности наблюдения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Б)По целям и задачам, по способу наблюдения, по длительности наблюдения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В)По функциям, по степени участия наблюдателя в исследуемой ситуации, по способу наблюдения, по длительности наблюдения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Г)Нет правильного ответа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" y="0"/>
            <a:ext cx="7031736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dirty="0">
              <a:solidFill>
                <a:schemeClr val="bg1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5" name="Freeform 8"/>
          <p:cNvSpPr/>
          <p:nvPr/>
        </p:nvSpPr>
        <p:spPr>
          <a:xfrm>
            <a:off x="310896" y="1280160"/>
            <a:ext cx="8522208" cy="5221224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grpSp>
        <p:nvGrpSpPr>
          <p:cNvPr id="2" name="Group 10"/>
          <p:cNvGrpSpPr/>
          <p:nvPr/>
        </p:nvGrpSpPr>
        <p:grpSpPr>
          <a:xfrm>
            <a:off x="358389" y="1356105"/>
            <a:ext cx="8191251" cy="5035553"/>
            <a:chOff x="-449202" y="-267832"/>
            <a:chExt cx="10860896" cy="5462750"/>
          </a:xfrm>
        </p:grpSpPr>
        <p:grpSp>
          <p:nvGrpSpPr>
            <p:cNvPr id="3" name="Group 11"/>
            <p:cNvGrpSpPr/>
            <p:nvPr/>
          </p:nvGrpSpPr>
          <p:grpSpPr>
            <a:xfrm>
              <a:off x="-412219" y="-267832"/>
              <a:ext cx="8958682" cy="4382636"/>
              <a:chOff x="-81426" y="-52905"/>
              <a:chExt cx="1769616" cy="865705"/>
            </a:xfrm>
          </p:grpSpPr>
          <p:sp>
            <p:nvSpPr>
              <p:cNvPr id="25" name="Freeform 12"/>
              <p:cNvSpPr/>
              <p:nvPr/>
            </p:nvSpPr>
            <p:spPr>
              <a:xfrm>
                <a:off x="-81426" y="-52905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-449202" y="-123200"/>
              <a:ext cx="10860896" cy="5318118"/>
              <a:chOff x="-138904" y="-77017"/>
              <a:chExt cx="2145362" cy="1050492"/>
            </a:xfrm>
          </p:grpSpPr>
          <p:sp>
            <p:nvSpPr>
              <p:cNvPr id="23" name="Freeform 15"/>
              <p:cNvSpPr/>
              <p:nvPr/>
            </p:nvSpPr>
            <p:spPr>
              <a:xfrm>
                <a:off x="-101050" y="-61117"/>
                <a:ext cx="2107508" cy="1034592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</p:sp>
          <p:sp>
            <p:nvSpPr>
              <p:cNvPr id="24" name="TextBox 16"/>
              <p:cNvSpPr txBox="1"/>
              <p:nvPr/>
            </p:nvSpPr>
            <p:spPr>
              <a:xfrm>
                <a:off x="-138904" y="-77017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2" name="TextBox 17"/>
            <p:cNvSpPr txBox="1"/>
            <p:nvPr/>
          </p:nvSpPr>
          <p:spPr>
            <a:xfrm>
              <a:off x="-63580" y="169118"/>
              <a:ext cx="10305536" cy="49081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Виды педагогических наблюдений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[Электронная версия][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Ресурс:https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://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cito-web.yspu.org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/link1/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metod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/met93/node15.html]</a:t>
              </a:r>
            </a:p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Доклад по педагогике «Виды наблюдения»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[Электронная версия][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Ресурс:https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://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infourok.ru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/doklad-po-pedagogike-vidy-nablyudeniya-7024079.html]</a:t>
              </a:r>
            </a:p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Наблюдение как метод педагогического исследования и методика его проведения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[Электронная версия][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Ресурс:https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://educentr-kudrovo.vsevobr.ru/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images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Documents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metod-raboty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material_medianar.pdf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</a:p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Наблюдение как метод педагогического исследования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[Электронная версия][Ресурс: https://nsportal.ru/detskiy-sad/raznoe/2014/03/11/nablyudenie-kak-metod-pedagogicheskogo-issledovaniya]</a:t>
              </a:r>
            </a:p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endParaRPr lang="en-US" sz="1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1937</TotalTime>
  <Words>888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329</cp:revision>
  <dcterms:created xsi:type="dcterms:W3CDTF">2019-11-13T12:28:12Z</dcterms:created>
  <dcterms:modified xsi:type="dcterms:W3CDTF">2024-11-07T19:51:53Z</dcterms:modified>
</cp:coreProperties>
</file>