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11" r:id="rId3"/>
    <p:sldId id="329" r:id="rId4"/>
    <p:sldId id="324" r:id="rId5"/>
    <p:sldId id="328" r:id="rId6"/>
    <p:sldId id="320" r:id="rId7"/>
    <p:sldId id="302" r:id="rId8"/>
    <p:sldId id="315" r:id="rId9"/>
    <p:sldId id="327" r:id="rId10"/>
    <p:sldId id="28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EEA413BC-9A94-4D75-94DE-B908EF0F9663}">
          <p14:sldIdLst>
            <p14:sldId id="256"/>
            <p14:sldId id="258"/>
          </p14:sldIdLst>
        </p14:section>
        <p14:section name="Раздел без заголовка" id="{D3A0FC2F-E6FE-4594-B8FE-615B978187A5}">
          <p14:sldIdLst>
            <p14:sldId id="289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594"/>
    <a:srgbClr val="1C51A3"/>
    <a:srgbClr val="1B4E9D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504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282" y="-77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55A14-F809-4454-9CF4-701D8DAEE7A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A7B21-9502-4E1B-A349-68BC294950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34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48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9664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1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095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007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2131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9726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408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01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7358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262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0D48B-0A65-41A2-B6CF-8176A40A1013}" type="datetimeFigureOut">
              <a:rPr lang="ru-RU" smtClean="0"/>
              <a:pPr/>
              <a:t>07.11.2024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66B1-004E-4D6F-B896-4B70F0EC90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996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46304" y="118265"/>
            <a:ext cx="8878824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400" b="1" dirty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«Российский университет </a:t>
            </a:r>
            <a:r>
              <a:rPr lang="ru-RU" sz="24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спорта «ГЦОЛИФК»</a:t>
            </a:r>
            <a:endParaRPr lang="ru-RU" sz="2400" b="1" dirty="0">
              <a:solidFill>
                <a:srgbClr val="0D459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3345" y="1613551"/>
            <a:ext cx="7605839" cy="75866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Дисциплина: Методы педагогической диагностики 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64" y="304439"/>
            <a:ext cx="1261872" cy="125004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503499" y="4417711"/>
            <a:ext cx="4640501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Выполнил:___________________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96922" y="5091319"/>
            <a:ext cx="4547078" cy="6601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err="1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Проверил:___________________</a:t>
            </a:r>
            <a:endParaRPr lang="ru-RU" sz="2400" b="1" dirty="0" smtClean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____________________________</a:t>
            </a:r>
            <a:endParaRPr lang="ru-RU" sz="24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9224" y="2881519"/>
            <a:ext cx="8110727" cy="8571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необходимых видов документов для проведения </a:t>
            </a:r>
            <a:r>
              <a:rPr lang="ru-RU" sz="2800" b="1" dirty="0" smtClean="0">
                <a:solidFill>
                  <a:srgbClr val="0D4594"/>
                </a:solidFill>
                <a:latin typeface="Times New Roman" pitchFamily="18" charset="0"/>
                <a:cs typeface="Times New Roman" pitchFamily="18" charset="0"/>
              </a:rPr>
              <a:t>исследования»</a:t>
            </a:r>
            <a:endParaRPr lang="ru-RU" sz="2800" b="1" dirty="0">
              <a:solidFill>
                <a:srgbClr val="1B4E9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257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outerShdw blurRad="520700" dist="50800" dir="5400000" algn="ctr" rotWithShape="0">
              <a:srgbClr val="000000">
                <a:alpha val="43137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1602917" y="3938542"/>
            <a:ext cx="5595891" cy="463204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200" b="1" dirty="0">
                <a:solidFill>
                  <a:srgbClr val="1B4E9D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968" y="890080"/>
            <a:ext cx="2748064" cy="27480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705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18872" y="1161288"/>
            <a:ext cx="8897112" cy="5413248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735824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Педагогическое научное исследование  и его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уровни</a:t>
            </a:r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3" name="椭圆 9"/>
          <p:cNvSpPr/>
          <p:nvPr/>
        </p:nvSpPr>
        <p:spPr bwMode="auto">
          <a:xfrm>
            <a:off x="256032" y="2862072"/>
            <a:ext cx="2432304" cy="2112264"/>
          </a:xfrm>
          <a:prstGeom prst="ellipse">
            <a:avLst/>
          </a:prstGeom>
          <a:solidFill>
            <a:srgbClr val="4673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4" name="空心弧 1"/>
          <p:cNvSpPr/>
          <p:nvPr/>
        </p:nvSpPr>
        <p:spPr>
          <a:xfrm rot="5400000">
            <a:off x="-592135" y="2068263"/>
            <a:ext cx="3622316" cy="4112653"/>
          </a:xfrm>
          <a:prstGeom prst="blockArc">
            <a:avLst>
              <a:gd name="adj1" fmla="val 10897210"/>
              <a:gd name="adj2" fmla="val 6953"/>
              <a:gd name="adj3" fmla="val 1246"/>
            </a:avLst>
          </a:prstGeom>
          <a:solidFill>
            <a:srgbClr val="0D4594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568" tIns="64285" rIns="128568" bIns="64285" anchor="ctr"/>
          <a:lstStyle/>
          <a:p>
            <a:pPr algn="ctr" defTabSz="1285734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500">
              <a:solidFill>
                <a:prstClr val="black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19" name="椭圆 11"/>
          <p:cNvSpPr/>
          <p:nvPr/>
        </p:nvSpPr>
        <p:spPr>
          <a:xfrm>
            <a:off x="2003070" y="235342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椭圆 11"/>
          <p:cNvSpPr/>
          <p:nvPr/>
        </p:nvSpPr>
        <p:spPr>
          <a:xfrm>
            <a:off x="2368830" y="4986896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9" name="Google Shape;968;p48"/>
          <p:cNvSpPr/>
          <p:nvPr/>
        </p:nvSpPr>
        <p:spPr>
          <a:xfrm>
            <a:off x="1984394" y="2312474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968;p48"/>
          <p:cNvSpPr/>
          <p:nvPr/>
        </p:nvSpPr>
        <p:spPr>
          <a:xfrm>
            <a:off x="2350154" y="4982522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464" y="2798064"/>
            <a:ext cx="2542032" cy="2514600"/>
          </a:xfrm>
          <a:prstGeom prst="ellipse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6" name="椭圆 11"/>
          <p:cNvSpPr/>
          <p:nvPr/>
        </p:nvSpPr>
        <p:spPr>
          <a:xfrm>
            <a:off x="2923566" y="3511664"/>
            <a:ext cx="524938" cy="524938"/>
          </a:xfrm>
          <a:prstGeom prst="ellipse">
            <a:avLst/>
          </a:prstGeom>
          <a:solidFill>
            <a:srgbClr val="46739C"/>
          </a:solidFill>
          <a:ln>
            <a:noFill/>
          </a:ln>
          <a:effectLst>
            <a:outerShdw blurRad="254000" dist="127000" dir="8100000" algn="tr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 dirty="0">
              <a:solidFill>
                <a:prstClr val="white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7" name="Google Shape;968;p48"/>
          <p:cNvSpPr/>
          <p:nvPr/>
        </p:nvSpPr>
        <p:spPr>
          <a:xfrm>
            <a:off x="2929274" y="3495098"/>
            <a:ext cx="571503" cy="571504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Прямоугольник 24"/>
          <p:cNvSpPr/>
          <p:nvPr/>
        </p:nvSpPr>
        <p:spPr>
          <a:xfrm>
            <a:off x="146304" y="1191519"/>
            <a:ext cx="8814816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Педагогическое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научное исследование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– это процесс формирования новых педагогических знаний, вид познавательной деятельности, направленный на открытие объективных закономерностей обучения, воспитания и развития. Различают три уровня педагогических исследований: 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эмпирический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теоретический, методологический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560320" y="2334519"/>
            <a:ext cx="6281928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Эмпирический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устанавливаются новые факты в педагогической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374136" y="3144962"/>
            <a:ext cx="5431536" cy="160813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еоретический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выдвигает и формулирует основные, общие педагогические закономерности, позволяющие объяснить ранее открытые факты и предсказать их будущее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развитие.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25496" y="4897562"/>
            <a:ext cx="6108192" cy="160813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етодологический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на базе эмпирических и теоретических исследований формулируются общие принципы и методы исследования педагогических явлений, построения теории.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52728"/>
            <a:ext cx="9144000" cy="480060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8016" y="0"/>
            <a:ext cx="7470648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и задачи педагогического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исследования</a:t>
            </a:r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18560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46888" y="2969768"/>
          <a:ext cx="8705088" cy="2864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445"/>
                <a:gridCol w="1480521"/>
                <a:gridCol w="6606122"/>
              </a:tblGrid>
              <a:tr h="412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 п/</a:t>
                      </a:r>
                      <a:r>
                        <a:rPr lang="ru-RU" sz="1400" b="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Виды задач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Описание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56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Историко-диагностические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связаны с изучением истории и современного состояния проблемы, определением или уточнением понятий, общенаучных и психолого-педагогических оснований исследования;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631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4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Теоретико-моделирующие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отражают раскрытие структуры, сущности изучаемого, факторов </a:t>
                      </a:r>
                      <a:r>
                        <a:rPr lang="ru-RU" sz="1400" dirty="0" smtClean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его</a:t>
                      </a:r>
                      <a:r>
                        <a:rPr lang="ru-RU" sz="1400" baseline="0" dirty="0" smtClean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преобразования</a:t>
                      </a:r>
                      <a:r>
                        <a:rPr lang="ru-RU" sz="1400" dirty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модели структуры и функций изучаемого и способов его преобразования</a:t>
                      </a:r>
                      <a:r>
                        <a:rPr lang="ru-RU" sz="1400" dirty="0" smtClean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92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400" b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Практически-преобразовательные</a:t>
                      </a:r>
                      <a:endParaRPr lang="ru-RU" sz="14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/>
                        <a:buNone/>
                        <a:tabLst>
                          <a:tab pos="457200" algn="l"/>
                        </a:tabLst>
                      </a:pPr>
                      <a:r>
                        <a:rPr lang="ru-RU" sz="1400" dirty="0">
                          <a:solidFill>
                            <a:srgbClr val="28282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направлены на обработку и использование методов, приемов, средств рациональной организации педагогического процесса, его предполагаемого преобразования и с разработкой практических рекомендаций.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 flipV="1">
            <a:off x="0" y="6379464"/>
            <a:ext cx="9144000" cy="204216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0312" y="1420882"/>
            <a:ext cx="87508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педагогического исследования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раскрытие закономерностей педагогического явления, установление реальных противоречий процессов воспитания, обучения и развития и отражение их в теоретических положениях. Раскрытие закономерностей может осуществляться на различных уровнях при рассмотрении методов педагогического исследования. В соответствии с логикой научного поиска осуществляется разработка методики исследования.</a:t>
            </a:r>
          </a:p>
          <a:p>
            <a:endParaRPr lang="ru-RU" sz="24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1"/>
            <a:ext cx="7306056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Выбор необходимых видов документов для проведения исследования</a:t>
            </a:r>
          </a:p>
          <a:p>
            <a:pPr algn="ctr"/>
            <a:endParaRPr 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5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平行四边形 3"/>
          <p:cNvSpPr/>
          <p:nvPr/>
        </p:nvSpPr>
        <p:spPr>
          <a:xfrm>
            <a:off x="0" y="1005840"/>
            <a:ext cx="9144000" cy="5852160"/>
          </a:xfrm>
          <a:prstGeom prst="rect">
            <a:avLst/>
          </a:prstGeom>
          <a:solidFill>
            <a:schemeClr val="accent1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64326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98" kern="0">
              <a:solidFill>
                <a:sysClr val="windowText" lastClr="0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2024" y="1603762"/>
            <a:ext cx="8750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 документами, имеющими место 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общественной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жизни, исследователь должен соблюдать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определенные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 и нормы использования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документов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Приступая к проведению исследования, очень важно определить весь круг документов, которые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могут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быть использованы, и решить вопрос об 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сравнительной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ценности, в первую очередь с точки зрения надежности содержащейся в них информации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0" y="3739896"/>
            <a:ext cx="9144000" cy="2523744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sp>
        <p:nvSpPr>
          <p:cNvPr id="30" name="TextBox 33"/>
          <p:cNvSpPr txBox="1"/>
          <p:nvPr/>
        </p:nvSpPr>
        <p:spPr>
          <a:xfrm>
            <a:off x="308366" y="3892850"/>
            <a:ext cx="8835634" cy="21236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Выбор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необходимых видов документов зависит от замысла и цели применения анализа документов. Нельзя начинать подборку документов до тех пор,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определена цель. Необходимый и достаточный круг документальных источников при проведении анализа документов определяется проблемой, целью, задачами исследования, а также организационными, техническими и финансовыми возможностями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исследователя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</a:pP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6577584"/>
            <a:ext cx="9144000" cy="280416"/>
          </a:xfrm>
          <a:prstGeom prst="rect">
            <a:avLst/>
          </a:prstGeom>
          <a:solidFill>
            <a:srgbClr val="1C51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43000"/>
            <a:ext cx="9144000" cy="5715000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cxnSp>
        <p:nvCxnSpPr>
          <p:cNvPr id="4" name="直接连接符 5"/>
          <p:cNvCxnSpPr/>
          <p:nvPr/>
        </p:nvCxnSpPr>
        <p:spPr>
          <a:xfrm flipV="1">
            <a:off x="1316736" y="2760447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5"/>
          <p:cNvCxnSpPr/>
          <p:nvPr/>
        </p:nvCxnSpPr>
        <p:spPr>
          <a:xfrm rot="16200000" flipH="1">
            <a:off x="-870731" y="4720355"/>
            <a:ext cx="3095728" cy="954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 flipV="1">
            <a:off x="6260592" y="2739111"/>
            <a:ext cx="1768794" cy="1041"/>
          </a:xfrm>
          <a:prstGeom prst="line">
            <a:avLst/>
          </a:prstGeom>
          <a:ln w="38100">
            <a:solidFill>
              <a:srgbClr val="3D6487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30352" y="0"/>
            <a:ext cx="7434072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Критерии и правила при выборе документов для </a:t>
            </a:r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ru-RU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33"/>
          <p:cNvSpPr txBox="1"/>
          <p:nvPr/>
        </p:nvSpPr>
        <p:spPr>
          <a:xfrm>
            <a:off x="466344" y="1259378"/>
            <a:ext cx="8366760" cy="2769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9" name="TextBox 33"/>
          <p:cNvSpPr txBox="1"/>
          <p:nvPr/>
        </p:nvSpPr>
        <p:spPr>
          <a:xfrm>
            <a:off x="457200" y="1261872"/>
            <a:ext cx="8494776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сборе информации из документальных источников В.И. Волович рекомендует исследователю руководствоваться двумя взаимодополняющими друг друга критериями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количеством и качеством информации.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/>
              <a:t> </a:t>
            </a:r>
          </a:p>
        </p:txBody>
      </p:sp>
      <p:sp>
        <p:nvSpPr>
          <p:cNvPr id="10" name="TextBox 33"/>
          <p:cNvSpPr txBox="1"/>
          <p:nvPr/>
        </p:nvSpPr>
        <p:spPr>
          <a:xfrm>
            <a:off x="3191256" y="2679192"/>
            <a:ext cx="3008376" cy="30777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Правила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33"/>
          <p:cNvSpPr txBox="1"/>
          <p:nvPr/>
        </p:nvSpPr>
        <p:spPr>
          <a:xfrm>
            <a:off x="1143000" y="3407664"/>
            <a:ext cx="7516368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Исключать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информацию,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которая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взята из документов сомнительной надежности, или информацию, степень научной пригодности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которой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близка к нулю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33"/>
          <p:cNvSpPr txBox="1"/>
          <p:nvPr/>
        </p:nvSpPr>
        <p:spPr>
          <a:xfrm>
            <a:off x="1069848" y="4532376"/>
            <a:ext cx="7397496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спользовать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исключительно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документального первоисточника или перепроверенных данных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33"/>
          <p:cNvSpPr txBox="1"/>
          <p:nvPr/>
        </p:nvSpPr>
        <p:spPr>
          <a:xfrm>
            <a:off x="1325880" y="5544312"/>
            <a:ext cx="7095744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ассматривать документальную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информацию во взаимосвязи с другой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информацией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надежность которой уже определена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317122" y="3383280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17122" y="4462272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26266" y="5413248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97"/>
          <p:cNvSpPr txBox="1"/>
          <p:nvPr/>
        </p:nvSpPr>
        <p:spPr>
          <a:xfrm>
            <a:off x="284327" y="3419347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4" name="TextBox 97"/>
          <p:cNvSpPr txBox="1"/>
          <p:nvPr/>
        </p:nvSpPr>
        <p:spPr>
          <a:xfrm>
            <a:off x="302615" y="4470907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5" name="TextBox 97"/>
          <p:cNvSpPr txBox="1"/>
          <p:nvPr/>
        </p:nvSpPr>
        <p:spPr>
          <a:xfrm>
            <a:off x="293471" y="544017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7370064" cy="105413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документов для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проведения педагогического исследования 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21" name="Прямоугольник 20"/>
          <p:cNvSpPr/>
          <p:nvPr/>
        </p:nvSpPr>
        <p:spPr>
          <a:xfrm>
            <a:off x="0" y="1069848"/>
            <a:ext cx="9144000" cy="44348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>
              <a:solidFill>
                <a:srgbClr val="CCECFF"/>
              </a:solidFill>
            </a:endParaRPr>
          </a:p>
        </p:txBody>
      </p:sp>
      <p:grpSp>
        <p:nvGrpSpPr>
          <p:cNvPr id="23" name="Group 10"/>
          <p:cNvGrpSpPr/>
          <p:nvPr/>
        </p:nvGrpSpPr>
        <p:grpSpPr>
          <a:xfrm>
            <a:off x="0" y="1078993"/>
            <a:ext cx="8997695" cy="4919471"/>
            <a:chOff x="0" y="-303295"/>
            <a:chExt cx="10411694" cy="6284641"/>
          </a:xfrm>
        </p:grpSpPr>
        <p:grpSp>
          <p:nvGrpSpPr>
            <p:cNvPr id="26" name="Group 11"/>
            <p:cNvGrpSpPr/>
            <p:nvPr/>
          </p:nvGrpSpPr>
          <p:grpSpPr>
            <a:xfrm>
              <a:off x="0" y="-303295"/>
              <a:ext cx="7756713" cy="4418099"/>
              <a:chOff x="0" y="-59910"/>
              <a:chExt cx="1532190" cy="872710"/>
            </a:xfrm>
          </p:grpSpPr>
          <p:sp>
            <p:nvSpPr>
              <p:cNvPr id="35" name="Freeform 12"/>
              <p:cNvSpPr/>
              <p:nvPr/>
            </p:nvSpPr>
            <p:spPr>
              <a:xfrm>
                <a:off x="0" y="-59910"/>
                <a:ext cx="1532190" cy="51899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36" name="TextBox 13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27" name="Group 14"/>
            <p:cNvGrpSpPr/>
            <p:nvPr/>
          </p:nvGrpSpPr>
          <p:grpSpPr>
            <a:xfrm>
              <a:off x="254000" y="-190707"/>
              <a:ext cx="10157694" cy="6172053"/>
              <a:chOff x="0" y="-90352"/>
              <a:chExt cx="2006458" cy="1219171"/>
            </a:xfrm>
          </p:grpSpPr>
          <p:sp>
            <p:nvSpPr>
              <p:cNvPr id="28" name="Freeform 15"/>
              <p:cNvSpPr/>
              <p:nvPr/>
            </p:nvSpPr>
            <p:spPr>
              <a:xfrm>
                <a:off x="0" y="-90352"/>
                <a:ext cx="2006458" cy="1219171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rgbClr val="1C51A3"/>
              </a:solidFill>
            </p:spPr>
          </p:sp>
          <p:sp>
            <p:nvSpPr>
              <p:cNvPr id="33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</p:grpSp>
      <p:cxnSp>
        <p:nvCxnSpPr>
          <p:cNvPr id="38" name="Прямая соединительная линия 37"/>
          <p:cNvCxnSpPr/>
          <p:nvPr/>
        </p:nvCxnSpPr>
        <p:spPr>
          <a:xfrm rot="16200000" flipH="1">
            <a:off x="2839212" y="3973068"/>
            <a:ext cx="2624328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175"/>
          <p:cNvSpPr txBox="1"/>
          <p:nvPr/>
        </p:nvSpPr>
        <p:spPr>
          <a:xfrm>
            <a:off x="484632" y="2561534"/>
            <a:ext cx="3511296" cy="3484586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Устав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учреждения, положение о педагогическом совете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Эти документы помогают понять особенности содержания образовательной деятельности учреждения и всех участников образовательного процесса, а также основные направления образовательной деятельности и функциональные обязанности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сотрудников.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51" name="TextBox 175"/>
          <p:cNvSpPr txBox="1"/>
          <p:nvPr/>
        </p:nvSpPr>
        <p:spPr>
          <a:xfrm>
            <a:off x="384048" y="1250894"/>
            <a:ext cx="8485632" cy="1330150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Документы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содержащие текстовую и статистическую информацию о учебно-воспитательном процессе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К ним относятся приказы по школе, алфавитные книги, классные журналы, картотеки трудновоспитуемых, планы и конспекты уроков, отчёты и протоколы собраний, заседаний, педагогических советов и других органов.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 </a:t>
            </a: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rot="10800000" flipV="1">
            <a:off x="3063240" y="2441448"/>
            <a:ext cx="3959352" cy="1828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175"/>
          <p:cNvSpPr txBox="1"/>
          <p:nvPr/>
        </p:nvSpPr>
        <p:spPr>
          <a:xfrm>
            <a:off x="4389120" y="2526594"/>
            <a:ext cx="4425695" cy="1730260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600" b="1" dirty="0" smtClean="0"/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Личные дела учащихся, медицинские карты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Они дают объективные данные о реально сложившейся практике организации образовательного процесса.</a:t>
            </a:r>
            <a:endParaRPr lang="ru-RU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 algn="ctr"/>
            <a:endParaRPr lang="ru-RU" sz="1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22" name="TextBox 175"/>
          <p:cNvSpPr txBox="1"/>
          <p:nvPr/>
        </p:nvSpPr>
        <p:spPr>
          <a:xfrm>
            <a:off x="685800" y="5998885"/>
            <a:ext cx="7799832" cy="622264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Выбор видов документов зависит от целей и задач педагогического исследования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  <p:sp>
        <p:nvSpPr>
          <p:cNvPr id="20" name="TextBox 175"/>
          <p:cNvSpPr txBox="1"/>
          <p:nvPr/>
        </p:nvSpPr>
        <p:spPr>
          <a:xfrm>
            <a:off x="4379976" y="3590965"/>
            <a:ext cx="4431792" cy="2099592"/>
          </a:xfrm>
          <a:prstGeom prst="rect">
            <a:avLst/>
          </a:prstGeom>
          <a:noFill/>
        </p:spPr>
        <p:txBody>
          <a:bodyPr wrap="square" lIns="128568" tIns="64283" rIns="128568" bIns="64283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Продукты деятельности учащихся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  К ним относятся тетради учащихся, дневники, различные письменные работы (сочинения, домашние задания, решение задач), черновики выполненных заданий, письма, записки, рисунки, чертежи, продукты художественно-прикладного и технического творчества, различные поделки. </a:t>
            </a:r>
            <a:endParaRPr lang="en-GB" altLang="zh-CN" sz="1200" dirty="0">
              <a:solidFill>
                <a:schemeClr val="bg1"/>
              </a:solidFill>
              <a:latin typeface="Times New Roman" pitchFamily="18" charset="0"/>
              <a:ea typeface="微软雅黑" panose="020B0503020204020204" pitchFamily="34" charset="-122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042416"/>
            <a:ext cx="9144000" cy="5815584"/>
          </a:xfrm>
          <a:prstGeom prst="rect">
            <a:avLst/>
          </a:prstGeom>
          <a:gradFill>
            <a:gsLst>
              <a:gs pos="10000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8028432" cy="6232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Продукты деятельности учащихся </a:t>
            </a:r>
            <a:endParaRPr lang="ru-RU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4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9" name="Овал 18"/>
          <p:cNvSpPr/>
          <p:nvPr/>
        </p:nvSpPr>
        <p:spPr>
          <a:xfrm>
            <a:off x="4468498" y="3657600"/>
            <a:ext cx="697862" cy="696080"/>
          </a:xfrm>
          <a:prstGeom prst="ellipse">
            <a:avLst/>
          </a:prstGeom>
          <a:solidFill>
            <a:srgbClr val="1B4E9D"/>
          </a:solidFill>
          <a:ln>
            <a:solidFill>
              <a:srgbClr val="1C51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122050" y="3590544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97"/>
          <p:cNvSpPr txBox="1"/>
          <p:nvPr/>
        </p:nvSpPr>
        <p:spPr>
          <a:xfrm>
            <a:off x="4457039" y="369671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04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109858" y="4648200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453258" y="2581656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128146" y="2599944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97"/>
          <p:cNvSpPr txBox="1"/>
          <p:nvPr/>
        </p:nvSpPr>
        <p:spPr>
          <a:xfrm>
            <a:off x="119735" y="361137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03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6" name="TextBox 97"/>
          <p:cNvSpPr txBox="1"/>
          <p:nvPr/>
        </p:nvSpPr>
        <p:spPr>
          <a:xfrm>
            <a:off x="119735" y="466293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05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8" name="TextBox 97"/>
          <p:cNvSpPr txBox="1"/>
          <p:nvPr/>
        </p:nvSpPr>
        <p:spPr>
          <a:xfrm>
            <a:off x="128879" y="2605531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01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5" name="TextBox 33"/>
          <p:cNvSpPr txBox="1"/>
          <p:nvPr/>
        </p:nvSpPr>
        <p:spPr>
          <a:xfrm>
            <a:off x="182880" y="1161842"/>
            <a:ext cx="8787384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родукты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деятельности учащихся могут использоваться как документы для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Анализ результатов их обычной школьной работы может применяться на любом этапе эксперимента и служить как самостоятельный источник данных, так и дополнительное подтверждение специальных контрольных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данных.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33"/>
          <p:cNvSpPr txBox="1"/>
          <p:nvPr/>
        </p:nvSpPr>
        <p:spPr>
          <a:xfrm>
            <a:off x="960120" y="4657898"/>
            <a:ext cx="3099816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ерновики выполненных заданий;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33"/>
          <p:cNvSpPr txBox="1"/>
          <p:nvPr/>
        </p:nvSpPr>
        <p:spPr>
          <a:xfrm>
            <a:off x="969264" y="2783378"/>
            <a:ext cx="3054096" cy="27699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етради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учащихся, дневники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33"/>
          <p:cNvSpPr txBox="1"/>
          <p:nvPr/>
        </p:nvSpPr>
        <p:spPr>
          <a:xfrm>
            <a:off x="978408" y="3469178"/>
            <a:ext cx="3236976" cy="8309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азличные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письменные работы: сочинения, домашние задания, решение задач;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33"/>
          <p:cNvSpPr txBox="1"/>
          <p:nvPr/>
        </p:nvSpPr>
        <p:spPr>
          <a:xfrm>
            <a:off x="246888" y="5587538"/>
            <a:ext cx="8787384" cy="11079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ct val="0"/>
              </a:spcBef>
            </a:pP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анализе продуктов деятельности учащихся можно использовать 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контент-анализа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в текстах подсчитываются частоты употребления тех или иных терминов, оценок и на основании этого делаются выводы, как связаны различные объекты, события, лица.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477642" y="4709160"/>
            <a:ext cx="697862" cy="696080"/>
          </a:xfrm>
          <a:prstGeom prst="ellipse">
            <a:avLst/>
          </a:prstGeom>
          <a:solidFill>
            <a:srgbClr val="1B4E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97"/>
          <p:cNvSpPr txBox="1"/>
          <p:nvPr/>
        </p:nvSpPr>
        <p:spPr>
          <a:xfrm>
            <a:off x="4441799" y="4797043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06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1" name="TextBox 97"/>
          <p:cNvSpPr txBox="1"/>
          <p:nvPr/>
        </p:nvSpPr>
        <p:spPr>
          <a:xfrm>
            <a:off x="4453991" y="2614675"/>
            <a:ext cx="799195" cy="627107"/>
          </a:xfrm>
          <a:prstGeom prst="rect">
            <a:avLst/>
          </a:prstGeom>
          <a:noFill/>
        </p:spPr>
        <p:txBody>
          <a:bodyPr wrap="square" lIns="194322" tIns="97161" rIns="194322" bIns="97161" rtlCol="0">
            <a:spAutoFit/>
          </a:bodyPr>
          <a:lstStyle/>
          <a:p>
            <a:r>
              <a:rPr lang="ru-RU" altLang="zh-CN" sz="2800" b="1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02</a:t>
            </a:r>
            <a:endParaRPr lang="zh-CN" altLang="en-US" sz="2800" b="1" dirty="0">
              <a:solidFill>
                <a:schemeClr val="bg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2" name="TextBox 33"/>
          <p:cNvSpPr txBox="1"/>
          <p:nvPr/>
        </p:nvSpPr>
        <p:spPr>
          <a:xfrm>
            <a:off x="5248656" y="2707178"/>
            <a:ext cx="3456432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родукты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художественно-прикладного творчества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5394960" y="3722162"/>
            <a:ext cx="3319272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родукты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технического творчества, различные поделки; 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593080" y="4746290"/>
            <a:ext cx="2837688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Выступления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классных и школьных органах печати; 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1161288"/>
            <a:ext cx="3931920" cy="2660904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0618" y="0"/>
            <a:ext cx="6486606" cy="80791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Вопросы по теме</a:t>
            </a:r>
            <a:endParaRPr lang="ru-RU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31920" y="1143000"/>
            <a:ext cx="521208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задач педагогического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Теоретические, аналитические, функциональные, моделирующие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Историко-диагностические, теоретико-моделирующие, практически-преобразовательные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В)Теоретико-аналитические, функционально-диагностические, историко-моделирующие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Нет верного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ответа</a:t>
            </a:r>
            <a:endParaRPr lang="ru-RU" dirty="0" smtClean="0"/>
          </a:p>
          <a:p>
            <a:endParaRPr lang="ru-RU" sz="1600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2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0" y="926592"/>
            <a:ext cx="387705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ru-RU" sz="1600" dirty="0" smtClean="0"/>
          </a:p>
          <a:p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Уровни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педагогических исследований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А) Эмпирический, теоретический, методологический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Б) Эмпирический, практический, теоретический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В) Аналитический, теоретический , прикладной</a:t>
            </a:r>
          </a:p>
          <a:p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785617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документов, которые используются для проведения педагогического исследования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Устав образовательного учреждения;  положение о педагогическом совете; классный журнал; 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Личные медицинские карты воспитанников (учащихся); различные справки и объяснительные записки; 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формуляры библиотеки; 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Дневники учащихся; протоколы собраний, заседаний. 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Г)Все перечисленное верно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Д) Все перечисленное верно, кроме объяснительных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записок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endParaRPr lang="ru-RU" dirty="0">
              <a:solidFill>
                <a:srgbClr val="1C51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6659880"/>
            <a:ext cx="9144000" cy="198120"/>
          </a:xfrm>
          <a:prstGeom prst="rect">
            <a:avLst/>
          </a:prstGeom>
          <a:solidFill>
            <a:srgbClr val="0D45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17157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28600" y="0"/>
            <a:ext cx="7031736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литературы</a:t>
            </a:r>
            <a:endParaRPr lang="ru-RU" dirty="0">
              <a:solidFill>
                <a:schemeClr val="bg1"/>
              </a:solidFill>
              <a:latin typeface="Gotham Pro Black" panose="02000903040000020004" pitchFamily="50" charset="0"/>
              <a:cs typeface="Gotham Pro Black" panose="02000903040000020004" pitchFamily="50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18561" y="313694"/>
            <a:ext cx="253916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r"/>
            <a:r>
              <a:rPr lang="ru-RU" dirty="0" smtClean="0">
                <a:ln w="0"/>
                <a:solidFill>
                  <a:srgbClr val="0D459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>
              <a:ln w="0"/>
              <a:solidFill>
                <a:srgbClr val="0D4594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263" y="-42664"/>
            <a:ext cx="1021175" cy="1021175"/>
          </a:xfrm>
          <a:prstGeom prst="rect">
            <a:avLst/>
          </a:prstGeom>
        </p:spPr>
      </p:pic>
      <p:sp>
        <p:nvSpPr>
          <p:cNvPr id="15" name="Freeform 8"/>
          <p:cNvSpPr/>
          <p:nvPr/>
        </p:nvSpPr>
        <p:spPr>
          <a:xfrm>
            <a:off x="310896" y="1280160"/>
            <a:ext cx="8522208" cy="5221224"/>
          </a:xfrm>
          <a:custGeom>
            <a:avLst/>
            <a:gdLst/>
            <a:ahLst/>
            <a:cxnLst/>
            <a:rect l="l" t="t" r="r" b="b"/>
            <a:pathLst>
              <a:path w="1736622" h="1662840">
                <a:moveTo>
                  <a:pt x="0" y="0"/>
                </a:moveTo>
                <a:lnTo>
                  <a:pt x="1736622" y="0"/>
                </a:lnTo>
                <a:lnTo>
                  <a:pt x="1736622" y="1662840"/>
                </a:lnTo>
                <a:lnTo>
                  <a:pt x="0" y="166284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</p:sp>
      <p:grpSp>
        <p:nvGrpSpPr>
          <p:cNvPr id="2" name="Group 10"/>
          <p:cNvGrpSpPr/>
          <p:nvPr/>
        </p:nvGrpSpPr>
        <p:grpSpPr>
          <a:xfrm>
            <a:off x="441144" y="1371604"/>
            <a:ext cx="8108496" cy="4992622"/>
            <a:chOff x="-339476" y="-251019"/>
            <a:chExt cx="10751170" cy="5416179"/>
          </a:xfrm>
        </p:grpSpPr>
        <p:grpSp>
          <p:nvGrpSpPr>
            <p:cNvPr id="3" name="Group 11"/>
            <p:cNvGrpSpPr/>
            <p:nvPr/>
          </p:nvGrpSpPr>
          <p:grpSpPr>
            <a:xfrm>
              <a:off x="-339476" y="-251019"/>
              <a:ext cx="8982931" cy="4355906"/>
              <a:chOff x="-67057" y="-49584"/>
              <a:chExt cx="1774406" cy="860425"/>
            </a:xfrm>
          </p:grpSpPr>
          <p:sp>
            <p:nvSpPr>
              <p:cNvPr id="25" name="Freeform 12"/>
              <p:cNvSpPr/>
              <p:nvPr/>
            </p:nvSpPr>
            <p:spPr>
              <a:xfrm>
                <a:off x="-62267" y="-43108"/>
                <a:ext cx="1769616" cy="459081"/>
              </a:xfrm>
              <a:custGeom>
                <a:avLst/>
                <a:gdLst/>
                <a:ahLst/>
                <a:cxnLst/>
                <a:rect l="l" t="t" r="r" b="b"/>
                <a:pathLst>
                  <a:path w="1769616" h="459081">
                    <a:moveTo>
                      <a:pt x="0" y="0"/>
                    </a:moveTo>
                    <a:lnTo>
                      <a:pt x="1769616" y="0"/>
                    </a:lnTo>
                    <a:lnTo>
                      <a:pt x="1769616" y="459081"/>
                    </a:lnTo>
                    <a:lnTo>
                      <a:pt x="0" y="459081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  <p:sp>
            <p:nvSpPr>
              <p:cNvPr id="26" name="TextBox 13"/>
              <p:cNvSpPr txBox="1"/>
              <p:nvPr/>
            </p:nvSpPr>
            <p:spPr>
              <a:xfrm>
                <a:off x="-67057" y="-49584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grpSp>
          <p:nvGrpSpPr>
            <p:cNvPr id="4" name="Group 14"/>
            <p:cNvGrpSpPr/>
            <p:nvPr/>
          </p:nvGrpSpPr>
          <p:grpSpPr>
            <a:xfrm>
              <a:off x="-112074" y="-72468"/>
              <a:ext cx="10523768" cy="5237628"/>
              <a:chOff x="-72311" y="-66996"/>
              <a:chExt cx="2078769" cy="1034593"/>
            </a:xfrm>
          </p:grpSpPr>
          <p:sp>
            <p:nvSpPr>
              <p:cNvPr id="23" name="Freeform 15"/>
              <p:cNvSpPr/>
              <p:nvPr/>
            </p:nvSpPr>
            <p:spPr>
              <a:xfrm>
                <a:off x="-72311" y="-66996"/>
                <a:ext cx="2078769" cy="1034593"/>
              </a:xfrm>
              <a:custGeom>
                <a:avLst/>
                <a:gdLst/>
                <a:ahLst/>
                <a:cxnLst/>
                <a:rect l="l" t="t" r="r" b="b"/>
                <a:pathLst>
                  <a:path w="2006458" h="812800">
                    <a:moveTo>
                      <a:pt x="0" y="0"/>
                    </a:moveTo>
                    <a:lnTo>
                      <a:pt x="2006458" y="0"/>
                    </a:lnTo>
                    <a:lnTo>
                      <a:pt x="2006458" y="812800"/>
                    </a:lnTo>
                    <a:lnTo>
                      <a:pt x="0" y="812800"/>
                    </a:lnTo>
                    <a:close/>
                  </a:path>
                </a:pathLst>
              </a:custGeom>
              <a:solidFill>
                <a:schemeClr val="accent1"/>
              </a:solidFill>
            </p:spPr>
          </p:sp>
          <p:sp>
            <p:nvSpPr>
              <p:cNvPr id="24" name="TextBox 16"/>
              <p:cNvSpPr txBox="1"/>
              <p:nvPr/>
            </p:nvSpPr>
            <p:spPr>
              <a:xfrm>
                <a:off x="0" y="-47625"/>
                <a:ext cx="812800" cy="8604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359"/>
                  </a:lnSpc>
                </a:pPr>
                <a:endParaRPr/>
              </a:p>
            </p:txBody>
          </p:sp>
        </p:grpSp>
        <p:sp>
          <p:nvSpPr>
            <p:cNvPr id="22" name="TextBox 17"/>
            <p:cNvSpPr txBox="1"/>
            <p:nvPr/>
          </p:nvSpPr>
          <p:spPr>
            <a:xfrm>
              <a:off x="94034" y="20321"/>
              <a:ext cx="10063052" cy="5008309"/>
            </a:xfrm>
            <a:prstGeom prst="rect">
              <a:avLst/>
            </a:prstGeom>
          </p:spPr>
          <p:txBody>
            <a:bodyPr wrap="square" lIns="0" tIns="0" rIns="0" bIns="0" rtlCol="0" anchor="t">
              <a:spAutoFit/>
            </a:bodyPr>
            <a:lstStyle/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Документация </a:t>
              </a:r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педагогического исследования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[Электронная версия][ Ресурс: https://studbooks.net/1896247/pedagogika/dokumentatsiya_pedagogicheskogo_issledovaniya]</a:t>
              </a:r>
            </a:p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Методы получения информации в эксперименте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[Электронная версия][ Ресурс: http://old.iro.yar.ru/resource/distant/pedagogy/pedagogicheskii_eksperement/basov/sekret/etap9.html]</a:t>
              </a:r>
            </a:p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Педагогическое исследование (сущность, формы, методы, элементы)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[Электронная версия][ Ресурс:  https://multiurok.ru/files/pedagogicheskoe-issledovanie-sushchnost-formy-meto.html]</a:t>
              </a:r>
            </a:p>
            <a:p>
              <a:r>
                <a:rPr lang="ru-RU" sz="2000" b="1" dirty="0" smtClean="0">
                  <a:latin typeface="Times New Roman" pitchFamily="18" charset="0"/>
                  <a:cs typeface="Times New Roman" pitchFamily="18" charset="0"/>
                </a:rPr>
                <a:t>Цель и задачи педагогического исследования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[Электронная версия][ Ресурс: https://student-servis.ru/spravochnik/tsel-i-zadachi-pedagogicheskogo-issledovaniya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/]</a:t>
              </a:r>
              <a:endParaRPr lang="en-US" sz="1400" u="none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94494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1923</TotalTime>
  <Words>748</Words>
  <Application>Microsoft Office PowerPoint</Application>
  <PresentationFormat>Экран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Ольга</cp:lastModifiedBy>
  <cp:revision>326</cp:revision>
  <dcterms:created xsi:type="dcterms:W3CDTF">2019-11-13T12:28:12Z</dcterms:created>
  <dcterms:modified xsi:type="dcterms:W3CDTF">2024-11-07T19:44:10Z</dcterms:modified>
</cp:coreProperties>
</file>