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323" r:id="rId3"/>
    <p:sldId id="320" r:id="rId4"/>
    <p:sldId id="318" r:id="rId5"/>
    <p:sldId id="317" r:id="rId6"/>
    <p:sldId id="322" r:id="rId7"/>
    <p:sldId id="324" r:id="rId8"/>
    <p:sldId id="316" r:id="rId9"/>
    <p:sldId id="326" r:id="rId10"/>
    <p:sldId id="28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EEA413BC-9A94-4D75-94DE-B908EF0F9663}">
          <p14:sldIdLst>
            <p14:sldId id="256"/>
            <p14:sldId id="258"/>
          </p14:sldIdLst>
        </p14:section>
        <p14:section name="Раздел без заголовка" id="{D3A0FC2F-E6FE-4594-B8FE-615B978187A5}">
          <p14:sldIdLst>
            <p14:sldId id="28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51A3"/>
    <a:srgbClr val="1B4E9D"/>
    <a:srgbClr val="0D4594"/>
    <a:srgbClr val="CCE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504" autoAdjust="0"/>
    <p:restoredTop sz="94660"/>
  </p:normalViewPr>
  <p:slideViewPr>
    <p:cSldViewPr snapToGrid="0">
      <p:cViewPr varScale="1">
        <p:scale>
          <a:sx n="83" d="100"/>
          <a:sy n="83" d="100"/>
        </p:scale>
        <p:origin x="-1282" y="-77"/>
      </p:cViewPr>
      <p:guideLst>
        <p:guide orient="horz" pos="213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355A14-F809-4454-9CF4-701D8DAEE7A3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A7B21-9502-4E1B-A349-68BC294950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5348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9489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9664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4217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0952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0070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1315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7266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087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2016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7358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2626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0D48B-0A65-41A2-B6CF-8176A40A1013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9965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6" Type="http://schemas.openxmlformats.org/officeDocument/2006/relationships/image" Target="../media/image4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6.pn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blurRad="5207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46304" y="118265"/>
            <a:ext cx="8878824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b="1" dirty="0">
                <a:solidFill>
                  <a:srgbClr val="0D4594"/>
                </a:solidFill>
                <a:latin typeface="Times New Roman" pitchFamily="18" charset="0"/>
                <a:cs typeface="Times New Roman" pitchFamily="18" charset="0"/>
              </a:rPr>
              <a:t>«Российский университет </a:t>
            </a:r>
            <a:r>
              <a:rPr lang="ru-RU" b="1" dirty="0" smtClean="0">
                <a:solidFill>
                  <a:srgbClr val="0D4594"/>
                </a:solidFill>
                <a:latin typeface="Times New Roman" pitchFamily="18" charset="0"/>
                <a:cs typeface="Times New Roman" pitchFamily="18" charset="0"/>
              </a:rPr>
              <a:t>спорта</a:t>
            </a:r>
          </a:p>
          <a:p>
            <a:pPr algn="ctr"/>
            <a:r>
              <a:rPr lang="ru-RU" b="1" dirty="0" smtClean="0">
                <a:solidFill>
                  <a:srgbClr val="0D4594"/>
                </a:solidFill>
                <a:latin typeface="Times New Roman" pitchFamily="18" charset="0"/>
                <a:cs typeface="Times New Roman" pitchFamily="18" charset="0"/>
              </a:rPr>
              <a:t>«ГЦОЛИФК»</a:t>
            </a:r>
            <a:endParaRPr lang="ru-RU" b="1" dirty="0">
              <a:solidFill>
                <a:srgbClr val="0D459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4161" y="1750711"/>
            <a:ext cx="8046919" cy="80791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Дисциплина: Педагогика физической культуры</a:t>
            </a:r>
          </a:p>
          <a:p>
            <a:pPr algn="ctr">
              <a:lnSpc>
                <a:spcPct val="80000"/>
              </a:lnSpc>
            </a:pPr>
            <a:endParaRPr lang="ru-RU" sz="3600" b="1" dirty="0">
              <a:solidFill>
                <a:srgbClr val="1B4E9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7912" y="548639"/>
            <a:ext cx="1438295" cy="143829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422449" y="4134247"/>
            <a:ext cx="4640501" cy="6601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err="1" smtClean="0">
                <a:solidFill>
                  <a:srgbClr val="1B4E9D"/>
                </a:solidFill>
                <a:latin typeface="Times New Roman" pitchFamily="18" charset="0"/>
                <a:cs typeface="Times New Roman" pitchFamily="18" charset="0"/>
              </a:rPr>
              <a:t>Выполнил:___________________</a:t>
            </a:r>
            <a:endParaRPr lang="ru-RU" sz="2400" b="1" dirty="0" smtClean="0">
              <a:solidFill>
                <a:srgbClr val="1B4E9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1B4E9D"/>
                </a:solidFill>
                <a:latin typeface="Times New Roman" pitchFamily="18" charset="0"/>
                <a:cs typeface="Times New Roman" pitchFamily="18" charset="0"/>
              </a:rPr>
              <a:t>_____________________________</a:t>
            </a:r>
            <a:endParaRPr lang="ru-RU" sz="2400" b="1" dirty="0">
              <a:solidFill>
                <a:srgbClr val="1B4E9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83409" y="4798711"/>
            <a:ext cx="4547078" cy="6601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err="1" smtClean="0">
                <a:solidFill>
                  <a:srgbClr val="1B4E9D"/>
                </a:solidFill>
                <a:latin typeface="Times New Roman" pitchFamily="18" charset="0"/>
                <a:cs typeface="Times New Roman" pitchFamily="18" charset="0"/>
              </a:rPr>
              <a:t>Проверил:___________________</a:t>
            </a:r>
            <a:endParaRPr lang="ru-RU" sz="2400" b="1" dirty="0" smtClean="0">
              <a:solidFill>
                <a:srgbClr val="1B4E9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1B4E9D"/>
                </a:solidFill>
                <a:latin typeface="Times New Roman" pitchFamily="18" charset="0"/>
                <a:cs typeface="Times New Roman" pitchFamily="18" charset="0"/>
              </a:rPr>
              <a:t>____________________________</a:t>
            </a:r>
            <a:endParaRPr lang="ru-RU" sz="2400" b="1" dirty="0">
              <a:solidFill>
                <a:srgbClr val="1B4E9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4049" y="2598055"/>
            <a:ext cx="8439912" cy="125111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600" b="1" dirty="0" smtClean="0">
                <a:solidFill>
                  <a:srgbClr val="1B4E9D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3600" b="1" dirty="0" smtClean="0">
                <a:solidFill>
                  <a:srgbClr val="1B4E9D"/>
                </a:solidFill>
                <a:latin typeface="Times New Roman" pitchFamily="18" charset="0"/>
                <a:cs typeface="Times New Roman" pitchFamily="18" charset="0"/>
              </a:rPr>
              <a:t>:«</a:t>
            </a:r>
            <a:r>
              <a:rPr lang="ru-RU" sz="3600" b="1" dirty="0" err="1" smtClean="0">
                <a:solidFill>
                  <a:srgbClr val="1B4E9D"/>
                </a:solidFill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3600" b="1" dirty="0" smtClean="0">
                <a:solidFill>
                  <a:srgbClr val="1B4E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1B4E9D"/>
                </a:solidFill>
                <a:latin typeface="Times New Roman" pitchFamily="18" charset="0"/>
                <a:cs typeface="Times New Roman" pitchFamily="18" charset="0"/>
              </a:rPr>
              <a:t>технологии</a:t>
            </a:r>
            <a:r>
              <a:rPr lang="ru-RU" sz="3600" b="1" dirty="0" smtClean="0">
                <a:solidFill>
                  <a:srgbClr val="1B4E9D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b="1" dirty="0" smtClean="0">
              <a:solidFill>
                <a:srgbClr val="1B4E9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endParaRPr lang="ru-RU" sz="2400" b="1" dirty="0" smtClean="0">
              <a:solidFill>
                <a:srgbClr val="1C51A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257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blurRad="5207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602917" y="3938542"/>
            <a:ext cx="5595891" cy="463204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dirty="0">
                <a:solidFill>
                  <a:srgbClr val="1B4E9D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7968" y="890080"/>
            <a:ext cx="2748064" cy="2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052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задержка 1"/>
          <p:cNvSpPr/>
          <p:nvPr/>
        </p:nvSpPr>
        <p:spPr>
          <a:xfrm rot="10800000">
            <a:off x="-5" y="6528816"/>
            <a:ext cx="7827265" cy="32918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Блок-схема: задержка 1"/>
          <p:cNvSpPr/>
          <p:nvPr/>
        </p:nvSpPr>
        <p:spPr>
          <a:xfrm rot="10800000">
            <a:off x="6654382" y="-18000"/>
            <a:ext cx="592465" cy="687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задержка 1"/>
          <p:cNvSpPr/>
          <p:nvPr/>
        </p:nvSpPr>
        <p:spPr>
          <a:xfrm rot="10800000">
            <a:off x="7251191" y="1"/>
            <a:ext cx="603850" cy="685799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Блок-схема: задержка 1"/>
          <p:cNvSpPr/>
          <p:nvPr/>
        </p:nvSpPr>
        <p:spPr>
          <a:xfrm rot="10800000">
            <a:off x="9020355" y="0"/>
            <a:ext cx="123645" cy="687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68143" y="0"/>
            <a:ext cx="1021175" cy="10211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16530" y="0"/>
            <a:ext cx="6468318" cy="93102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Понятие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технологий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2336" y="844296"/>
            <a:ext cx="612648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технологии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комплекс мер по охране и укреплению здоровья детей в образовательном учреждении. К ним относят педагогические, психологические, медицинские программы и подходы, которые обеспечивают безопасный для педагогов и детей учебный процесс. </a:t>
            </a:r>
          </a:p>
          <a:p>
            <a:pPr fontAlgn="base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 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2336" y="2563368"/>
            <a:ext cx="62270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Технологии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здоровьесбережения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основываются на благополучном влиянии факторов учебного процесса на жизнь ребенка, а именно: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комфортные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условия обучения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доброжелательная атмосфера со стороны педагога и коллектива, отсутствие стрессовых ситуаций, адекватность требований к ребенку на занятиях;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соответствие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учебной нагрузки возрасту ребенка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 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рациональная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организация учебного процесса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 соответствии с возрастными, половыми, культурными, индивидуальными, психологическими особенностями ребенка;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достаточная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двигательная активность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/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618564" y="313694"/>
            <a:ext cx="253916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ru-RU" dirty="0" smtClean="0">
                <a:ln w="0"/>
                <a:solidFill>
                  <a:srgbClr val="0D459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>
              <a:ln w="0"/>
              <a:solidFill>
                <a:srgbClr val="0D459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1"/>
          <p:cNvSpPr/>
          <p:nvPr/>
        </p:nvSpPr>
        <p:spPr>
          <a:xfrm>
            <a:off x="-1" y="795528"/>
            <a:ext cx="3008377" cy="6043422"/>
          </a:xfrm>
          <a:prstGeom prst="rtTriangle">
            <a:avLst/>
          </a:prstGeom>
          <a:solidFill>
            <a:srgbClr val="1B4E9D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3" name="矩形 18"/>
          <p:cNvSpPr/>
          <p:nvPr/>
        </p:nvSpPr>
        <p:spPr>
          <a:xfrm>
            <a:off x="632059" y="0"/>
            <a:ext cx="6584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Школьные факторы риска, ухудшающие здоровье детей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zh-CN" altLang="en-US" sz="2800" b="1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5" name="任意多边形 9"/>
          <p:cNvSpPr/>
          <p:nvPr/>
        </p:nvSpPr>
        <p:spPr>
          <a:xfrm rot="16200000">
            <a:off x="6638544" y="4352544"/>
            <a:ext cx="2670048" cy="2340864"/>
          </a:xfrm>
          <a:custGeom>
            <a:avLst/>
            <a:gdLst>
              <a:gd name="connsiteX0" fmla="*/ 0 w 4343400"/>
              <a:gd name="connsiteY0" fmla="*/ 0 h 4343400"/>
              <a:gd name="connsiteX1" fmla="*/ 4343400 w 4343400"/>
              <a:gd name="connsiteY1" fmla="*/ 4343400 h 4343400"/>
              <a:gd name="connsiteX2" fmla="*/ 3486149 w 4343400"/>
              <a:gd name="connsiteY2" fmla="*/ 4343400 h 4343400"/>
              <a:gd name="connsiteX3" fmla="*/ 0 w 4343400"/>
              <a:gd name="connsiteY3" fmla="*/ 857251 h 4343400"/>
              <a:gd name="connsiteX4" fmla="*/ 0 w 4343400"/>
              <a:gd name="connsiteY4" fmla="*/ 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3400" h="4343400">
                <a:moveTo>
                  <a:pt x="0" y="0"/>
                </a:moveTo>
                <a:lnTo>
                  <a:pt x="4343400" y="4343400"/>
                </a:lnTo>
                <a:lnTo>
                  <a:pt x="3486149" y="4343400"/>
                </a:lnTo>
                <a:lnTo>
                  <a:pt x="0" y="857251"/>
                </a:lnTo>
                <a:lnTo>
                  <a:pt x="0" y="0"/>
                </a:lnTo>
                <a:close/>
              </a:path>
            </a:pathLst>
          </a:custGeom>
          <a:solidFill>
            <a:srgbClr val="1B4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Yuanti SC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496" y="932688"/>
            <a:ext cx="82936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Стрессовые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ситуации на занятиях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стрессогенная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педагогическая тактика, необъективная оценка знаний, неадекватные требования к ученику;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5263" y="-42664"/>
            <a:ext cx="1021175" cy="102117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8618564" y="313694"/>
            <a:ext cx="253916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ru-RU" dirty="0" smtClean="0">
                <a:ln w="0"/>
                <a:solidFill>
                  <a:srgbClr val="0D459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dirty="0">
              <a:ln w="0"/>
              <a:solidFill>
                <a:srgbClr val="0D459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88592" y="3069336"/>
            <a:ext cx="70347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Интенсификация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образовательного процесса, что приводит к переутомлению;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7240" y="1597152"/>
            <a:ext cx="775411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Недостаток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физической нагрузки, что приводит к гиподинамии и ухудшению здоровья;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22832" y="2237232"/>
            <a:ext cx="6016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Нарушение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физиологических и гигиенических норм;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69136" y="2630424"/>
            <a:ext cx="6016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Несоответствие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учебной нагрузки возрасту обучаемых;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32432" y="3852672"/>
            <a:ext cx="665378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Неосведомленность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педагогов, родителей и детей в вопросах охраны и укрепления здоровья;</a:t>
            </a:r>
          </a:p>
          <a:p>
            <a:pPr lvl="0"/>
            <a:endParaRPr lang="ru-RU" sz="1600" dirty="0" smtClean="0"/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58568" y="4544568"/>
            <a:ext cx="6016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Невозможность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индивидуального подхода к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учащимся;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04872" y="5047488"/>
            <a:ext cx="601675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Недостаточная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популяризация культуры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здоровья;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84704" y="5565648"/>
            <a:ext cx="601675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Неправильная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 питания в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учреждении.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45" y="1490472"/>
            <a:ext cx="2610974" cy="5248656"/>
          </a:xfrm>
          <a:prstGeom prst="rtTriangle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任意多边形: 形状 31"/>
          <p:cNvSpPr/>
          <p:nvPr/>
        </p:nvSpPr>
        <p:spPr>
          <a:xfrm rot="10800000" flipH="1" flipV="1">
            <a:off x="0" y="1252728"/>
            <a:ext cx="2798064" cy="5605272"/>
          </a:xfrm>
          <a:prstGeom prst="rtTriangle">
            <a:avLst/>
          </a:prstGeom>
          <a:solidFill>
            <a:srgbClr val="1C51A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15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7658" y="0"/>
            <a:ext cx="7647894" cy="105413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задачи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технологий 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618559" y="313694"/>
            <a:ext cx="253916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ru-RU" dirty="0" smtClean="0">
                <a:ln w="0"/>
                <a:solidFill>
                  <a:srgbClr val="0D459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ru-RU" dirty="0">
              <a:ln w="0"/>
              <a:solidFill>
                <a:srgbClr val="0D459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5263" y="-42664"/>
            <a:ext cx="1021175" cy="10211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5159" y="1756162"/>
            <a:ext cx="8120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1C51A3"/>
                </a:solidFill>
                <a:latin typeface="Gotham Pro Medium" panose="02000603030000020004" pitchFamily="50" charset="0"/>
                <a:cs typeface="Gotham Pro Medium" panose="02000603030000020004" pitchFamily="50" charset="0"/>
              </a:rPr>
              <a:t> </a:t>
            </a:r>
            <a:endParaRPr lang="ru-RU" sz="1600" b="1" dirty="0" smtClean="0"/>
          </a:p>
          <a:p>
            <a:endParaRPr lang="ru-RU" sz="1600" dirty="0" smtClean="0"/>
          </a:p>
          <a:p>
            <a:r>
              <a:rPr lang="ru-RU" sz="1600" dirty="0" smtClean="0">
                <a:solidFill>
                  <a:srgbClr val="1C51A3"/>
                </a:solidFill>
                <a:latin typeface="Gotham Pro Medium" panose="02000603030000020004" pitchFamily="50" charset="0"/>
                <a:cs typeface="Gotham Pro Medium" panose="02000603030000020004" pitchFamily="50" charset="0"/>
              </a:rPr>
              <a:t> </a:t>
            </a:r>
            <a:endParaRPr lang="ru-RU" sz="1600" dirty="0">
              <a:solidFill>
                <a:srgbClr val="1C51A3"/>
              </a:solidFill>
              <a:latin typeface="Gotham Pro Medium" panose="02000603030000020004" pitchFamily="50" charset="0"/>
              <a:cs typeface="Gotham Pro Medium" panose="02000603030000020004" pitchFamily="50" charset="0"/>
            </a:endParaRPr>
          </a:p>
        </p:txBody>
      </p:sp>
      <p:sp>
        <p:nvSpPr>
          <p:cNvPr id="12" name="任意多边形 9"/>
          <p:cNvSpPr/>
          <p:nvPr/>
        </p:nvSpPr>
        <p:spPr>
          <a:xfrm>
            <a:off x="0" y="2194560"/>
            <a:ext cx="5166360" cy="1911096"/>
          </a:xfrm>
          <a:custGeom>
            <a:avLst/>
            <a:gdLst>
              <a:gd name="connsiteX0" fmla="*/ 2501705 w 6288258"/>
              <a:gd name="connsiteY0" fmla="*/ 0 h 2356338"/>
              <a:gd name="connsiteX1" fmla="*/ 3577566 w 6288258"/>
              <a:gd name="connsiteY1" fmla="*/ 713128 h 2356338"/>
              <a:gd name="connsiteX2" fmla="*/ 3642227 w 6288258"/>
              <a:gd name="connsiteY2" fmla="*/ 921433 h 2356338"/>
              <a:gd name="connsiteX3" fmla="*/ 3986668 w 6288258"/>
              <a:gd name="connsiteY3" fmla="*/ 921433 h 2356338"/>
              <a:gd name="connsiteX4" fmla="*/ 4044779 w 6288258"/>
              <a:gd name="connsiteY4" fmla="*/ 734230 h 2356338"/>
              <a:gd name="connsiteX5" fmla="*/ 5120640 w 6288258"/>
              <a:gd name="connsiteY5" fmla="*/ 21102 h 2356338"/>
              <a:gd name="connsiteX6" fmla="*/ 6288258 w 6288258"/>
              <a:gd name="connsiteY6" fmla="*/ 1188720 h 2356338"/>
              <a:gd name="connsiteX7" fmla="*/ 5120640 w 6288258"/>
              <a:gd name="connsiteY7" fmla="*/ 2356338 h 2356338"/>
              <a:gd name="connsiteX8" fmla="*/ 3976744 w 6288258"/>
              <a:gd name="connsiteY8" fmla="*/ 1424036 h 2356338"/>
              <a:gd name="connsiteX9" fmla="*/ 3975712 w 6288258"/>
              <a:gd name="connsiteY9" fmla="*/ 1413802 h 2356338"/>
              <a:gd name="connsiteX10" fmla="*/ 3642228 w 6288258"/>
              <a:gd name="connsiteY10" fmla="*/ 1413802 h 2356338"/>
              <a:gd name="connsiteX11" fmla="*/ 3577566 w 6288258"/>
              <a:gd name="connsiteY11" fmla="*/ 1622108 h 2356338"/>
              <a:gd name="connsiteX12" fmla="*/ 2501705 w 6288258"/>
              <a:gd name="connsiteY12" fmla="*/ 2335236 h 2356338"/>
              <a:gd name="connsiteX13" fmla="*/ 1425844 w 6288258"/>
              <a:gd name="connsiteY13" fmla="*/ 1622108 h 2356338"/>
              <a:gd name="connsiteX14" fmla="*/ 1361183 w 6288258"/>
              <a:gd name="connsiteY14" fmla="*/ 1413802 h 2356338"/>
              <a:gd name="connsiteX15" fmla="*/ 0 w 6288258"/>
              <a:gd name="connsiteY15" fmla="*/ 1413802 h 2356338"/>
              <a:gd name="connsiteX16" fmla="*/ 0 w 6288258"/>
              <a:gd name="connsiteY16" fmla="*/ 921433 h 2356338"/>
              <a:gd name="connsiteX17" fmla="*/ 1361183 w 6288258"/>
              <a:gd name="connsiteY17" fmla="*/ 921433 h 2356338"/>
              <a:gd name="connsiteX18" fmla="*/ 1425844 w 6288258"/>
              <a:gd name="connsiteY18" fmla="*/ 713128 h 2356338"/>
              <a:gd name="connsiteX19" fmla="*/ 2501705 w 6288258"/>
              <a:gd name="connsiteY19" fmla="*/ 0 h 2356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288258" h="2356338">
                <a:moveTo>
                  <a:pt x="2501705" y="0"/>
                </a:moveTo>
                <a:cubicBezTo>
                  <a:pt x="2985349" y="0"/>
                  <a:pt x="3400312" y="294053"/>
                  <a:pt x="3577566" y="713128"/>
                </a:cubicBezTo>
                <a:lnTo>
                  <a:pt x="3642227" y="921433"/>
                </a:lnTo>
                <a:lnTo>
                  <a:pt x="3986668" y="921433"/>
                </a:lnTo>
                <a:lnTo>
                  <a:pt x="4044779" y="734230"/>
                </a:lnTo>
                <a:cubicBezTo>
                  <a:pt x="4222033" y="315155"/>
                  <a:pt x="4636997" y="21102"/>
                  <a:pt x="5120640" y="21102"/>
                </a:cubicBezTo>
                <a:cubicBezTo>
                  <a:pt x="5765498" y="21102"/>
                  <a:pt x="6288258" y="543862"/>
                  <a:pt x="6288258" y="1188720"/>
                </a:cubicBezTo>
                <a:cubicBezTo>
                  <a:pt x="6288258" y="1833578"/>
                  <a:pt x="5765498" y="2356338"/>
                  <a:pt x="5120640" y="2356338"/>
                </a:cubicBezTo>
                <a:cubicBezTo>
                  <a:pt x="4556389" y="2356338"/>
                  <a:pt x="4085620" y="1956100"/>
                  <a:pt x="3976744" y="1424036"/>
                </a:cubicBezTo>
                <a:lnTo>
                  <a:pt x="3975712" y="1413802"/>
                </a:lnTo>
                <a:lnTo>
                  <a:pt x="3642228" y="1413802"/>
                </a:lnTo>
                <a:lnTo>
                  <a:pt x="3577566" y="1622108"/>
                </a:lnTo>
                <a:cubicBezTo>
                  <a:pt x="3400312" y="2041184"/>
                  <a:pt x="2985349" y="2335236"/>
                  <a:pt x="2501705" y="2335236"/>
                </a:cubicBezTo>
                <a:cubicBezTo>
                  <a:pt x="2018062" y="2335236"/>
                  <a:pt x="1603098" y="2041184"/>
                  <a:pt x="1425844" y="1622108"/>
                </a:cubicBezTo>
                <a:lnTo>
                  <a:pt x="1361183" y="1413802"/>
                </a:lnTo>
                <a:lnTo>
                  <a:pt x="0" y="1413802"/>
                </a:lnTo>
                <a:lnTo>
                  <a:pt x="0" y="921433"/>
                </a:lnTo>
                <a:lnTo>
                  <a:pt x="1361183" y="921433"/>
                </a:lnTo>
                <a:lnTo>
                  <a:pt x="1425844" y="713128"/>
                </a:lnTo>
                <a:cubicBezTo>
                  <a:pt x="1603098" y="294053"/>
                  <a:pt x="2018062" y="0"/>
                  <a:pt x="2501705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182880" y="1225296"/>
            <a:ext cx="8741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технологий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обеспечить безопасный учебный процесс, который способствует развитию психологического, социального и физического здоровья ученика. 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33872" y="2209800"/>
            <a:ext cx="3310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ормирование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культуры здоровья в школе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05256" y="4066032"/>
            <a:ext cx="2941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3064" y="4492752"/>
            <a:ext cx="4767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оптимальных условий для образования: гигиенических, медицинских и других;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02208" y="5068824"/>
            <a:ext cx="46116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беспечение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 организации эффективного образовательного процесса;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96112" y="5794248"/>
            <a:ext cx="4535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редоставление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школьникам питания на время их пребывания в учебном заведении;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43016" y="2846832"/>
            <a:ext cx="33009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беспечение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педагогического состава информацией о культуре здоровья, переподготовка кадров, повышение квалификации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79592" y="5590032"/>
            <a:ext cx="3017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оздание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тематических занятий для педагогов, детей, родителей.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43016" y="4108704"/>
            <a:ext cx="3300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здоровой учебной среды для детей и педагогов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16168" y="4931664"/>
            <a:ext cx="3227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ониторинг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состояния здоровья учащихся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Google Shape;968;p48"/>
          <p:cNvSpPr/>
          <p:nvPr/>
        </p:nvSpPr>
        <p:spPr>
          <a:xfrm>
            <a:off x="278020" y="4585951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08078" y="2231136"/>
            <a:ext cx="1878895" cy="1847088"/>
          </a:xfrm>
          <a:prstGeom prst="ellipse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9097" y="2203704"/>
            <a:ext cx="1846444" cy="1847087"/>
          </a:xfrm>
          <a:prstGeom prst="ellipse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4" name="Google Shape;968;p48"/>
          <p:cNvSpPr/>
          <p:nvPr/>
        </p:nvSpPr>
        <p:spPr>
          <a:xfrm>
            <a:off x="302404" y="5149831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968;p48"/>
          <p:cNvSpPr/>
          <p:nvPr/>
        </p:nvSpPr>
        <p:spPr>
          <a:xfrm>
            <a:off x="329836" y="5826487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968;p48"/>
          <p:cNvSpPr/>
          <p:nvPr/>
        </p:nvSpPr>
        <p:spPr>
          <a:xfrm>
            <a:off x="5416948" y="2299951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968;p48"/>
          <p:cNvSpPr/>
          <p:nvPr/>
        </p:nvSpPr>
        <p:spPr>
          <a:xfrm>
            <a:off x="5453524" y="3095479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968;p48"/>
          <p:cNvSpPr/>
          <p:nvPr/>
        </p:nvSpPr>
        <p:spPr>
          <a:xfrm>
            <a:off x="5444380" y="4183615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968;p48"/>
          <p:cNvSpPr/>
          <p:nvPr/>
        </p:nvSpPr>
        <p:spPr>
          <a:xfrm>
            <a:off x="5462668" y="5006575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968;p48"/>
          <p:cNvSpPr/>
          <p:nvPr/>
        </p:nvSpPr>
        <p:spPr>
          <a:xfrm>
            <a:off x="5453524" y="5811247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4494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Ольга\Desktop\52228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850392"/>
            <a:ext cx="6087664" cy="6007608"/>
          </a:xfrm>
          <a:prstGeom prst="rtTriangle">
            <a:avLst/>
          </a:prstGeom>
          <a:noFill/>
        </p:spPr>
      </p:pic>
      <p:sp>
        <p:nvSpPr>
          <p:cNvPr id="4" name="等腰三角形 4"/>
          <p:cNvSpPr/>
          <p:nvPr/>
        </p:nvSpPr>
        <p:spPr>
          <a:xfrm flipV="1">
            <a:off x="1016875" y="-2"/>
            <a:ext cx="3683142" cy="704089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18"/>
          <p:cNvSpPr/>
          <p:nvPr/>
        </p:nvSpPr>
        <p:spPr>
          <a:xfrm>
            <a:off x="-12095" y="-1"/>
            <a:ext cx="6889531" cy="6889531"/>
          </a:xfrm>
          <a:custGeom>
            <a:avLst/>
            <a:gdLst>
              <a:gd name="connsiteX0" fmla="*/ 0 w 5896303"/>
              <a:gd name="connsiteY0" fmla="*/ 0 h 5896303"/>
              <a:gd name="connsiteX1" fmla="*/ 5896303 w 5896303"/>
              <a:gd name="connsiteY1" fmla="*/ 5896303 h 5896303"/>
              <a:gd name="connsiteX2" fmla="*/ 5579364 w 5896303"/>
              <a:gd name="connsiteY2" fmla="*/ 5896303 h 5896303"/>
              <a:gd name="connsiteX3" fmla="*/ 0 w 5896303"/>
              <a:gd name="connsiteY3" fmla="*/ 316939 h 5896303"/>
              <a:gd name="connsiteX4" fmla="*/ 0 w 5896303"/>
              <a:gd name="connsiteY4" fmla="*/ 0 h 5896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6303" h="5896303">
                <a:moveTo>
                  <a:pt x="0" y="0"/>
                </a:moveTo>
                <a:lnTo>
                  <a:pt x="5896303" y="5896303"/>
                </a:lnTo>
                <a:lnTo>
                  <a:pt x="5579364" y="5896303"/>
                </a:lnTo>
                <a:lnTo>
                  <a:pt x="0" y="31693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32"/>
          <p:cNvSpPr txBox="1">
            <a:spLocks noChangeArrowheads="1"/>
          </p:cNvSpPr>
          <p:nvPr/>
        </p:nvSpPr>
        <p:spPr bwMode="auto">
          <a:xfrm>
            <a:off x="3380796" y="2440758"/>
            <a:ext cx="1182013" cy="1161633"/>
          </a:xfrm>
          <a:prstGeom prst="diamond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0</a:t>
            </a:r>
            <a:r>
              <a:rPr lang="ru-RU" altLang="zh-CN" sz="3200" b="1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3</a:t>
            </a:r>
            <a:endParaRPr lang="zh-CN" altLang="en-US" sz="3200" b="1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7" name="TextBox 32"/>
          <p:cNvSpPr txBox="1">
            <a:spLocks noChangeArrowheads="1"/>
          </p:cNvSpPr>
          <p:nvPr/>
        </p:nvSpPr>
        <p:spPr bwMode="auto">
          <a:xfrm>
            <a:off x="1768404" y="791790"/>
            <a:ext cx="1182013" cy="1161633"/>
          </a:xfrm>
          <a:prstGeom prst="diamond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0</a:t>
            </a:r>
            <a:r>
              <a:rPr lang="ru-RU" altLang="zh-CN" sz="3200" b="1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1</a:t>
            </a:r>
            <a:endParaRPr lang="zh-CN" altLang="en-US" sz="3200" b="1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8" name="TextBox 32"/>
          <p:cNvSpPr txBox="1">
            <a:spLocks noChangeArrowheads="1"/>
          </p:cNvSpPr>
          <p:nvPr/>
        </p:nvSpPr>
        <p:spPr bwMode="auto">
          <a:xfrm>
            <a:off x="2563932" y="1651326"/>
            <a:ext cx="1182013" cy="1161633"/>
          </a:xfrm>
          <a:prstGeom prst="diamond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0</a:t>
            </a:r>
            <a:r>
              <a:rPr lang="ru-RU" altLang="zh-CN" sz="3200" b="1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2</a:t>
            </a:r>
            <a:endParaRPr lang="zh-CN" altLang="en-US" sz="3200" b="1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9" name="TextBox 32"/>
          <p:cNvSpPr txBox="1">
            <a:spLocks noChangeArrowheads="1"/>
          </p:cNvSpPr>
          <p:nvPr/>
        </p:nvSpPr>
        <p:spPr bwMode="auto">
          <a:xfrm>
            <a:off x="4130604" y="3236286"/>
            <a:ext cx="1182013" cy="1161633"/>
          </a:xfrm>
          <a:prstGeom prst="diamond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0</a:t>
            </a:r>
            <a:r>
              <a:rPr lang="ru-RU" altLang="zh-CN" sz="3200" b="1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4</a:t>
            </a:r>
            <a:endParaRPr lang="zh-CN" altLang="en-US" sz="3200" b="1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5263" y="-42664"/>
            <a:ext cx="1021175" cy="102117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16530" y="0"/>
            <a:ext cx="7611318" cy="80791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Принципы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здоровьесберегающей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педагогики(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Н.К.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Смирнов)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88920" y="841248"/>
            <a:ext cx="5129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«Не навреди». Выбирайте проверенные методы, которые принесут пользу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65576" y="1368552"/>
            <a:ext cx="548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Главный приоритет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забота о здоровье учителя и ученика. Оцените свои предложения с точки зрения влияния на психофизиологическое состояние участников образовательного процесса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98264" y="2142744"/>
            <a:ext cx="4462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Непрерывность и преемственность. Будьте готовы к тому, что работа по внедрению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технологий ведется последовательно из урока в урок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84064" y="3029712"/>
            <a:ext cx="290779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Нагрузка должна соответствовать возрасту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учеников.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dirty="0" smtClean="0"/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618564" y="313694"/>
            <a:ext cx="253916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ru-RU" dirty="0" smtClean="0">
                <a:ln w="0"/>
                <a:solidFill>
                  <a:srgbClr val="0D459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ru-RU" dirty="0">
              <a:ln w="0"/>
              <a:solidFill>
                <a:srgbClr val="0D459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32"/>
          <p:cNvSpPr txBox="1">
            <a:spLocks noChangeArrowheads="1"/>
          </p:cNvSpPr>
          <p:nvPr/>
        </p:nvSpPr>
        <p:spPr bwMode="auto">
          <a:xfrm>
            <a:off x="5023668" y="4120206"/>
            <a:ext cx="1182013" cy="1161633"/>
          </a:xfrm>
          <a:prstGeom prst="diamond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0</a:t>
            </a:r>
            <a:r>
              <a:rPr lang="ru-RU" altLang="zh-CN" sz="3200" b="1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5</a:t>
            </a:r>
            <a:endParaRPr lang="zh-CN" altLang="en-US" sz="3200" b="1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8" name="TextBox 32"/>
          <p:cNvSpPr txBox="1">
            <a:spLocks noChangeArrowheads="1"/>
          </p:cNvSpPr>
          <p:nvPr/>
        </p:nvSpPr>
        <p:spPr bwMode="auto">
          <a:xfrm>
            <a:off x="5828340" y="4934022"/>
            <a:ext cx="1182013" cy="1161633"/>
          </a:xfrm>
          <a:prstGeom prst="diamond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0</a:t>
            </a:r>
            <a:r>
              <a:rPr lang="ru-RU" altLang="zh-CN" sz="3200" b="1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6</a:t>
            </a:r>
            <a:endParaRPr lang="zh-CN" altLang="en-US" sz="3200" b="1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12864" y="4892040"/>
            <a:ext cx="22311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Успех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порождает успех. Делайте акцент на положительных результатах обучения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91784" y="3700272"/>
            <a:ext cx="2907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Ответственность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Одна из задач педагога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сделать так, чтобы ученик осознал, что он сам несет ответственность за свое здоровье.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21" name="任意多边形: 形状 31"/>
          <p:cNvSpPr/>
          <p:nvPr/>
        </p:nvSpPr>
        <p:spPr>
          <a:xfrm rot="10800000" flipH="1" flipV="1">
            <a:off x="0" y="832104"/>
            <a:ext cx="6135624" cy="6025896"/>
          </a:xfrm>
          <a:prstGeom prst="rtTriangle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/>
          <p:cNvSpPr/>
          <p:nvPr/>
        </p:nvSpPr>
        <p:spPr>
          <a:xfrm flipV="1">
            <a:off x="0" y="862639"/>
            <a:ext cx="9144000" cy="5995357"/>
          </a:xfrm>
          <a:custGeom>
            <a:avLst/>
            <a:gdLst/>
            <a:ahLst/>
            <a:cxnLst/>
            <a:rect l="l" t="t" r="r" b="b"/>
            <a:pathLst>
              <a:path w="4816592" h="901411">
                <a:moveTo>
                  <a:pt x="0" y="0"/>
                </a:moveTo>
                <a:lnTo>
                  <a:pt x="4816592" y="0"/>
                </a:lnTo>
                <a:lnTo>
                  <a:pt x="4816592" y="901411"/>
                </a:lnTo>
                <a:lnTo>
                  <a:pt x="0" y="901411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</p:sp>
      <p:sp>
        <p:nvSpPr>
          <p:cNvPr id="3" name="Freeform 7"/>
          <p:cNvSpPr/>
          <p:nvPr/>
        </p:nvSpPr>
        <p:spPr>
          <a:xfrm>
            <a:off x="7306056" y="4992624"/>
            <a:ext cx="1837944" cy="1865376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0" y="3175000"/>
                </a:moveTo>
                <a:cubicBezTo>
                  <a:pt x="0" y="4928870"/>
                  <a:pt x="1421130" y="6350000"/>
                  <a:pt x="3175000" y="6350000"/>
                </a:cubicBezTo>
                <a:lnTo>
                  <a:pt x="6350000" y="6350000"/>
                </a:lnTo>
                <a:lnTo>
                  <a:pt x="6350000" y="3175000"/>
                </a:lnTo>
                <a:cubicBezTo>
                  <a:pt x="6350000" y="1421130"/>
                  <a:pt x="4928870" y="0"/>
                  <a:pt x="3175000" y="0"/>
                </a:cubicBezTo>
                <a:cubicBezTo>
                  <a:pt x="1421130" y="0"/>
                  <a:pt x="0" y="1421130"/>
                  <a:pt x="0" y="3175000"/>
                </a:cubicBezTo>
                <a:close/>
              </a:path>
            </a:pathLst>
          </a:custGeom>
          <a:solidFill>
            <a:schemeClr val="bg1"/>
          </a:solidFill>
        </p:spPr>
      </p:sp>
      <p:cxnSp>
        <p:nvCxnSpPr>
          <p:cNvPr id="4" name="Прямая соединительная линия 3"/>
          <p:cNvCxnSpPr/>
          <p:nvPr/>
        </p:nvCxnSpPr>
        <p:spPr>
          <a:xfrm rot="16200000" flipV="1">
            <a:off x="-2322576" y="3858768"/>
            <a:ext cx="5989320" cy="914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694944" y="5513832"/>
            <a:ext cx="6739128" cy="1828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795528" y="0"/>
            <a:ext cx="7205472" cy="93102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Виды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технологий (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 К. Смирнов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5263" y="-42664"/>
            <a:ext cx="1021175" cy="10211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89855" y="2018290"/>
            <a:ext cx="83541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Физкультурно-оздоровительные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технологии (ФОТ). Повышение физической активности через организацию тематических мероприятий, внеклассных секций, уроки физкультуры.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rgbClr val="1C51A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618564" y="313694"/>
            <a:ext cx="253916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ru-RU" dirty="0" smtClean="0">
                <a:ln w="0"/>
                <a:solidFill>
                  <a:srgbClr val="0D459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ru-RU" dirty="0">
              <a:ln w="0"/>
              <a:solidFill>
                <a:srgbClr val="0D459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8519" y="4456690"/>
            <a:ext cx="812021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Социально-адаптирующие и личностно-развивающие технологии (САЛРТ). Эта группа отвечает за социальное и психологическое благополучие учащихся. Это могут быть социально-психологические тренинги, внеурочные занятия с приглашенными экспертами.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solidFill>
                <a:srgbClr val="1C51A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8613" y="878338"/>
            <a:ext cx="812021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Медико-гигиенические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технологии (МГТ). Комплекс мер, за которые отвечают педагоги и медики. Это в том числе своевременное оказание медицинской помощи учащимся, мониторинг состояния детей, обучающие, профилактические, санитарно-гигиенические мероприятия. В задачи этого комплекса входит также просвещение педагогического состава, родителей и детей по заданным или актуальным темам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5189" y="2591314"/>
            <a:ext cx="81293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Экологические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технологии (ЭЗТ). Направление этой группы — создание гармоничных отношений между ребенком и природой. Дети участвуют в облагораживании территории, озеленении помещений, создании живого уголка и в мероприятиях на природе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1087" y="3359410"/>
            <a:ext cx="81202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Технологии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обеспечения безопасности жизнедеятельности (ТОБЖ). За эту группу отвечают специалисты: строители, архитекторы, представители пожарной инспекции и другие. Задача 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охрана здоровья учащихся в учреждении. К этому комплексу также относятся уроки по предмету ОБЖ.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rgbClr val="1C51A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6807" y="4036066"/>
            <a:ext cx="81202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образовательные технологии (ЗОТ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20335" y="5532634"/>
            <a:ext cx="655887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Лечебно-оздоровительные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технологии (ЛОТ). Меры, отвечающие за восстановление здоровья учащихся. К ним относится лечебная физическая культура и лечебная педагогика. 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Главный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 неизменный принцип внедрения любых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технологий 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доброжелательное отношение к ребенку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Google Shape;968;p48"/>
          <p:cNvSpPr/>
          <p:nvPr/>
        </p:nvSpPr>
        <p:spPr>
          <a:xfrm>
            <a:off x="305452" y="4677391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968;p48"/>
          <p:cNvSpPr/>
          <p:nvPr/>
        </p:nvSpPr>
        <p:spPr>
          <a:xfrm>
            <a:off x="293260" y="1025887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968;p48"/>
          <p:cNvSpPr/>
          <p:nvPr/>
        </p:nvSpPr>
        <p:spPr>
          <a:xfrm>
            <a:off x="293260" y="1995151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968;p48"/>
          <p:cNvSpPr/>
          <p:nvPr/>
        </p:nvSpPr>
        <p:spPr>
          <a:xfrm>
            <a:off x="302404" y="2671807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968;p48"/>
          <p:cNvSpPr/>
          <p:nvPr/>
        </p:nvSpPr>
        <p:spPr>
          <a:xfrm>
            <a:off x="293260" y="3430759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968;p48"/>
          <p:cNvSpPr/>
          <p:nvPr/>
        </p:nvSpPr>
        <p:spPr>
          <a:xfrm>
            <a:off x="293260" y="4061695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968;p48"/>
          <p:cNvSpPr/>
          <p:nvPr/>
        </p:nvSpPr>
        <p:spPr>
          <a:xfrm>
            <a:off x="284116" y="5661895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2950" y="5157217"/>
            <a:ext cx="1581322" cy="1536192"/>
          </a:xfrm>
          <a:prstGeom prst="ellipse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矩形 24"/>
          <p:cNvSpPr/>
          <p:nvPr>
            <p:custDataLst>
              <p:tags r:id="rId1"/>
            </p:custDataLst>
          </p:nvPr>
        </p:nvSpPr>
        <p:spPr>
          <a:xfrm>
            <a:off x="1010891" y="3809091"/>
            <a:ext cx="7273573" cy="45719"/>
          </a:xfrm>
          <a:prstGeom prst="rect">
            <a:avLst/>
          </a:prstGeom>
          <a:solidFill>
            <a:srgbClr val="005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165"/>
            <a:endParaRPr lang="en-US" sz="1000">
              <a:solidFill>
                <a:srgbClr val="FFFFFF"/>
              </a:solidFill>
            </a:endParaRPr>
          </a:p>
        </p:txBody>
      </p:sp>
      <p:cxnSp>
        <p:nvCxnSpPr>
          <p:cNvPr id="3" name="PA_直接连接符 23"/>
          <p:cNvCxnSpPr/>
          <p:nvPr>
            <p:custDataLst>
              <p:tags r:id="rId2"/>
            </p:custDataLst>
          </p:nvPr>
        </p:nvCxnSpPr>
        <p:spPr>
          <a:xfrm flipH="1">
            <a:off x="2893117" y="3281429"/>
            <a:ext cx="4336" cy="560012"/>
          </a:xfrm>
          <a:prstGeom prst="line">
            <a:avLst/>
          </a:prstGeom>
          <a:ln w="25400">
            <a:solidFill>
              <a:srgbClr val="0059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PA_直接连接符 23"/>
          <p:cNvCxnSpPr/>
          <p:nvPr>
            <p:custDataLst>
              <p:tags r:id="rId3"/>
            </p:custDataLst>
          </p:nvPr>
        </p:nvCxnSpPr>
        <p:spPr>
          <a:xfrm rot="16200000" flipH="1">
            <a:off x="4242430" y="4234058"/>
            <a:ext cx="809312" cy="3868"/>
          </a:xfrm>
          <a:prstGeom prst="line">
            <a:avLst/>
          </a:prstGeom>
          <a:ln w="25400">
            <a:solidFill>
              <a:srgbClr val="0059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A_直接连接符 23"/>
          <p:cNvCxnSpPr/>
          <p:nvPr>
            <p:custDataLst>
              <p:tags r:id="rId4"/>
            </p:custDataLst>
          </p:nvPr>
        </p:nvCxnSpPr>
        <p:spPr>
          <a:xfrm flipH="1">
            <a:off x="6481706" y="3253997"/>
            <a:ext cx="4336" cy="560012"/>
          </a:xfrm>
          <a:prstGeom prst="line">
            <a:avLst/>
          </a:prstGeom>
          <a:ln w="25400">
            <a:solidFill>
              <a:srgbClr val="0059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A_椭圆 26"/>
          <p:cNvSpPr/>
          <p:nvPr>
            <p:custDataLst>
              <p:tags r:id="rId5"/>
            </p:custDataLst>
          </p:nvPr>
        </p:nvSpPr>
        <p:spPr>
          <a:xfrm>
            <a:off x="4401973" y="4182316"/>
            <a:ext cx="475806" cy="504052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PA_椭圆 26"/>
          <p:cNvSpPr/>
          <p:nvPr>
            <p:custDataLst>
              <p:tags r:id="rId6"/>
            </p:custDataLst>
          </p:nvPr>
        </p:nvSpPr>
        <p:spPr>
          <a:xfrm>
            <a:off x="6203341" y="2893012"/>
            <a:ext cx="475806" cy="504052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PA_椭圆 26"/>
          <p:cNvSpPr/>
          <p:nvPr>
            <p:custDataLst>
              <p:tags r:id="rId7"/>
            </p:custDataLst>
          </p:nvPr>
        </p:nvSpPr>
        <p:spPr>
          <a:xfrm>
            <a:off x="2637181" y="2966164"/>
            <a:ext cx="475806" cy="504052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PA_文本框 59"/>
          <p:cNvSpPr txBox="1"/>
          <p:nvPr>
            <p:custDataLst>
              <p:tags r:id="rId8"/>
            </p:custDataLst>
          </p:nvPr>
        </p:nvSpPr>
        <p:spPr>
          <a:xfrm>
            <a:off x="4718305" y="1129736"/>
            <a:ext cx="4306823" cy="2008240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lvl="0" algn="ctr" defTabSz="685165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Психолого-педагогические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технологии (ППТ)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непосредственная работа учителя на уроке, его взаимодействие с учениками. В эту группу входят приемы для снятия эмоционального напряжения, создания благоприятного психологического климата на уроке.</a:t>
            </a:r>
          </a:p>
          <a:p>
            <a:pPr algn="ctr" defTabSz="685165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AU" sz="1400" b="1" dirty="0">
              <a:solidFill>
                <a:srgbClr val="0A4776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0" name="PA_文本框 59"/>
          <p:cNvSpPr txBox="1"/>
          <p:nvPr>
            <p:custDataLst>
              <p:tags r:id="rId9"/>
            </p:custDataLst>
          </p:nvPr>
        </p:nvSpPr>
        <p:spPr>
          <a:xfrm>
            <a:off x="137160" y="1135832"/>
            <a:ext cx="4736592" cy="2039018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lvl="0" algn="ctr" defTabSz="685165"/>
            <a:r>
              <a:rPr lang="ru-RU" sz="1400" dirty="0" smtClean="0"/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Организационно-педагогические технологии (ОПТ)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позволяют моделировать учебный процесс таким образом, чтобы сохранить и улучшить состояние детей на занятии. Педагог, учитывая работоспособность учащихся в течение дня, распределяет нагрузку, чередует каналы восприятия и методы. </a:t>
            </a:r>
          </a:p>
          <a:p>
            <a:pPr algn="ctr" defTabSz="685165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AU" sz="1600" b="1" dirty="0">
              <a:solidFill>
                <a:srgbClr val="0A4776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1" name="PA_文本框 59"/>
          <p:cNvSpPr txBox="1"/>
          <p:nvPr>
            <p:custDataLst>
              <p:tags r:id="rId10"/>
            </p:custDataLst>
          </p:nvPr>
        </p:nvSpPr>
        <p:spPr>
          <a:xfrm>
            <a:off x="356616" y="4720280"/>
            <a:ext cx="8540496" cy="1023355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lvl="0" algn="ctr" defTabSz="685165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Учебно-воспитательные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технологии (УВТ)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формирование базы знаний у учащихся о здоровье и уходе за собой, профилактика вредных привычек, пропаганда здорового образа жизни. К этой группе относятся тематические уроки,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физминутки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defTabSz="685165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AU" sz="1400" b="1" dirty="0">
              <a:solidFill>
                <a:srgbClr val="0A4776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flipV="1">
            <a:off x="0" y="6336792"/>
            <a:ext cx="9144000" cy="5212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rgbClr val="CCECFF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1575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19456" y="0"/>
            <a:ext cx="7242048" cy="93102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Группы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образовательных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технологии (ЗОТ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5263" y="-42664"/>
            <a:ext cx="1021175" cy="1021175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8618562" y="313694"/>
            <a:ext cx="253916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ru-RU" dirty="0" smtClean="0">
                <a:ln w="0"/>
                <a:solidFill>
                  <a:srgbClr val="0D459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ru-RU" dirty="0">
              <a:ln w="0"/>
              <a:solidFill>
                <a:srgbClr val="0D459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PA_任意多边形 16"/>
          <p:cNvSpPr>
            <a:spLocks noEditPoints="1"/>
          </p:cNvSpPr>
          <p:nvPr>
            <p:custDataLst>
              <p:tags r:id="rId11"/>
            </p:custDataLst>
          </p:nvPr>
        </p:nvSpPr>
        <p:spPr bwMode="auto">
          <a:xfrm>
            <a:off x="4480561" y="4343400"/>
            <a:ext cx="286336" cy="184938"/>
          </a:xfrm>
          <a:custGeom>
            <a:avLst/>
            <a:gdLst>
              <a:gd name="T0" fmla="*/ 760 w 901"/>
              <a:gd name="T1" fmla="*/ 79 h 557"/>
              <a:gd name="T2" fmla="*/ 157 w 901"/>
              <a:gd name="T3" fmla="*/ 79 h 557"/>
              <a:gd name="T4" fmla="*/ 157 w 901"/>
              <a:gd name="T5" fmla="*/ 432 h 557"/>
              <a:gd name="T6" fmla="*/ 760 w 901"/>
              <a:gd name="T7" fmla="*/ 432 h 557"/>
              <a:gd name="T8" fmla="*/ 760 w 901"/>
              <a:gd name="T9" fmla="*/ 79 h 557"/>
              <a:gd name="T10" fmla="*/ 760 w 901"/>
              <a:gd name="T11" fmla="*/ 79 h 557"/>
              <a:gd name="T12" fmla="*/ 181 w 901"/>
              <a:gd name="T13" fmla="*/ 466 h 557"/>
              <a:gd name="T14" fmla="*/ 181 w 901"/>
              <a:gd name="T15" fmla="*/ 504 h 557"/>
              <a:gd name="T16" fmla="*/ 250 w 901"/>
              <a:gd name="T17" fmla="*/ 504 h 557"/>
              <a:gd name="T18" fmla="*/ 250 w 901"/>
              <a:gd name="T19" fmla="*/ 466 h 557"/>
              <a:gd name="T20" fmla="*/ 181 w 901"/>
              <a:gd name="T21" fmla="*/ 466 h 557"/>
              <a:gd name="T22" fmla="*/ 181 w 901"/>
              <a:gd name="T23" fmla="*/ 466 h 557"/>
              <a:gd name="T24" fmla="*/ 284 w 901"/>
              <a:gd name="T25" fmla="*/ 466 h 557"/>
              <a:gd name="T26" fmla="*/ 284 w 901"/>
              <a:gd name="T27" fmla="*/ 504 h 557"/>
              <a:gd name="T28" fmla="*/ 352 w 901"/>
              <a:gd name="T29" fmla="*/ 504 h 557"/>
              <a:gd name="T30" fmla="*/ 352 w 901"/>
              <a:gd name="T31" fmla="*/ 466 h 557"/>
              <a:gd name="T32" fmla="*/ 284 w 901"/>
              <a:gd name="T33" fmla="*/ 466 h 557"/>
              <a:gd name="T34" fmla="*/ 284 w 901"/>
              <a:gd name="T35" fmla="*/ 466 h 557"/>
              <a:gd name="T36" fmla="*/ 758 w 901"/>
              <a:gd name="T37" fmla="*/ 466 h 557"/>
              <a:gd name="T38" fmla="*/ 758 w 901"/>
              <a:gd name="T39" fmla="*/ 504 h 557"/>
              <a:gd name="T40" fmla="*/ 826 w 901"/>
              <a:gd name="T41" fmla="*/ 504 h 557"/>
              <a:gd name="T42" fmla="*/ 826 w 901"/>
              <a:gd name="T43" fmla="*/ 466 h 557"/>
              <a:gd name="T44" fmla="*/ 758 w 901"/>
              <a:gd name="T45" fmla="*/ 466 h 557"/>
              <a:gd name="T46" fmla="*/ 758 w 901"/>
              <a:gd name="T47" fmla="*/ 466 h 557"/>
              <a:gd name="T48" fmla="*/ 76 w 901"/>
              <a:gd name="T49" fmla="*/ 466 h 557"/>
              <a:gd name="T50" fmla="*/ 76 w 901"/>
              <a:gd name="T51" fmla="*/ 504 h 557"/>
              <a:gd name="T52" fmla="*/ 143 w 901"/>
              <a:gd name="T53" fmla="*/ 504 h 557"/>
              <a:gd name="T54" fmla="*/ 143 w 901"/>
              <a:gd name="T55" fmla="*/ 466 h 557"/>
              <a:gd name="T56" fmla="*/ 76 w 901"/>
              <a:gd name="T57" fmla="*/ 466 h 557"/>
              <a:gd name="T58" fmla="*/ 76 w 901"/>
              <a:gd name="T59" fmla="*/ 466 h 557"/>
              <a:gd name="T60" fmla="*/ 0 w 901"/>
              <a:gd name="T61" fmla="*/ 438 h 557"/>
              <a:gd name="T62" fmla="*/ 78 w 901"/>
              <a:gd name="T63" fmla="*/ 438 h 557"/>
              <a:gd name="T64" fmla="*/ 78 w 901"/>
              <a:gd name="T65" fmla="*/ 39 h 557"/>
              <a:gd name="T66" fmla="*/ 78 w 901"/>
              <a:gd name="T67" fmla="*/ 0 h 557"/>
              <a:gd name="T68" fmla="*/ 117 w 901"/>
              <a:gd name="T69" fmla="*/ 0 h 557"/>
              <a:gd name="T70" fmla="*/ 800 w 901"/>
              <a:gd name="T71" fmla="*/ 0 h 557"/>
              <a:gd name="T72" fmla="*/ 840 w 901"/>
              <a:gd name="T73" fmla="*/ 0 h 557"/>
              <a:gd name="T74" fmla="*/ 840 w 901"/>
              <a:gd name="T75" fmla="*/ 39 h 557"/>
              <a:gd name="T76" fmla="*/ 840 w 901"/>
              <a:gd name="T77" fmla="*/ 438 h 557"/>
              <a:gd name="T78" fmla="*/ 901 w 901"/>
              <a:gd name="T79" fmla="*/ 438 h 557"/>
              <a:gd name="T80" fmla="*/ 901 w 901"/>
              <a:gd name="T81" fmla="*/ 527 h 557"/>
              <a:gd name="T82" fmla="*/ 862 w 901"/>
              <a:gd name="T83" fmla="*/ 557 h 557"/>
              <a:gd name="T84" fmla="*/ 44 w 901"/>
              <a:gd name="T85" fmla="*/ 557 h 557"/>
              <a:gd name="T86" fmla="*/ 0 w 901"/>
              <a:gd name="T87" fmla="*/ 527 h 557"/>
              <a:gd name="T88" fmla="*/ 0 w 901"/>
              <a:gd name="T89" fmla="*/ 438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01" h="557">
                <a:moveTo>
                  <a:pt x="760" y="79"/>
                </a:moveTo>
                <a:lnTo>
                  <a:pt x="157" y="79"/>
                </a:lnTo>
                <a:lnTo>
                  <a:pt x="157" y="432"/>
                </a:lnTo>
                <a:lnTo>
                  <a:pt x="760" y="432"/>
                </a:lnTo>
                <a:lnTo>
                  <a:pt x="760" y="79"/>
                </a:lnTo>
                <a:lnTo>
                  <a:pt x="760" y="79"/>
                </a:lnTo>
                <a:close/>
                <a:moveTo>
                  <a:pt x="181" y="466"/>
                </a:moveTo>
                <a:lnTo>
                  <a:pt x="181" y="504"/>
                </a:lnTo>
                <a:lnTo>
                  <a:pt x="250" y="504"/>
                </a:lnTo>
                <a:lnTo>
                  <a:pt x="250" y="466"/>
                </a:lnTo>
                <a:lnTo>
                  <a:pt x="181" y="466"/>
                </a:lnTo>
                <a:lnTo>
                  <a:pt x="181" y="466"/>
                </a:lnTo>
                <a:close/>
                <a:moveTo>
                  <a:pt x="284" y="466"/>
                </a:moveTo>
                <a:lnTo>
                  <a:pt x="284" y="504"/>
                </a:lnTo>
                <a:lnTo>
                  <a:pt x="352" y="504"/>
                </a:lnTo>
                <a:lnTo>
                  <a:pt x="352" y="466"/>
                </a:lnTo>
                <a:lnTo>
                  <a:pt x="284" y="466"/>
                </a:lnTo>
                <a:lnTo>
                  <a:pt x="284" y="466"/>
                </a:lnTo>
                <a:close/>
                <a:moveTo>
                  <a:pt x="758" y="466"/>
                </a:moveTo>
                <a:lnTo>
                  <a:pt x="758" y="504"/>
                </a:lnTo>
                <a:lnTo>
                  <a:pt x="826" y="504"/>
                </a:lnTo>
                <a:lnTo>
                  <a:pt x="826" y="466"/>
                </a:lnTo>
                <a:lnTo>
                  <a:pt x="758" y="466"/>
                </a:lnTo>
                <a:lnTo>
                  <a:pt x="758" y="466"/>
                </a:lnTo>
                <a:close/>
                <a:moveTo>
                  <a:pt x="76" y="466"/>
                </a:moveTo>
                <a:lnTo>
                  <a:pt x="76" y="504"/>
                </a:lnTo>
                <a:lnTo>
                  <a:pt x="143" y="504"/>
                </a:lnTo>
                <a:lnTo>
                  <a:pt x="143" y="466"/>
                </a:lnTo>
                <a:lnTo>
                  <a:pt x="76" y="466"/>
                </a:lnTo>
                <a:lnTo>
                  <a:pt x="76" y="466"/>
                </a:lnTo>
                <a:close/>
                <a:moveTo>
                  <a:pt x="0" y="438"/>
                </a:moveTo>
                <a:lnTo>
                  <a:pt x="78" y="438"/>
                </a:lnTo>
                <a:lnTo>
                  <a:pt x="78" y="39"/>
                </a:lnTo>
                <a:lnTo>
                  <a:pt x="78" y="0"/>
                </a:lnTo>
                <a:lnTo>
                  <a:pt x="117" y="0"/>
                </a:lnTo>
                <a:lnTo>
                  <a:pt x="800" y="0"/>
                </a:lnTo>
                <a:lnTo>
                  <a:pt x="840" y="0"/>
                </a:lnTo>
                <a:lnTo>
                  <a:pt x="840" y="39"/>
                </a:lnTo>
                <a:lnTo>
                  <a:pt x="840" y="438"/>
                </a:lnTo>
                <a:lnTo>
                  <a:pt x="901" y="438"/>
                </a:lnTo>
                <a:lnTo>
                  <a:pt x="901" y="527"/>
                </a:lnTo>
                <a:lnTo>
                  <a:pt x="862" y="557"/>
                </a:lnTo>
                <a:lnTo>
                  <a:pt x="44" y="557"/>
                </a:lnTo>
                <a:lnTo>
                  <a:pt x="0" y="527"/>
                </a:lnTo>
                <a:lnTo>
                  <a:pt x="0" y="438"/>
                </a:lnTo>
                <a:close/>
              </a:path>
            </a:pathLst>
          </a:custGeom>
          <a:solidFill>
            <a:srgbClr val="0A477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PA_任意多边形 14"/>
          <p:cNvSpPr>
            <a:spLocks noEditPoints="1"/>
          </p:cNvSpPr>
          <p:nvPr>
            <p:custDataLst>
              <p:tags r:id="rId12"/>
            </p:custDataLst>
          </p:nvPr>
        </p:nvSpPr>
        <p:spPr bwMode="auto">
          <a:xfrm>
            <a:off x="2762858" y="3081563"/>
            <a:ext cx="230860" cy="272056"/>
          </a:xfrm>
          <a:custGeom>
            <a:avLst/>
            <a:gdLst>
              <a:gd name="T0" fmla="*/ 517 w 863"/>
              <a:gd name="T1" fmla="*/ 720 h 1017"/>
              <a:gd name="T2" fmla="*/ 433 w 863"/>
              <a:gd name="T3" fmla="*/ 562 h 1017"/>
              <a:gd name="T4" fmla="*/ 342 w 863"/>
              <a:gd name="T5" fmla="*/ 720 h 1017"/>
              <a:gd name="T6" fmla="*/ 342 w 863"/>
              <a:gd name="T7" fmla="*/ 469 h 1017"/>
              <a:gd name="T8" fmla="*/ 325 w 863"/>
              <a:gd name="T9" fmla="*/ 456 h 1017"/>
              <a:gd name="T10" fmla="*/ 309 w 863"/>
              <a:gd name="T11" fmla="*/ 439 h 1017"/>
              <a:gd name="T12" fmla="*/ 301 w 863"/>
              <a:gd name="T13" fmla="*/ 420 h 1017"/>
              <a:gd name="T14" fmla="*/ 299 w 863"/>
              <a:gd name="T15" fmla="*/ 396 h 1017"/>
              <a:gd name="T16" fmla="*/ 299 w 863"/>
              <a:gd name="T17" fmla="*/ 268 h 1017"/>
              <a:gd name="T18" fmla="*/ 305 w 863"/>
              <a:gd name="T19" fmla="*/ 236 h 1017"/>
              <a:gd name="T20" fmla="*/ 322 w 863"/>
              <a:gd name="T21" fmla="*/ 210 h 1017"/>
              <a:gd name="T22" fmla="*/ 348 w 863"/>
              <a:gd name="T23" fmla="*/ 192 h 1017"/>
              <a:gd name="T24" fmla="*/ 381 w 863"/>
              <a:gd name="T25" fmla="*/ 186 h 1017"/>
              <a:gd name="T26" fmla="*/ 480 w 863"/>
              <a:gd name="T27" fmla="*/ 186 h 1017"/>
              <a:gd name="T28" fmla="*/ 513 w 863"/>
              <a:gd name="T29" fmla="*/ 192 h 1017"/>
              <a:gd name="T30" fmla="*/ 539 w 863"/>
              <a:gd name="T31" fmla="*/ 210 h 1017"/>
              <a:gd name="T32" fmla="*/ 556 w 863"/>
              <a:gd name="T33" fmla="*/ 236 h 1017"/>
              <a:gd name="T34" fmla="*/ 562 w 863"/>
              <a:gd name="T35" fmla="*/ 268 h 1017"/>
              <a:gd name="T36" fmla="*/ 562 w 863"/>
              <a:gd name="T37" fmla="*/ 396 h 1017"/>
              <a:gd name="T38" fmla="*/ 558 w 863"/>
              <a:gd name="T39" fmla="*/ 420 h 1017"/>
              <a:gd name="T40" fmla="*/ 550 w 863"/>
              <a:gd name="T41" fmla="*/ 439 h 1017"/>
              <a:gd name="T42" fmla="*/ 537 w 863"/>
              <a:gd name="T43" fmla="*/ 456 h 1017"/>
              <a:gd name="T44" fmla="*/ 517 w 863"/>
              <a:gd name="T45" fmla="*/ 469 h 1017"/>
              <a:gd name="T46" fmla="*/ 571 w 863"/>
              <a:gd name="T47" fmla="*/ 690 h 1017"/>
              <a:gd name="T48" fmla="*/ 684 w 863"/>
              <a:gd name="T49" fmla="*/ 764 h 1017"/>
              <a:gd name="T50" fmla="*/ 863 w 863"/>
              <a:gd name="T51" fmla="*/ 731 h 1017"/>
              <a:gd name="T52" fmla="*/ 712 w 863"/>
              <a:gd name="T53" fmla="*/ 690 h 1017"/>
              <a:gd name="T54" fmla="*/ 571 w 863"/>
              <a:gd name="T55" fmla="*/ 690 h 1017"/>
              <a:gd name="T56" fmla="*/ 154 w 863"/>
              <a:gd name="T57" fmla="*/ 690 h 1017"/>
              <a:gd name="T58" fmla="*/ 0 w 863"/>
              <a:gd name="T59" fmla="*/ 731 h 1017"/>
              <a:gd name="T60" fmla="*/ 180 w 863"/>
              <a:gd name="T61" fmla="*/ 764 h 1017"/>
              <a:gd name="T62" fmla="*/ 286 w 863"/>
              <a:gd name="T63" fmla="*/ 690 h 1017"/>
              <a:gd name="T64" fmla="*/ 374 w 863"/>
              <a:gd name="T65" fmla="*/ 757 h 1017"/>
              <a:gd name="T66" fmla="*/ 504 w 863"/>
              <a:gd name="T67" fmla="*/ 850 h 1017"/>
              <a:gd name="T68" fmla="*/ 435 w 863"/>
              <a:gd name="T69" fmla="*/ 1017 h 1017"/>
              <a:gd name="T70" fmla="*/ 357 w 863"/>
              <a:gd name="T71" fmla="*/ 850 h 1017"/>
              <a:gd name="T72" fmla="*/ 374 w 863"/>
              <a:gd name="T73" fmla="*/ 757 h 1017"/>
              <a:gd name="T74" fmla="*/ 433 w 863"/>
              <a:gd name="T75" fmla="*/ 0 h 1017"/>
              <a:gd name="T76" fmla="*/ 465 w 863"/>
              <a:gd name="T77" fmla="*/ 6 h 1017"/>
              <a:gd name="T78" fmla="*/ 493 w 863"/>
              <a:gd name="T79" fmla="*/ 24 h 1017"/>
              <a:gd name="T80" fmla="*/ 513 w 863"/>
              <a:gd name="T81" fmla="*/ 52 h 1017"/>
              <a:gd name="T82" fmla="*/ 519 w 863"/>
              <a:gd name="T83" fmla="*/ 84 h 1017"/>
              <a:gd name="T84" fmla="*/ 517 w 863"/>
              <a:gd name="T85" fmla="*/ 102 h 1017"/>
              <a:gd name="T86" fmla="*/ 504 w 863"/>
              <a:gd name="T87" fmla="*/ 134 h 1017"/>
              <a:gd name="T88" fmla="*/ 480 w 863"/>
              <a:gd name="T89" fmla="*/ 156 h 1017"/>
              <a:gd name="T90" fmla="*/ 450 w 863"/>
              <a:gd name="T91" fmla="*/ 169 h 1017"/>
              <a:gd name="T92" fmla="*/ 433 w 863"/>
              <a:gd name="T93" fmla="*/ 171 h 1017"/>
              <a:gd name="T94" fmla="*/ 398 w 863"/>
              <a:gd name="T95" fmla="*/ 164 h 1017"/>
              <a:gd name="T96" fmla="*/ 372 w 863"/>
              <a:gd name="T97" fmla="*/ 145 h 1017"/>
              <a:gd name="T98" fmla="*/ 353 w 863"/>
              <a:gd name="T99" fmla="*/ 119 h 1017"/>
              <a:gd name="T100" fmla="*/ 346 w 863"/>
              <a:gd name="T101" fmla="*/ 84 h 1017"/>
              <a:gd name="T102" fmla="*/ 348 w 863"/>
              <a:gd name="T103" fmla="*/ 67 h 1017"/>
              <a:gd name="T104" fmla="*/ 361 w 863"/>
              <a:gd name="T105" fmla="*/ 37 h 1017"/>
              <a:gd name="T106" fmla="*/ 385 w 863"/>
              <a:gd name="T107" fmla="*/ 13 h 1017"/>
              <a:gd name="T108" fmla="*/ 415 w 863"/>
              <a:gd name="T109" fmla="*/ 0 h 1017"/>
              <a:gd name="T110" fmla="*/ 433 w 863"/>
              <a:gd name="T111" fmla="*/ 0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863" h="1017">
                <a:moveTo>
                  <a:pt x="517" y="469"/>
                </a:moveTo>
                <a:lnTo>
                  <a:pt x="517" y="720"/>
                </a:lnTo>
                <a:lnTo>
                  <a:pt x="456" y="720"/>
                </a:lnTo>
                <a:lnTo>
                  <a:pt x="433" y="562"/>
                </a:lnTo>
                <a:lnTo>
                  <a:pt x="409" y="720"/>
                </a:lnTo>
                <a:lnTo>
                  <a:pt x="342" y="720"/>
                </a:lnTo>
                <a:lnTo>
                  <a:pt x="342" y="469"/>
                </a:lnTo>
                <a:lnTo>
                  <a:pt x="342" y="469"/>
                </a:lnTo>
                <a:lnTo>
                  <a:pt x="333" y="463"/>
                </a:lnTo>
                <a:lnTo>
                  <a:pt x="325" y="456"/>
                </a:lnTo>
                <a:lnTo>
                  <a:pt x="316" y="448"/>
                </a:lnTo>
                <a:lnTo>
                  <a:pt x="309" y="439"/>
                </a:lnTo>
                <a:lnTo>
                  <a:pt x="305" y="430"/>
                </a:lnTo>
                <a:lnTo>
                  <a:pt x="301" y="420"/>
                </a:lnTo>
                <a:lnTo>
                  <a:pt x="299" y="409"/>
                </a:lnTo>
                <a:lnTo>
                  <a:pt x="299" y="396"/>
                </a:lnTo>
                <a:lnTo>
                  <a:pt x="299" y="268"/>
                </a:lnTo>
                <a:lnTo>
                  <a:pt x="299" y="268"/>
                </a:lnTo>
                <a:lnTo>
                  <a:pt x="301" y="251"/>
                </a:lnTo>
                <a:lnTo>
                  <a:pt x="305" y="236"/>
                </a:lnTo>
                <a:lnTo>
                  <a:pt x="312" y="223"/>
                </a:lnTo>
                <a:lnTo>
                  <a:pt x="322" y="210"/>
                </a:lnTo>
                <a:lnTo>
                  <a:pt x="333" y="201"/>
                </a:lnTo>
                <a:lnTo>
                  <a:pt x="348" y="192"/>
                </a:lnTo>
                <a:lnTo>
                  <a:pt x="363" y="188"/>
                </a:lnTo>
                <a:lnTo>
                  <a:pt x="381" y="186"/>
                </a:lnTo>
                <a:lnTo>
                  <a:pt x="480" y="186"/>
                </a:lnTo>
                <a:lnTo>
                  <a:pt x="480" y="186"/>
                </a:lnTo>
                <a:lnTo>
                  <a:pt x="498" y="188"/>
                </a:lnTo>
                <a:lnTo>
                  <a:pt x="513" y="192"/>
                </a:lnTo>
                <a:lnTo>
                  <a:pt x="526" y="201"/>
                </a:lnTo>
                <a:lnTo>
                  <a:pt x="539" y="210"/>
                </a:lnTo>
                <a:lnTo>
                  <a:pt x="547" y="223"/>
                </a:lnTo>
                <a:lnTo>
                  <a:pt x="556" y="236"/>
                </a:lnTo>
                <a:lnTo>
                  <a:pt x="560" y="251"/>
                </a:lnTo>
                <a:lnTo>
                  <a:pt x="562" y="268"/>
                </a:lnTo>
                <a:lnTo>
                  <a:pt x="562" y="396"/>
                </a:lnTo>
                <a:lnTo>
                  <a:pt x="562" y="396"/>
                </a:lnTo>
                <a:lnTo>
                  <a:pt x="560" y="409"/>
                </a:lnTo>
                <a:lnTo>
                  <a:pt x="558" y="420"/>
                </a:lnTo>
                <a:lnTo>
                  <a:pt x="554" y="430"/>
                </a:lnTo>
                <a:lnTo>
                  <a:pt x="550" y="439"/>
                </a:lnTo>
                <a:lnTo>
                  <a:pt x="543" y="448"/>
                </a:lnTo>
                <a:lnTo>
                  <a:pt x="537" y="456"/>
                </a:lnTo>
                <a:lnTo>
                  <a:pt x="528" y="463"/>
                </a:lnTo>
                <a:lnTo>
                  <a:pt x="517" y="469"/>
                </a:lnTo>
                <a:lnTo>
                  <a:pt x="517" y="469"/>
                </a:lnTo>
                <a:close/>
                <a:moveTo>
                  <a:pt x="571" y="690"/>
                </a:moveTo>
                <a:lnTo>
                  <a:pt x="532" y="764"/>
                </a:lnTo>
                <a:lnTo>
                  <a:pt x="684" y="764"/>
                </a:lnTo>
                <a:lnTo>
                  <a:pt x="664" y="820"/>
                </a:lnTo>
                <a:lnTo>
                  <a:pt x="863" y="731"/>
                </a:lnTo>
                <a:lnTo>
                  <a:pt x="725" y="653"/>
                </a:lnTo>
                <a:lnTo>
                  <a:pt x="712" y="690"/>
                </a:lnTo>
                <a:lnTo>
                  <a:pt x="571" y="690"/>
                </a:lnTo>
                <a:lnTo>
                  <a:pt x="571" y="690"/>
                </a:lnTo>
                <a:close/>
                <a:moveTo>
                  <a:pt x="286" y="690"/>
                </a:moveTo>
                <a:lnTo>
                  <a:pt x="154" y="690"/>
                </a:lnTo>
                <a:lnTo>
                  <a:pt x="138" y="653"/>
                </a:lnTo>
                <a:lnTo>
                  <a:pt x="0" y="731"/>
                </a:lnTo>
                <a:lnTo>
                  <a:pt x="201" y="820"/>
                </a:lnTo>
                <a:lnTo>
                  <a:pt x="180" y="764"/>
                </a:lnTo>
                <a:lnTo>
                  <a:pt x="322" y="764"/>
                </a:lnTo>
                <a:lnTo>
                  <a:pt x="286" y="690"/>
                </a:lnTo>
                <a:lnTo>
                  <a:pt x="286" y="690"/>
                </a:lnTo>
                <a:close/>
                <a:moveTo>
                  <a:pt x="374" y="757"/>
                </a:moveTo>
                <a:lnTo>
                  <a:pt x="487" y="757"/>
                </a:lnTo>
                <a:lnTo>
                  <a:pt x="504" y="850"/>
                </a:lnTo>
                <a:lnTo>
                  <a:pt x="623" y="850"/>
                </a:lnTo>
                <a:lnTo>
                  <a:pt x="435" y="1017"/>
                </a:lnTo>
                <a:lnTo>
                  <a:pt x="244" y="850"/>
                </a:lnTo>
                <a:lnTo>
                  <a:pt x="357" y="850"/>
                </a:lnTo>
                <a:lnTo>
                  <a:pt x="374" y="757"/>
                </a:lnTo>
                <a:lnTo>
                  <a:pt x="374" y="757"/>
                </a:lnTo>
                <a:close/>
                <a:moveTo>
                  <a:pt x="433" y="0"/>
                </a:moveTo>
                <a:lnTo>
                  <a:pt x="433" y="0"/>
                </a:lnTo>
                <a:lnTo>
                  <a:pt x="450" y="0"/>
                </a:lnTo>
                <a:lnTo>
                  <a:pt x="465" y="6"/>
                </a:lnTo>
                <a:lnTo>
                  <a:pt x="480" y="13"/>
                </a:lnTo>
                <a:lnTo>
                  <a:pt x="493" y="24"/>
                </a:lnTo>
                <a:lnTo>
                  <a:pt x="504" y="37"/>
                </a:lnTo>
                <a:lnTo>
                  <a:pt x="513" y="52"/>
                </a:lnTo>
                <a:lnTo>
                  <a:pt x="517" y="67"/>
                </a:lnTo>
                <a:lnTo>
                  <a:pt x="519" y="84"/>
                </a:lnTo>
                <a:lnTo>
                  <a:pt x="519" y="84"/>
                </a:lnTo>
                <a:lnTo>
                  <a:pt x="517" y="102"/>
                </a:lnTo>
                <a:lnTo>
                  <a:pt x="513" y="119"/>
                </a:lnTo>
                <a:lnTo>
                  <a:pt x="504" y="134"/>
                </a:lnTo>
                <a:lnTo>
                  <a:pt x="493" y="145"/>
                </a:lnTo>
                <a:lnTo>
                  <a:pt x="480" y="156"/>
                </a:lnTo>
                <a:lnTo>
                  <a:pt x="465" y="164"/>
                </a:lnTo>
                <a:lnTo>
                  <a:pt x="450" y="169"/>
                </a:lnTo>
                <a:lnTo>
                  <a:pt x="433" y="171"/>
                </a:lnTo>
                <a:lnTo>
                  <a:pt x="433" y="171"/>
                </a:lnTo>
                <a:lnTo>
                  <a:pt x="415" y="169"/>
                </a:lnTo>
                <a:lnTo>
                  <a:pt x="398" y="164"/>
                </a:lnTo>
                <a:lnTo>
                  <a:pt x="385" y="156"/>
                </a:lnTo>
                <a:lnTo>
                  <a:pt x="372" y="145"/>
                </a:lnTo>
                <a:lnTo>
                  <a:pt x="361" y="134"/>
                </a:lnTo>
                <a:lnTo>
                  <a:pt x="353" y="119"/>
                </a:lnTo>
                <a:lnTo>
                  <a:pt x="348" y="102"/>
                </a:lnTo>
                <a:lnTo>
                  <a:pt x="346" y="84"/>
                </a:lnTo>
                <a:lnTo>
                  <a:pt x="346" y="84"/>
                </a:lnTo>
                <a:lnTo>
                  <a:pt x="348" y="67"/>
                </a:lnTo>
                <a:lnTo>
                  <a:pt x="353" y="52"/>
                </a:lnTo>
                <a:lnTo>
                  <a:pt x="361" y="37"/>
                </a:lnTo>
                <a:lnTo>
                  <a:pt x="372" y="24"/>
                </a:lnTo>
                <a:lnTo>
                  <a:pt x="385" y="13"/>
                </a:lnTo>
                <a:lnTo>
                  <a:pt x="398" y="6"/>
                </a:lnTo>
                <a:lnTo>
                  <a:pt x="415" y="0"/>
                </a:lnTo>
                <a:lnTo>
                  <a:pt x="433" y="0"/>
                </a:lnTo>
                <a:lnTo>
                  <a:pt x="433" y="0"/>
                </a:lnTo>
                <a:close/>
              </a:path>
            </a:pathLst>
          </a:custGeom>
          <a:solidFill>
            <a:srgbClr val="0A477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PA_任意多边形 20"/>
          <p:cNvSpPr>
            <a:spLocks noEditPoints="1"/>
          </p:cNvSpPr>
          <p:nvPr>
            <p:custDataLst>
              <p:tags r:id="rId13"/>
            </p:custDataLst>
          </p:nvPr>
        </p:nvSpPr>
        <p:spPr bwMode="auto">
          <a:xfrm>
            <a:off x="6325115" y="3027102"/>
            <a:ext cx="240641" cy="245755"/>
          </a:xfrm>
          <a:custGeom>
            <a:avLst/>
            <a:gdLst>
              <a:gd name="T0" fmla="*/ 622 w 847"/>
              <a:gd name="T1" fmla="*/ 550 h 865"/>
              <a:gd name="T2" fmla="*/ 647 w 847"/>
              <a:gd name="T3" fmla="*/ 640 h 865"/>
              <a:gd name="T4" fmla="*/ 691 w 847"/>
              <a:gd name="T5" fmla="*/ 619 h 865"/>
              <a:gd name="T6" fmla="*/ 726 w 847"/>
              <a:gd name="T7" fmla="*/ 588 h 865"/>
              <a:gd name="T8" fmla="*/ 753 w 847"/>
              <a:gd name="T9" fmla="*/ 548 h 865"/>
              <a:gd name="T10" fmla="*/ 768 w 847"/>
              <a:gd name="T11" fmla="*/ 502 h 865"/>
              <a:gd name="T12" fmla="*/ 770 w 847"/>
              <a:gd name="T13" fmla="*/ 452 h 865"/>
              <a:gd name="T14" fmla="*/ 758 w 847"/>
              <a:gd name="T15" fmla="*/ 398 h 865"/>
              <a:gd name="T16" fmla="*/ 803 w 847"/>
              <a:gd name="T17" fmla="*/ 396 h 865"/>
              <a:gd name="T18" fmla="*/ 829 w 847"/>
              <a:gd name="T19" fmla="*/ 442 h 865"/>
              <a:gd name="T20" fmla="*/ 845 w 847"/>
              <a:gd name="T21" fmla="*/ 496 h 865"/>
              <a:gd name="T22" fmla="*/ 847 w 847"/>
              <a:gd name="T23" fmla="*/ 540 h 865"/>
              <a:gd name="T24" fmla="*/ 839 w 847"/>
              <a:gd name="T25" fmla="*/ 609 h 865"/>
              <a:gd name="T26" fmla="*/ 810 w 847"/>
              <a:gd name="T27" fmla="*/ 671 h 865"/>
              <a:gd name="T28" fmla="*/ 766 w 847"/>
              <a:gd name="T29" fmla="*/ 724 h 865"/>
              <a:gd name="T30" fmla="*/ 710 w 847"/>
              <a:gd name="T31" fmla="*/ 761 h 865"/>
              <a:gd name="T32" fmla="*/ 645 w 847"/>
              <a:gd name="T33" fmla="*/ 784 h 865"/>
              <a:gd name="T34" fmla="*/ 0 w 847"/>
              <a:gd name="T35" fmla="*/ 369 h 865"/>
              <a:gd name="T36" fmla="*/ 207 w 847"/>
              <a:gd name="T37" fmla="*/ 448 h 865"/>
              <a:gd name="T38" fmla="*/ 203 w 847"/>
              <a:gd name="T39" fmla="*/ 479 h 865"/>
              <a:gd name="T40" fmla="*/ 207 w 847"/>
              <a:gd name="T41" fmla="*/ 527 h 865"/>
              <a:gd name="T42" fmla="*/ 224 w 847"/>
              <a:gd name="T43" fmla="*/ 573 h 865"/>
              <a:gd name="T44" fmla="*/ 251 w 847"/>
              <a:gd name="T45" fmla="*/ 613 h 865"/>
              <a:gd name="T46" fmla="*/ 288 w 847"/>
              <a:gd name="T47" fmla="*/ 642 h 865"/>
              <a:gd name="T48" fmla="*/ 320 w 847"/>
              <a:gd name="T49" fmla="*/ 657 h 865"/>
              <a:gd name="T50" fmla="*/ 374 w 847"/>
              <a:gd name="T51" fmla="*/ 709 h 865"/>
              <a:gd name="T52" fmla="*/ 338 w 847"/>
              <a:gd name="T53" fmla="*/ 715 h 865"/>
              <a:gd name="T54" fmla="*/ 284 w 847"/>
              <a:gd name="T55" fmla="*/ 713 h 865"/>
              <a:gd name="T56" fmla="*/ 230 w 847"/>
              <a:gd name="T57" fmla="*/ 698 h 865"/>
              <a:gd name="T58" fmla="*/ 186 w 847"/>
              <a:gd name="T59" fmla="*/ 678 h 865"/>
              <a:gd name="T60" fmla="*/ 132 w 847"/>
              <a:gd name="T61" fmla="*/ 634 h 865"/>
              <a:gd name="T62" fmla="*/ 94 w 847"/>
              <a:gd name="T63" fmla="*/ 578 h 865"/>
              <a:gd name="T64" fmla="*/ 71 w 847"/>
              <a:gd name="T65" fmla="*/ 513 h 865"/>
              <a:gd name="T66" fmla="*/ 67 w 847"/>
              <a:gd name="T67" fmla="*/ 444 h 865"/>
              <a:gd name="T68" fmla="*/ 0 w 847"/>
              <a:gd name="T69" fmla="*/ 369 h 865"/>
              <a:gd name="T70" fmla="*/ 712 w 847"/>
              <a:gd name="T71" fmla="*/ 81 h 865"/>
              <a:gd name="T72" fmla="*/ 676 w 847"/>
              <a:gd name="T73" fmla="*/ 50 h 865"/>
              <a:gd name="T74" fmla="*/ 616 w 847"/>
              <a:gd name="T75" fmla="*/ 16 h 865"/>
              <a:gd name="T76" fmla="*/ 549 w 847"/>
              <a:gd name="T77" fmla="*/ 0 h 865"/>
              <a:gd name="T78" fmla="*/ 482 w 847"/>
              <a:gd name="T79" fmla="*/ 2 h 865"/>
              <a:gd name="T80" fmla="*/ 415 w 847"/>
              <a:gd name="T81" fmla="*/ 25 h 865"/>
              <a:gd name="T82" fmla="*/ 376 w 847"/>
              <a:gd name="T83" fmla="*/ 50 h 865"/>
              <a:gd name="T84" fmla="*/ 334 w 847"/>
              <a:gd name="T85" fmla="*/ 87 h 865"/>
              <a:gd name="T86" fmla="*/ 303 w 847"/>
              <a:gd name="T87" fmla="*/ 133 h 865"/>
              <a:gd name="T88" fmla="*/ 322 w 847"/>
              <a:gd name="T89" fmla="*/ 187 h 865"/>
              <a:gd name="T90" fmla="*/ 361 w 847"/>
              <a:gd name="T91" fmla="*/ 146 h 865"/>
              <a:gd name="T92" fmla="*/ 390 w 847"/>
              <a:gd name="T93" fmla="*/ 129 h 865"/>
              <a:gd name="T94" fmla="*/ 436 w 847"/>
              <a:gd name="T95" fmla="*/ 114 h 865"/>
              <a:gd name="T96" fmla="*/ 484 w 847"/>
              <a:gd name="T97" fmla="*/ 110 h 865"/>
              <a:gd name="T98" fmla="*/ 532 w 847"/>
              <a:gd name="T99" fmla="*/ 121 h 865"/>
              <a:gd name="T100" fmla="*/ 574 w 847"/>
              <a:gd name="T101" fmla="*/ 144 h 865"/>
              <a:gd name="T102" fmla="*/ 522 w 847"/>
              <a:gd name="T103" fmla="*/ 223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47" h="865">
                <a:moveTo>
                  <a:pt x="651" y="865"/>
                </a:moveTo>
                <a:lnTo>
                  <a:pt x="434" y="736"/>
                </a:lnTo>
                <a:lnTo>
                  <a:pt x="622" y="550"/>
                </a:lnTo>
                <a:lnTo>
                  <a:pt x="630" y="644"/>
                </a:lnTo>
                <a:lnTo>
                  <a:pt x="630" y="644"/>
                </a:lnTo>
                <a:lnTo>
                  <a:pt x="647" y="640"/>
                </a:lnTo>
                <a:lnTo>
                  <a:pt x="662" y="636"/>
                </a:lnTo>
                <a:lnTo>
                  <a:pt x="676" y="628"/>
                </a:lnTo>
                <a:lnTo>
                  <a:pt x="691" y="619"/>
                </a:lnTo>
                <a:lnTo>
                  <a:pt x="703" y="611"/>
                </a:lnTo>
                <a:lnTo>
                  <a:pt x="716" y="600"/>
                </a:lnTo>
                <a:lnTo>
                  <a:pt x="726" y="588"/>
                </a:lnTo>
                <a:lnTo>
                  <a:pt x="737" y="575"/>
                </a:lnTo>
                <a:lnTo>
                  <a:pt x="745" y="563"/>
                </a:lnTo>
                <a:lnTo>
                  <a:pt x="753" y="548"/>
                </a:lnTo>
                <a:lnTo>
                  <a:pt x="760" y="534"/>
                </a:lnTo>
                <a:lnTo>
                  <a:pt x="764" y="519"/>
                </a:lnTo>
                <a:lnTo>
                  <a:pt x="768" y="502"/>
                </a:lnTo>
                <a:lnTo>
                  <a:pt x="770" y="486"/>
                </a:lnTo>
                <a:lnTo>
                  <a:pt x="772" y="469"/>
                </a:lnTo>
                <a:lnTo>
                  <a:pt x="770" y="452"/>
                </a:lnTo>
                <a:lnTo>
                  <a:pt x="770" y="452"/>
                </a:lnTo>
                <a:lnTo>
                  <a:pt x="766" y="425"/>
                </a:lnTo>
                <a:lnTo>
                  <a:pt x="758" y="398"/>
                </a:lnTo>
                <a:lnTo>
                  <a:pt x="793" y="381"/>
                </a:lnTo>
                <a:lnTo>
                  <a:pt x="793" y="381"/>
                </a:lnTo>
                <a:lnTo>
                  <a:pt x="803" y="396"/>
                </a:lnTo>
                <a:lnTo>
                  <a:pt x="814" y="411"/>
                </a:lnTo>
                <a:lnTo>
                  <a:pt x="822" y="425"/>
                </a:lnTo>
                <a:lnTo>
                  <a:pt x="829" y="442"/>
                </a:lnTo>
                <a:lnTo>
                  <a:pt x="835" y="461"/>
                </a:lnTo>
                <a:lnTo>
                  <a:pt x="841" y="477"/>
                </a:lnTo>
                <a:lnTo>
                  <a:pt x="845" y="496"/>
                </a:lnTo>
                <a:lnTo>
                  <a:pt x="847" y="515"/>
                </a:lnTo>
                <a:lnTo>
                  <a:pt x="847" y="515"/>
                </a:lnTo>
                <a:lnTo>
                  <a:pt x="847" y="540"/>
                </a:lnTo>
                <a:lnTo>
                  <a:pt x="847" y="563"/>
                </a:lnTo>
                <a:lnTo>
                  <a:pt x="843" y="586"/>
                </a:lnTo>
                <a:lnTo>
                  <a:pt x="839" y="609"/>
                </a:lnTo>
                <a:lnTo>
                  <a:pt x="831" y="630"/>
                </a:lnTo>
                <a:lnTo>
                  <a:pt x="822" y="651"/>
                </a:lnTo>
                <a:lnTo>
                  <a:pt x="810" y="671"/>
                </a:lnTo>
                <a:lnTo>
                  <a:pt x="797" y="690"/>
                </a:lnTo>
                <a:lnTo>
                  <a:pt x="783" y="707"/>
                </a:lnTo>
                <a:lnTo>
                  <a:pt x="766" y="724"/>
                </a:lnTo>
                <a:lnTo>
                  <a:pt x="749" y="738"/>
                </a:lnTo>
                <a:lnTo>
                  <a:pt x="730" y="751"/>
                </a:lnTo>
                <a:lnTo>
                  <a:pt x="710" y="761"/>
                </a:lnTo>
                <a:lnTo>
                  <a:pt x="689" y="771"/>
                </a:lnTo>
                <a:lnTo>
                  <a:pt x="668" y="780"/>
                </a:lnTo>
                <a:lnTo>
                  <a:pt x="645" y="784"/>
                </a:lnTo>
                <a:lnTo>
                  <a:pt x="651" y="865"/>
                </a:lnTo>
                <a:lnTo>
                  <a:pt x="651" y="865"/>
                </a:lnTo>
                <a:close/>
                <a:moveTo>
                  <a:pt x="0" y="369"/>
                </a:moveTo>
                <a:lnTo>
                  <a:pt x="213" y="231"/>
                </a:lnTo>
                <a:lnTo>
                  <a:pt x="297" y="482"/>
                </a:lnTo>
                <a:lnTo>
                  <a:pt x="207" y="448"/>
                </a:lnTo>
                <a:lnTo>
                  <a:pt x="207" y="448"/>
                </a:lnTo>
                <a:lnTo>
                  <a:pt x="205" y="465"/>
                </a:lnTo>
                <a:lnTo>
                  <a:pt x="203" y="479"/>
                </a:lnTo>
                <a:lnTo>
                  <a:pt x="203" y="496"/>
                </a:lnTo>
                <a:lnTo>
                  <a:pt x="203" y="513"/>
                </a:lnTo>
                <a:lnTo>
                  <a:pt x="207" y="527"/>
                </a:lnTo>
                <a:lnTo>
                  <a:pt x="211" y="544"/>
                </a:lnTo>
                <a:lnTo>
                  <a:pt x="215" y="559"/>
                </a:lnTo>
                <a:lnTo>
                  <a:pt x="224" y="573"/>
                </a:lnTo>
                <a:lnTo>
                  <a:pt x="232" y="588"/>
                </a:lnTo>
                <a:lnTo>
                  <a:pt x="240" y="600"/>
                </a:lnTo>
                <a:lnTo>
                  <a:pt x="251" y="613"/>
                </a:lnTo>
                <a:lnTo>
                  <a:pt x="261" y="623"/>
                </a:lnTo>
                <a:lnTo>
                  <a:pt x="274" y="634"/>
                </a:lnTo>
                <a:lnTo>
                  <a:pt x="288" y="642"/>
                </a:lnTo>
                <a:lnTo>
                  <a:pt x="303" y="651"/>
                </a:lnTo>
                <a:lnTo>
                  <a:pt x="320" y="657"/>
                </a:lnTo>
                <a:lnTo>
                  <a:pt x="320" y="657"/>
                </a:lnTo>
                <a:lnTo>
                  <a:pt x="347" y="665"/>
                </a:lnTo>
                <a:lnTo>
                  <a:pt x="374" y="669"/>
                </a:lnTo>
                <a:lnTo>
                  <a:pt x="374" y="709"/>
                </a:lnTo>
                <a:lnTo>
                  <a:pt x="374" y="709"/>
                </a:lnTo>
                <a:lnTo>
                  <a:pt x="355" y="713"/>
                </a:lnTo>
                <a:lnTo>
                  <a:pt x="338" y="715"/>
                </a:lnTo>
                <a:lnTo>
                  <a:pt x="320" y="715"/>
                </a:lnTo>
                <a:lnTo>
                  <a:pt x="303" y="715"/>
                </a:lnTo>
                <a:lnTo>
                  <a:pt x="284" y="713"/>
                </a:lnTo>
                <a:lnTo>
                  <a:pt x="265" y="709"/>
                </a:lnTo>
                <a:lnTo>
                  <a:pt x="247" y="705"/>
                </a:lnTo>
                <a:lnTo>
                  <a:pt x="230" y="698"/>
                </a:lnTo>
                <a:lnTo>
                  <a:pt x="230" y="698"/>
                </a:lnTo>
                <a:lnTo>
                  <a:pt x="207" y="690"/>
                </a:lnTo>
                <a:lnTo>
                  <a:pt x="186" y="678"/>
                </a:lnTo>
                <a:lnTo>
                  <a:pt x="167" y="665"/>
                </a:lnTo>
                <a:lnTo>
                  <a:pt x="148" y="651"/>
                </a:lnTo>
                <a:lnTo>
                  <a:pt x="132" y="634"/>
                </a:lnTo>
                <a:lnTo>
                  <a:pt x="117" y="617"/>
                </a:lnTo>
                <a:lnTo>
                  <a:pt x="105" y="598"/>
                </a:lnTo>
                <a:lnTo>
                  <a:pt x="94" y="578"/>
                </a:lnTo>
                <a:lnTo>
                  <a:pt x="84" y="557"/>
                </a:lnTo>
                <a:lnTo>
                  <a:pt x="78" y="536"/>
                </a:lnTo>
                <a:lnTo>
                  <a:pt x="71" y="513"/>
                </a:lnTo>
                <a:lnTo>
                  <a:pt x="69" y="492"/>
                </a:lnTo>
                <a:lnTo>
                  <a:pt x="67" y="469"/>
                </a:lnTo>
                <a:lnTo>
                  <a:pt x="67" y="444"/>
                </a:lnTo>
                <a:lnTo>
                  <a:pt x="71" y="421"/>
                </a:lnTo>
                <a:lnTo>
                  <a:pt x="75" y="398"/>
                </a:lnTo>
                <a:lnTo>
                  <a:pt x="0" y="369"/>
                </a:lnTo>
                <a:lnTo>
                  <a:pt x="0" y="369"/>
                </a:lnTo>
                <a:close/>
                <a:moveTo>
                  <a:pt x="776" y="33"/>
                </a:moveTo>
                <a:lnTo>
                  <a:pt x="712" y="81"/>
                </a:lnTo>
                <a:lnTo>
                  <a:pt x="712" y="81"/>
                </a:lnTo>
                <a:lnTo>
                  <a:pt x="695" y="64"/>
                </a:lnTo>
                <a:lnTo>
                  <a:pt x="676" y="50"/>
                </a:lnTo>
                <a:lnTo>
                  <a:pt x="657" y="37"/>
                </a:lnTo>
                <a:lnTo>
                  <a:pt x="637" y="25"/>
                </a:lnTo>
                <a:lnTo>
                  <a:pt x="616" y="16"/>
                </a:lnTo>
                <a:lnTo>
                  <a:pt x="595" y="8"/>
                </a:lnTo>
                <a:lnTo>
                  <a:pt x="572" y="4"/>
                </a:lnTo>
                <a:lnTo>
                  <a:pt x="549" y="0"/>
                </a:lnTo>
                <a:lnTo>
                  <a:pt x="528" y="0"/>
                </a:lnTo>
                <a:lnTo>
                  <a:pt x="505" y="0"/>
                </a:lnTo>
                <a:lnTo>
                  <a:pt x="482" y="2"/>
                </a:lnTo>
                <a:lnTo>
                  <a:pt x="459" y="8"/>
                </a:lnTo>
                <a:lnTo>
                  <a:pt x="438" y="14"/>
                </a:lnTo>
                <a:lnTo>
                  <a:pt x="415" y="25"/>
                </a:lnTo>
                <a:lnTo>
                  <a:pt x="395" y="35"/>
                </a:lnTo>
                <a:lnTo>
                  <a:pt x="376" y="50"/>
                </a:lnTo>
                <a:lnTo>
                  <a:pt x="376" y="50"/>
                </a:lnTo>
                <a:lnTo>
                  <a:pt x="361" y="60"/>
                </a:lnTo>
                <a:lnTo>
                  <a:pt x="347" y="73"/>
                </a:lnTo>
                <a:lnTo>
                  <a:pt x="334" y="87"/>
                </a:lnTo>
                <a:lnTo>
                  <a:pt x="324" y="102"/>
                </a:lnTo>
                <a:lnTo>
                  <a:pt x="313" y="117"/>
                </a:lnTo>
                <a:lnTo>
                  <a:pt x="303" y="133"/>
                </a:lnTo>
                <a:lnTo>
                  <a:pt x="297" y="150"/>
                </a:lnTo>
                <a:lnTo>
                  <a:pt x="290" y="165"/>
                </a:lnTo>
                <a:lnTo>
                  <a:pt x="322" y="187"/>
                </a:lnTo>
                <a:lnTo>
                  <a:pt x="322" y="187"/>
                </a:lnTo>
                <a:lnTo>
                  <a:pt x="340" y="167"/>
                </a:lnTo>
                <a:lnTo>
                  <a:pt x="361" y="146"/>
                </a:lnTo>
                <a:lnTo>
                  <a:pt x="361" y="146"/>
                </a:lnTo>
                <a:lnTo>
                  <a:pt x="376" y="137"/>
                </a:lnTo>
                <a:lnTo>
                  <a:pt x="390" y="129"/>
                </a:lnTo>
                <a:lnTo>
                  <a:pt x="405" y="123"/>
                </a:lnTo>
                <a:lnTo>
                  <a:pt x="422" y="117"/>
                </a:lnTo>
                <a:lnTo>
                  <a:pt x="436" y="114"/>
                </a:lnTo>
                <a:lnTo>
                  <a:pt x="453" y="112"/>
                </a:lnTo>
                <a:lnTo>
                  <a:pt x="470" y="110"/>
                </a:lnTo>
                <a:lnTo>
                  <a:pt x="484" y="110"/>
                </a:lnTo>
                <a:lnTo>
                  <a:pt x="501" y="112"/>
                </a:lnTo>
                <a:lnTo>
                  <a:pt x="516" y="117"/>
                </a:lnTo>
                <a:lnTo>
                  <a:pt x="532" y="121"/>
                </a:lnTo>
                <a:lnTo>
                  <a:pt x="547" y="127"/>
                </a:lnTo>
                <a:lnTo>
                  <a:pt x="559" y="135"/>
                </a:lnTo>
                <a:lnTo>
                  <a:pt x="574" y="144"/>
                </a:lnTo>
                <a:lnTo>
                  <a:pt x="587" y="154"/>
                </a:lnTo>
                <a:lnTo>
                  <a:pt x="599" y="165"/>
                </a:lnTo>
                <a:lnTo>
                  <a:pt x="522" y="223"/>
                </a:lnTo>
                <a:lnTo>
                  <a:pt x="778" y="285"/>
                </a:lnTo>
                <a:lnTo>
                  <a:pt x="776" y="33"/>
                </a:lnTo>
                <a:close/>
              </a:path>
            </a:pathLst>
          </a:custGeom>
          <a:solidFill>
            <a:srgbClr val="0A477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Блок-схема: задержка 1"/>
          <p:cNvSpPr/>
          <p:nvPr/>
        </p:nvSpPr>
        <p:spPr>
          <a:xfrm rot="10800000">
            <a:off x="-5" y="5815584"/>
            <a:ext cx="9144004" cy="53035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2441448"/>
            <a:ext cx="9144000" cy="9326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rgbClr val="CCECFF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15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9456" y="0"/>
            <a:ext cx="7141464" cy="80791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Вопросы по теме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618562" y="313694"/>
            <a:ext cx="253916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ru-RU" dirty="0" smtClean="0">
                <a:ln w="0"/>
                <a:solidFill>
                  <a:srgbClr val="0D459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ru-RU" dirty="0">
              <a:ln w="0"/>
              <a:solidFill>
                <a:srgbClr val="0D459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5263" y="-42664"/>
            <a:ext cx="1021175" cy="102117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44880" y="1898904"/>
            <a:ext cx="8080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такое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технологии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87552" y="2718817"/>
            <a:ext cx="8156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Какие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существуют виды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технологий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87552" y="3404616"/>
            <a:ext cx="7516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существует классификация принципов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здоровьесберегающей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педагогики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301752" y="1764792"/>
            <a:ext cx="512064" cy="521208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292608" y="3553968"/>
            <a:ext cx="518160" cy="478536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Google Shape;968;p48"/>
          <p:cNvSpPr/>
          <p:nvPr/>
        </p:nvSpPr>
        <p:spPr>
          <a:xfrm>
            <a:off x="280562" y="1724210"/>
            <a:ext cx="571503" cy="571504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CCE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968;p48"/>
          <p:cNvSpPr/>
          <p:nvPr/>
        </p:nvSpPr>
        <p:spPr>
          <a:xfrm>
            <a:off x="262274" y="2629466"/>
            <a:ext cx="571503" cy="571504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CCE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968;p48"/>
          <p:cNvSpPr/>
          <p:nvPr/>
        </p:nvSpPr>
        <p:spPr>
          <a:xfrm>
            <a:off x="271418" y="3489002"/>
            <a:ext cx="571503" cy="571504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CCE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Блок-схема: задержка 1"/>
          <p:cNvSpPr/>
          <p:nvPr/>
        </p:nvSpPr>
        <p:spPr>
          <a:xfrm rot="10800000">
            <a:off x="-4" y="6665976"/>
            <a:ext cx="9144004" cy="19202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816" y="4299002"/>
            <a:ext cx="3529584" cy="2228492"/>
          </a:xfrm>
          <a:prstGeom prst="roundRect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70704" y="4315968"/>
            <a:ext cx="3560064" cy="2221992"/>
          </a:xfrm>
          <a:prstGeom prst="roundRect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3" name="任意多边形: 形状 31"/>
          <p:cNvSpPr/>
          <p:nvPr/>
        </p:nvSpPr>
        <p:spPr>
          <a:xfrm flipH="1" flipV="1">
            <a:off x="713232" y="4187952"/>
            <a:ext cx="3730752" cy="2423160"/>
          </a:xfrm>
          <a:prstGeom prst="roundRect">
            <a:avLst/>
          </a:prstGeom>
          <a:solidFill>
            <a:srgbClr val="1C51A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任意多边形: 形状 31"/>
          <p:cNvSpPr/>
          <p:nvPr/>
        </p:nvSpPr>
        <p:spPr>
          <a:xfrm flipH="1" flipV="1">
            <a:off x="4754880" y="4212336"/>
            <a:ext cx="3794760" cy="2423160"/>
          </a:xfrm>
          <a:prstGeom prst="roundRect">
            <a:avLst/>
          </a:prstGeom>
          <a:solidFill>
            <a:srgbClr val="1C51A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4494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Ольга\Desktop\164020692937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9536"/>
            <a:ext cx="9170175" cy="5998464"/>
          </a:xfrm>
          <a:prstGeom prst="rect">
            <a:avLst/>
          </a:prstGeom>
          <a:noFill/>
        </p:spPr>
      </p:pic>
      <p:sp>
        <p:nvSpPr>
          <p:cNvPr id="3" name="任意多边形: 形状 31"/>
          <p:cNvSpPr/>
          <p:nvPr/>
        </p:nvSpPr>
        <p:spPr>
          <a:xfrm flipH="1" flipV="1"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15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4736" y="152400"/>
            <a:ext cx="73639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Список литературы</a:t>
            </a:r>
          </a:p>
          <a:p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2336" y="4059936"/>
            <a:ext cx="84490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технологий в образовательном процессе Методические рекомендации [Электронная версия][Ресурс: https://spbappo.ru/wp-content/uploads/2019/12/МР__Использование-здоровьесберегающих-технологий_2019_2020.pdf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3142488"/>
            <a:ext cx="8461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технологии в образовательном процессе [Электронная версия][Ресурс: https://school.kontur.ru/publications/2463]</a:t>
            </a:r>
          </a:p>
          <a:p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" y="1283208"/>
            <a:ext cx="839114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Бонкало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Т. И.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технологии в учебной и профессиональной деятельности: учебник для обучающихся по направлениям медицинского и психологического образования М.: ГБУ «НИИОЗММ ДЗМ», 2023.  [Электронная версия][Ресурс: https://niioz.ru/moskovskaya-meditsina/izdaniya-nii/metodicheskieposobiya/] </a:t>
            </a:r>
          </a:p>
          <a:p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5263" y="-42664"/>
            <a:ext cx="1021175" cy="102117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618561" y="313694"/>
            <a:ext cx="253916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ru-RU" dirty="0" smtClean="0">
                <a:ln w="0"/>
                <a:solidFill>
                  <a:srgbClr val="0D459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ru-RU" dirty="0">
              <a:ln w="0"/>
              <a:solidFill>
                <a:srgbClr val="0D459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1673</TotalTime>
  <Words>354</Words>
  <Application>Microsoft Office PowerPoint</Application>
  <PresentationFormat>Экран (4:3)</PresentationFormat>
  <Paragraphs>94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Ольга</cp:lastModifiedBy>
  <cp:revision>260</cp:revision>
  <dcterms:created xsi:type="dcterms:W3CDTF">2019-11-13T12:28:12Z</dcterms:created>
  <dcterms:modified xsi:type="dcterms:W3CDTF">2024-10-28T15:19:27Z</dcterms:modified>
</cp:coreProperties>
</file>