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24" r:id="rId3"/>
    <p:sldId id="311" r:id="rId4"/>
    <p:sldId id="331" r:id="rId5"/>
    <p:sldId id="320" r:id="rId6"/>
    <p:sldId id="330" r:id="rId7"/>
    <p:sldId id="328" r:id="rId8"/>
    <p:sldId id="315" r:id="rId9"/>
    <p:sldId id="32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1A3"/>
    <a:srgbClr val="0D4594"/>
    <a:srgbClr val="1B4E9D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3345" y="1613551"/>
            <a:ext cx="7605839" cy="76726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Проектная культура педагога по физической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культуре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9664" y="304439"/>
            <a:ext cx="1261872" cy="1250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4944" y="2607199"/>
            <a:ext cx="8110727" cy="86344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1C51A3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800" b="1" dirty="0" smtClean="0">
                <a:solidFill>
                  <a:srgbClr val="1C51A3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solidFill>
                  <a:srgbClr val="1C51A3"/>
                </a:solidFill>
                <a:latin typeface="Times New Roman" pitchFamily="18" charset="0"/>
                <a:cs typeface="Times New Roman" pitchFamily="18" charset="0"/>
              </a:rPr>
              <a:t>Индивидуальныи</a:t>
            </a:r>
            <a:r>
              <a:rPr lang="ru-RU" sz="2800" b="1" dirty="0" smtClean="0">
                <a:solidFill>
                  <a:srgbClr val="1C51A3"/>
                </a:solidFill>
                <a:latin typeface="Times New Roman" pitchFamily="18" charset="0"/>
                <a:cs typeface="Times New Roman" pitchFamily="18" charset="0"/>
              </a:rPr>
              <a:t>̆ проект как форма </a:t>
            </a:r>
            <a:r>
              <a:rPr lang="ru-RU" sz="2800" b="1" dirty="0" err="1" smtClean="0">
                <a:solidFill>
                  <a:srgbClr val="1C51A3"/>
                </a:solidFill>
                <a:latin typeface="Times New Roman" pitchFamily="18" charset="0"/>
                <a:cs typeface="Times New Roman" pitchFamily="18" charset="0"/>
              </a:rPr>
              <a:t>итоговои</a:t>
            </a:r>
            <a:r>
              <a:rPr lang="ru-RU" sz="2800" b="1" dirty="0" smtClean="0">
                <a:solidFill>
                  <a:srgbClr val="1C51A3"/>
                </a:solidFill>
                <a:latin typeface="Times New Roman" pitchFamily="18" charset="0"/>
                <a:cs typeface="Times New Roman" pitchFamily="18" charset="0"/>
              </a:rPr>
              <a:t>̆ аттестации </a:t>
            </a:r>
            <a:r>
              <a:rPr lang="ru-RU" sz="2800" b="1" dirty="0" smtClean="0">
                <a:solidFill>
                  <a:srgbClr val="1C51A3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sz="2800" b="1" dirty="0" smtClean="0">
                <a:solidFill>
                  <a:srgbClr val="1C51A3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02917" y="3938542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872984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Актуальность и роль проектно-исследовательской деятельности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6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7160" y="1219714"/>
            <a:ext cx="884224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Проектно-исследовательская деятельность является актуальным трендом в современном образовании, ставящим целью формирование у учащихся навыков самостоятельного анализа, критического мышления и решения реальных проблем. Эта педагогическая парадигма активно внедряется в различные предметы, включая естественные и гуманитарные науки. Однако её применение на уроках физкультуры остается не настолько широко распространённым, хотя потенциал здесь огромен.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Традиционные методы преподавания физкультуры, основанные на заранее определенных упражнениях и четко структурированных занятиях, далеко не всегда могут привлечь внимание и интерес учащихся. Многие из них часто воспринимают физкультуру как что-то обязательное, но не интересное. В связи с этим возникает необходимость обновления подходов и методик.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Проектно-исследовательская деятельность на уроках физкультуры может стать не просто «дополнением», но и кардинальным обновлением преподавания этого предмета. Этот подход позволяет не только разнообразить уроки, но и сделать их более интерактивными и динамичными, что в свою очередь способствует более глубокому и всестороннему развитию учащихся.</a:t>
            </a:r>
          </a:p>
          <a:p>
            <a:endParaRPr lang="ru-RU" sz="14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282696" y="5897880"/>
            <a:ext cx="2615184" cy="155448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77584"/>
            <a:ext cx="9144000" cy="28041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8872" y="1161288"/>
            <a:ext cx="8897112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754112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Индивидуальный проект: цели и задачи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4" name="空心弧 1"/>
          <p:cNvSpPr/>
          <p:nvPr/>
        </p:nvSpPr>
        <p:spPr>
          <a:xfrm rot="5400000">
            <a:off x="-834703" y="2576010"/>
            <a:ext cx="3035808" cy="3735950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2003070" y="4968608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" name="椭圆 11"/>
          <p:cNvSpPr/>
          <p:nvPr/>
        </p:nvSpPr>
        <p:spPr>
          <a:xfrm>
            <a:off x="1990878" y="3429368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Google Shape;968;p48"/>
          <p:cNvSpPr/>
          <p:nvPr/>
        </p:nvSpPr>
        <p:spPr>
          <a:xfrm>
            <a:off x="1981346" y="3388418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68;p48"/>
          <p:cNvSpPr/>
          <p:nvPr/>
        </p:nvSpPr>
        <p:spPr>
          <a:xfrm>
            <a:off x="1984394" y="494594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5488" y="3849624"/>
            <a:ext cx="1401148" cy="1325880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椭圆 11"/>
          <p:cNvSpPr/>
          <p:nvPr/>
        </p:nvSpPr>
        <p:spPr>
          <a:xfrm>
            <a:off x="1021614" y="2835008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1018178" y="278186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椭圆 11"/>
          <p:cNvSpPr/>
          <p:nvPr/>
        </p:nvSpPr>
        <p:spPr>
          <a:xfrm>
            <a:off x="1103910" y="566050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8" name="Google Shape;968;p48"/>
          <p:cNvSpPr/>
          <p:nvPr/>
        </p:nvSpPr>
        <p:spPr>
          <a:xfrm>
            <a:off x="1063898" y="5625650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Прямоугольник 41"/>
          <p:cNvSpPr/>
          <p:nvPr/>
        </p:nvSpPr>
        <p:spPr>
          <a:xfrm>
            <a:off x="393192" y="1103127"/>
            <a:ext cx="8449056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Индивидуальный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- это форма итоговой аттестации обучающихся по физической культуре, которая предполагает решение конкретной проблемы и достижение заранее запланированного результата.  </a:t>
            </a:r>
          </a:p>
          <a:p>
            <a:endParaRPr lang="ru-RU" sz="1400" dirty="0" smtClean="0"/>
          </a:p>
        </p:txBody>
      </p:sp>
      <p:sp>
        <p:nvSpPr>
          <p:cNvPr id="44" name="椭圆 11"/>
          <p:cNvSpPr/>
          <p:nvPr/>
        </p:nvSpPr>
        <p:spPr>
          <a:xfrm>
            <a:off x="2454174" y="4203560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5" name="Google Shape;968;p48"/>
          <p:cNvSpPr/>
          <p:nvPr/>
        </p:nvSpPr>
        <p:spPr>
          <a:xfrm>
            <a:off x="2447690" y="4165658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Прямоугольник 32"/>
          <p:cNvSpPr/>
          <p:nvPr/>
        </p:nvSpPr>
        <p:spPr>
          <a:xfrm>
            <a:off x="393192" y="1612143"/>
            <a:ext cx="8485632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индивидуального проекта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для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продемонстрировать свои достижения в самостоятельном освоении избранной области; 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педагогов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создать условия для формирования УУД учащихся, развития их творческих способностей и логического мышления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/>
          </a:p>
        </p:txBody>
      </p:sp>
      <p:sp>
        <p:nvSpPr>
          <p:cNvPr id="43" name="Прямоугольник 42"/>
          <p:cNvSpPr/>
          <p:nvPr/>
        </p:nvSpPr>
        <p:spPr>
          <a:xfrm>
            <a:off x="1679448" y="5726943"/>
            <a:ext cx="7144512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позитивного отношения к деятельности (проявлять инициативу, выполнять работу в срок в соответствии с установленным планом).</a:t>
            </a:r>
            <a:r>
              <a:rPr lang="ru-RU" sz="1400" dirty="0" smtClean="0"/>
              <a:t> 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 smtClean="0"/>
          </a:p>
        </p:txBody>
      </p:sp>
      <p:sp>
        <p:nvSpPr>
          <p:cNvPr id="46" name="Прямоугольник 45"/>
          <p:cNvSpPr/>
          <p:nvPr/>
        </p:nvSpPr>
        <p:spPr>
          <a:xfrm>
            <a:off x="2100072" y="2425959"/>
            <a:ext cx="5599176" cy="50013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Задачи индивидуального проекта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/>
          </a:p>
        </p:txBody>
      </p:sp>
      <p:sp>
        <p:nvSpPr>
          <p:cNvPr id="47" name="Прямоугольник 46"/>
          <p:cNvSpPr/>
          <p:nvPr/>
        </p:nvSpPr>
        <p:spPr>
          <a:xfrm>
            <a:off x="1752600" y="2800863"/>
            <a:ext cx="5873496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бучение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планированию (учащийся должен уметь чётко определить цель, описать шаги по её достижению);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/>
          </a:p>
        </p:txBody>
      </p:sp>
      <p:sp>
        <p:nvSpPr>
          <p:cNvPr id="48" name="Прямоугольник 47"/>
          <p:cNvSpPr/>
          <p:nvPr/>
        </p:nvSpPr>
        <p:spPr>
          <a:xfrm>
            <a:off x="2621280" y="3541527"/>
            <a:ext cx="6129528" cy="50013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навыков сбора и обработки информации, материалов (уметь выбрать подходящую информацию, правильно её использовать);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093720" y="4224279"/>
            <a:ext cx="5702808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умения анализировать,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креативности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критического мышления; 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663952" y="5019807"/>
            <a:ext cx="6214872" cy="28469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развитие навыков публичного выступления; 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5"/>
          <p:cNvSpPr/>
          <p:nvPr/>
        </p:nvSpPr>
        <p:spPr>
          <a:xfrm>
            <a:off x="0" y="1234440"/>
            <a:ext cx="9144000" cy="5431536"/>
          </a:xfrm>
          <a:custGeom>
            <a:avLst/>
            <a:gdLst/>
            <a:ahLst/>
            <a:cxnLst/>
            <a:rect l="l" t="t" r="r" b="b"/>
            <a:pathLst>
              <a:path w="2006458" h="812800">
                <a:moveTo>
                  <a:pt x="0" y="0"/>
                </a:moveTo>
                <a:lnTo>
                  <a:pt x="2006458" y="0"/>
                </a:lnTo>
                <a:lnTo>
                  <a:pt x="2006458" y="812800"/>
                </a:lnTo>
                <a:lnTo>
                  <a:pt x="0" y="812800"/>
                </a:lnTo>
                <a:close/>
              </a:path>
            </a:pathLst>
          </a:custGeom>
          <a:solidFill>
            <a:srgbClr val="1C51A3"/>
          </a:solidFill>
        </p:spPr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9728" y="0"/>
            <a:ext cx="7607808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Примеры проектов на уроках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физкультуры</a:t>
            </a:r>
            <a:endParaRPr lang="ru-RU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7744" y="1280160"/>
            <a:ext cx="8759952" cy="542456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Сравнительный </a:t>
            </a:r>
            <a:r>
              <a:rPr lang="ru-RU" sz="1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 различных видов спорта</a:t>
            </a:r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этом проекте ученики могут изучать, как различные виды спорта влияют на определённые группы мышц и общую физическую подготовленность. Задачей будет собрать статистические данные, провести анализ и сделать выводы о том, какой вид спорта является наиболее эффективным для развития определенных физических качеств.</a:t>
            </a:r>
          </a:p>
          <a:p>
            <a:r>
              <a:rPr lang="ru-RU" sz="1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1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индивидуальных программ тренировок.</a:t>
            </a:r>
            <a:endParaRPr lang="ru-RU" sz="1600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Учащиеся могут создать индивидуальные программы физических упражнений для разных возрастных групп, учитывая их физиологические особенности и потребности. После разработки программ, они могут быть протестированы на добровольцах, с последующим анализом эффективности.</a:t>
            </a:r>
          </a:p>
          <a:p>
            <a:r>
              <a:rPr lang="ru-RU" sz="1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Исследование </a:t>
            </a:r>
            <a:r>
              <a:rPr lang="ru-RU" sz="1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влияния регулярных физических нагрузок на уровень стресса.</a:t>
            </a:r>
            <a:endParaRPr lang="ru-RU" sz="1600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этом проекте целью является изучение взаимосвязи между регулярным выполнением физических упражнений и уровнем стресса у учащихся. Ученики могут использовать различные методы сбора данных, такие как анкетирование, наблюдение или даже медицинские тесты, для подтверждения или опровержения гипотезы.</a:t>
            </a:r>
          </a:p>
          <a:p>
            <a:r>
              <a:rPr lang="ru-RU" sz="1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Педагогические </a:t>
            </a:r>
            <a:r>
              <a:rPr lang="ru-RU" sz="1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игры как элемент физического развития</a:t>
            </a:r>
            <a:r>
              <a:rPr lang="ru-RU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Педагогические игры могут быть интегрированы в уроки физкультуры как метод обучения и развития физических навыков.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Здесь можно разработать серию игр, направленных на развитие координации, силы, скорости и других физических качеств, а затем провести анализ их эффективности.</a:t>
            </a:r>
          </a:p>
          <a:p>
            <a:r>
              <a:rPr lang="ru-RU" sz="1400" dirty="0" smtClean="0"/>
              <a:t> </a:t>
            </a:r>
          </a:p>
          <a:p>
            <a:pPr algn="ctr"/>
            <a:endParaRPr lang="ru-RU" sz="1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8872" y="0"/>
            <a:ext cx="7626096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исследования в индивидуальном проекте</a:t>
            </a:r>
            <a:endParaRPr lang="ru-RU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106425"/>
            <a:ext cx="8997695" cy="5614415"/>
            <a:chOff x="0" y="-303295"/>
            <a:chExt cx="10411694" cy="6284641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3451860" y="3653028"/>
            <a:ext cx="2624328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75"/>
          <p:cNvSpPr txBox="1"/>
          <p:nvPr/>
        </p:nvSpPr>
        <p:spPr>
          <a:xfrm>
            <a:off x="320040" y="1628846"/>
            <a:ext cx="3977640" cy="5762133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Физические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тесты: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Измерение физических показателей, таких как сила, выносливость, гибкость, скорость и др. Учащиеся могут провести тесты до начала проекта и после его завершения, чтобы оценить изменения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Анкетирование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Сбор информации с помощью вопросников или опросов. Например, ученики могут опросить своих одноклассников о их физической активности и отношении к ней.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19" name="TextBox 175"/>
          <p:cNvSpPr txBox="1"/>
          <p:nvPr/>
        </p:nvSpPr>
        <p:spPr>
          <a:xfrm>
            <a:off x="5047488" y="1378910"/>
            <a:ext cx="3886200" cy="5269690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Наблюдение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Описание и анализ поведения и результатов деятельности. Например, наблюдение за уровнем энергии и активности, учащихся после проведенных тренировок.</a:t>
            </a:r>
          </a:p>
          <a:p>
            <a:pPr algn="ctr"/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Сбор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данных из существующих источников: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Анализ статистики, научных исследований и других доступных данных, связанных с выбранной темой.</a:t>
            </a:r>
          </a:p>
          <a:p>
            <a:pPr algn="ctr"/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Эксперименты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Проведение контролируемых экспериментов для проверки гипотезы. Например, учащиеся могут провести эксперимент, изменяя частоту и интенсивность физических занятий, чтобы определить их влияние на определенные физические показатели.</a:t>
            </a: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6530" y="0"/>
            <a:ext cx="7437582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реализации индивидуального проекта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0" y="1106425"/>
            <a:ext cx="8997695" cy="5614415"/>
            <a:chOff x="0" y="-303295"/>
            <a:chExt cx="10411694" cy="6284641"/>
          </a:xfrm>
        </p:grpSpPr>
        <p:grpSp>
          <p:nvGrpSpPr>
            <p:cNvPr id="3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254000" y="-272588"/>
              <a:ext cx="10157694" cy="6253934"/>
              <a:chOff x="0" y="-106526"/>
              <a:chExt cx="2006458" cy="1235345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106526"/>
                <a:ext cx="2006458" cy="1235345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sp>
        <p:nvSpPr>
          <p:cNvPr id="19" name="TextBox 33"/>
          <p:cNvSpPr txBox="1"/>
          <p:nvPr/>
        </p:nvSpPr>
        <p:spPr>
          <a:xfrm>
            <a:off x="350520" y="1210056"/>
            <a:ext cx="8500872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того как учащиеся выбрали тему, сформулировали гипотезу и определили методы исследования, начинается процесс реализации проекта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Этот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 включает в себя несколько ключевых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шагов.</a:t>
            </a: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33"/>
          <p:cNvSpPr txBox="1"/>
          <p:nvPr/>
        </p:nvSpPr>
        <p:spPr>
          <a:xfrm>
            <a:off x="533400" y="1895856"/>
            <a:ext cx="7915656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Этапы реализации индивидуального проекта</a:t>
            </a:r>
            <a:endPara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08432" y="2280920"/>
          <a:ext cx="8488681" cy="436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252"/>
                <a:gridCol w="1966163"/>
                <a:gridCol w="587026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п/</a:t>
                      </a:r>
                      <a:r>
                        <a:rPr lang="ru-RU" sz="1200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Этапы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Описание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Планирование и организация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Учащиеся должны разработать детальный план выполнения проекта, который включает в себя расписание проведения исследований, бюджет, список необходимых ресурсов и материалов.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Сбор данных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соответствии с выбранными методами исследования, учащиеся собирают данные. Это может включать в себя проведение физических тестов, анкетирование, наблюдение и другие действия, необходимые для получения информации.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Анализ данны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После сбора данных учащиеся проводят их анализ. Это включает в себя обработку статистики, визуализацию результатов и сравнение с гипотезой.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Интерпретация результатов: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Учащиеся оценивают полученные результаты и пытаются интерпретировать их с точки зрения гипотезы. Они пытаются понять, подтвердились ли их ожидания, и если нет, какие выводы можно сделать.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отчета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Важной частью процесса является создание отчета или презентации, в котором учащиеся представляют свои результаты и выводы. Отчет должен быть структурированным и легко понимаемым, чтобы донести информацию до аудитории.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Дискуссия и обсуждение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Учащиеся представляют свой проект и результаты перед классом или аудиторией. Это открывает возможность для обсуждения и задавания вопросов.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Внесение коррективов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Иногда результаты проекта могут привести к новым вопросам или идеям. В таком случае учащиеся могут решить внести коррективы в проект и продолжить исследование.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43000"/>
            <a:ext cx="9144000" cy="5715000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cxnSp>
        <p:nvCxnSpPr>
          <p:cNvPr id="4" name="直接连接符 5"/>
          <p:cNvCxnSpPr/>
          <p:nvPr/>
        </p:nvCxnSpPr>
        <p:spPr>
          <a:xfrm flipV="1">
            <a:off x="5285232" y="2395728"/>
            <a:ext cx="3118104" cy="36577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/>
        </p:nvCxnSpPr>
        <p:spPr>
          <a:xfrm flipV="1">
            <a:off x="877824" y="2395728"/>
            <a:ext cx="2907792" cy="9144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16200000" flipH="1">
            <a:off x="7989805" y="4034555"/>
            <a:ext cx="1650976" cy="954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365760" y="0"/>
            <a:ext cx="7598664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5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33"/>
          <p:cNvSpPr txBox="1"/>
          <p:nvPr/>
        </p:nvSpPr>
        <p:spPr>
          <a:xfrm>
            <a:off x="603504" y="1423970"/>
            <a:ext cx="8138160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Защита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проводится на школьной конференции, обычно в мае. Процедура состоит в 6–8-минутном выступлении учащегося, который раскрывает актуальность, поставленные задачи, суть проекта и выводы. Далее следуют ответы на вопросы комиссии</a:t>
            </a:r>
            <a:r>
              <a:rPr lang="ru-RU" sz="1600" dirty="0" smtClean="0"/>
              <a:t>. 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33"/>
          <p:cNvSpPr txBox="1"/>
          <p:nvPr/>
        </p:nvSpPr>
        <p:spPr>
          <a:xfrm>
            <a:off x="804672" y="2907791"/>
            <a:ext cx="7479792" cy="29546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Проектная деятельность является уникальным инструментом развития личности обучающихся, действенным фактором образовательного процесса, способствующим развитию педагога и ребенка, формирующим высокий уровень общественной культуры и образования. Общеизвестно, что нельзя человека научить на всю жизнь, его надо научить учиться всю жизнь. Этому и способствует проектная и учебно-исследовательская деятельность, которая нацелена на формирование у школьников и студентов  основных ключевых компетентностей. А задачей всего педагогического коллектива и администрации образовательного учреждения является грамотная организация и профессиональное психолого-педагогическое сопровождение исследовательской и проектной деятельности обучающихся.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PA_任意多边形 5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4297680" y="2228376"/>
            <a:ext cx="393192" cy="405096"/>
          </a:xfrm>
          <a:custGeom>
            <a:avLst/>
            <a:gdLst>
              <a:gd name="T0" fmla="*/ 653 w 928"/>
              <a:gd name="T1" fmla="*/ 194 h 690"/>
              <a:gd name="T2" fmla="*/ 782 w 928"/>
              <a:gd name="T3" fmla="*/ 455 h 690"/>
              <a:gd name="T4" fmla="*/ 826 w 928"/>
              <a:gd name="T5" fmla="*/ 356 h 690"/>
              <a:gd name="T6" fmla="*/ 830 w 928"/>
              <a:gd name="T7" fmla="*/ 667 h 690"/>
              <a:gd name="T8" fmla="*/ 0 w 928"/>
              <a:gd name="T9" fmla="*/ 690 h 690"/>
              <a:gd name="T10" fmla="*/ 23 w 928"/>
              <a:gd name="T11" fmla="*/ 148 h 690"/>
              <a:gd name="T12" fmla="*/ 355 w 928"/>
              <a:gd name="T13" fmla="*/ 467 h 690"/>
              <a:gd name="T14" fmla="*/ 117 w 928"/>
              <a:gd name="T15" fmla="*/ 336 h 690"/>
              <a:gd name="T16" fmla="*/ 117 w 928"/>
              <a:gd name="T17" fmla="*/ 336 h 690"/>
              <a:gd name="T18" fmla="*/ 522 w 928"/>
              <a:gd name="T19" fmla="*/ 271 h 690"/>
              <a:gd name="T20" fmla="*/ 853 w 928"/>
              <a:gd name="T21" fmla="*/ 123 h 690"/>
              <a:gd name="T22" fmla="*/ 891 w 928"/>
              <a:gd name="T23" fmla="*/ 94 h 690"/>
              <a:gd name="T24" fmla="*/ 822 w 928"/>
              <a:gd name="T25" fmla="*/ 246 h 690"/>
              <a:gd name="T26" fmla="*/ 818 w 928"/>
              <a:gd name="T27" fmla="*/ 281 h 690"/>
              <a:gd name="T28" fmla="*/ 843 w 928"/>
              <a:gd name="T29" fmla="*/ 296 h 690"/>
              <a:gd name="T30" fmla="*/ 841 w 928"/>
              <a:gd name="T31" fmla="*/ 267 h 690"/>
              <a:gd name="T32" fmla="*/ 851 w 928"/>
              <a:gd name="T33" fmla="*/ 236 h 690"/>
              <a:gd name="T34" fmla="*/ 916 w 928"/>
              <a:gd name="T35" fmla="*/ 75 h 690"/>
              <a:gd name="T36" fmla="*/ 860 w 928"/>
              <a:gd name="T37" fmla="*/ 31 h 690"/>
              <a:gd name="T38" fmla="*/ 837 w 928"/>
              <a:gd name="T39" fmla="*/ 2 h 690"/>
              <a:gd name="T40" fmla="*/ 801 w 928"/>
              <a:gd name="T41" fmla="*/ 6 h 690"/>
              <a:gd name="T42" fmla="*/ 762 w 928"/>
              <a:gd name="T43" fmla="*/ 48 h 690"/>
              <a:gd name="T44" fmla="*/ 724 w 928"/>
              <a:gd name="T45" fmla="*/ 133 h 690"/>
              <a:gd name="T46" fmla="*/ 787 w 928"/>
              <a:gd name="T47" fmla="*/ 321 h 690"/>
              <a:gd name="T48" fmla="*/ 626 w 928"/>
              <a:gd name="T49" fmla="*/ 452 h 690"/>
              <a:gd name="T50" fmla="*/ 643 w 928"/>
              <a:gd name="T51" fmla="*/ 521 h 690"/>
              <a:gd name="T52" fmla="*/ 636 w 928"/>
              <a:gd name="T53" fmla="*/ 507 h 690"/>
              <a:gd name="T54" fmla="*/ 647 w 928"/>
              <a:gd name="T55" fmla="*/ 492 h 690"/>
              <a:gd name="T56" fmla="*/ 666 w 928"/>
              <a:gd name="T57" fmla="*/ 494 h 690"/>
              <a:gd name="T58" fmla="*/ 670 w 928"/>
              <a:gd name="T59" fmla="*/ 513 h 690"/>
              <a:gd name="T60" fmla="*/ 653 w 928"/>
              <a:gd name="T61" fmla="*/ 525 h 690"/>
              <a:gd name="T62" fmla="*/ 709 w 928"/>
              <a:gd name="T63" fmla="*/ 484 h 690"/>
              <a:gd name="T64" fmla="*/ 666 w 928"/>
              <a:gd name="T65" fmla="*/ 294 h 690"/>
              <a:gd name="T66" fmla="*/ 624 w 928"/>
              <a:gd name="T67" fmla="*/ 438 h 690"/>
              <a:gd name="T68" fmla="*/ 780 w 928"/>
              <a:gd name="T69" fmla="*/ 336 h 690"/>
              <a:gd name="T70" fmla="*/ 292 w 928"/>
              <a:gd name="T71" fmla="*/ 603 h 690"/>
              <a:gd name="T72" fmla="*/ 367 w 928"/>
              <a:gd name="T73" fmla="*/ 536 h 690"/>
              <a:gd name="T74" fmla="*/ 363 w 928"/>
              <a:gd name="T75" fmla="*/ 544 h 690"/>
              <a:gd name="T76" fmla="*/ 340 w 928"/>
              <a:gd name="T77" fmla="*/ 573 h 690"/>
              <a:gd name="T78" fmla="*/ 344 w 928"/>
              <a:gd name="T79" fmla="*/ 596 h 690"/>
              <a:gd name="T80" fmla="*/ 380 w 928"/>
              <a:gd name="T81" fmla="*/ 601 h 690"/>
              <a:gd name="T82" fmla="*/ 432 w 928"/>
              <a:gd name="T83" fmla="*/ 586 h 690"/>
              <a:gd name="T84" fmla="*/ 449 w 928"/>
              <a:gd name="T85" fmla="*/ 592 h 690"/>
              <a:gd name="T86" fmla="*/ 469 w 928"/>
              <a:gd name="T87" fmla="*/ 594 h 690"/>
              <a:gd name="T88" fmla="*/ 488 w 928"/>
              <a:gd name="T89" fmla="*/ 592 h 690"/>
              <a:gd name="T90" fmla="*/ 484 w 928"/>
              <a:gd name="T91" fmla="*/ 626 h 690"/>
              <a:gd name="T92" fmla="*/ 503 w 928"/>
              <a:gd name="T93" fmla="*/ 638 h 690"/>
              <a:gd name="T94" fmla="*/ 540 w 928"/>
              <a:gd name="T95" fmla="*/ 634 h 690"/>
              <a:gd name="T96" fmla="*/ 547 w 928"/>
              <a:gd name="T97" fmla="*/ 603 h 690"/>
              <a:gd name="T98" fmla="*/ 517 w 928"/>
              <a:gd name="T99" fmla="*/ 598 h 690"/>
              <a:gd name="T100" fmla="*/ 520 w 928"/>
              <a:gd name="T101" fmla="*/ 586 h 690"/>
              <a:gd name="T102" fmla="*/ 505 w 928"/>
              <a:gd name="T103" fmla="*/ 555 h 690"/>
              <a:gd name="T104" fmla="*/ 474 w 928"/>
              <a:gd name="T105" fmla="*/ 561 h 690"/>
              <a:gd name="T106" fmla="*/ 461 w 928"/>
              <a:gd name="T107" fmla="*/ 559 h 690"/>
              <a:gd name="T108" fmla="*/ 424 w 928"/>
              <a:gd name="T109" fmla="*/ 557 h 690"/>
              <a:gd name="T110" fmla="*/ 382 w 928"/>
              <a:gd name="T111" fmla="*/ 569 h 690"/>
              <a:gd name="T112" fmla="*/ 399 w 928"/>
              <a:gd name="T113" fmla="*/ 538 h 690"/>
              <a:gd name="T114" fmla="*/ 380 w 928"/>
              <a:gd name="T115" fmla="*/ 521 h 690"/>
              <a:gd name="T116" fmla="*/ 315 w 928"/>
              <a:gd name="T117" fmla="*/ 55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928" h="690">
                <a:moveTo>
                  <a:pt x="23" y="148"/>
                </a:moveTo>
                <a:lnTo>
                  <a:pt x="672" y="148"/>
                </a:lnTo>
                <a:lnTo>
                  <a:pt x="672" y="148"/>
                </a:lnTo>
                <a:lnTo>
                  <a:pt x="653" y="194"/>
                </a:lnTo>
                <a:lnTo>
                  <a:pt x="46" y="194"/>
                </a:lnTo>
                <a:lnTo>
                  <a:pt x="46" y="644"/>
                </a:lnTo>
                <a:lnTo>
                  <a:pt x="782" y="644"/>
                </a:lnTo>
                <a:lnTo>
                  <a:pt x="782" y="455"/>
                </a:lnTo>
                <a:lnTo>
                  <a:pt x="782" y="455"/>
                </a:lnTo>
                <a:lnTo>
                  <a:pt x="812" y="390"/>
                </a:lnTo>
                <a:lnTo>
                  <a:pt x="812" y="390"/>
                </a:lnTo>
                <a:lnTo>
                  <a:pt x="826" y="356"/>
                </a:lnTo>
                <a:lnTo>
                  <a:pt x="826" y="352"/>
                </a:lnTo>
                <a:lnTo>
                  <a:pt x="826" y="352"/>
                </a:lnTo>
                <a:lnTo>
                  <a:pt x="830" y="352"/>
                </a:lnTo>
                <a:lnTo>
                  <a:pt x="830" y="667"/>
                </a:lnTo>
                <a:lnTo>
                  <a:pt x="830" y="690"/>
                </a:lnTo>
                <a:lnTo>
                  <a:pt x="807" y="690"/>
                </a:lnTo>
                <a:lnTo>
                  <a:pt x="23" y="690"/>
                </a:lnTo>
                <a:lnTo>
                  <a:pt x="0" y="690"/>
                </a:lnTo>
                <a:lnTo>
                  <a:pt x="0" y="667"/>
                </a:lnTo>
                <a:lnTo>
                  <a:pt x="0" y="171"/>
                </a:lnTo>
                <a:lnTo>
                  <a:pt x="0" y="148"/>
                </a:lnTo>
                <a:lnTo>
                  <a:pt x="23" y="148"/>
                </a:lnTo>
                <a:lnTo>
                  <a:pt x="23" y="148"/>
                </a:lnTo>
                <a:close/>
                <a:moveTo>
                  <a:pt x="117" y="432"/>
                </a:moveTo>
                <a:lnTo>
                  <a:pt x="117" y="467"/>
                </a:lnTo>
                <a:lnTo>
                  <a:pt x="355" y="467"/>
                </a:lnTo>
                <a:lnTo>
                  <a:pt x="355" y="432"/>
                </a:lnTo>
                <a:lnTo>
                  <a:pt x="117" y="432"/>
                </a:lnTo>
                <a:lnTo>
                  <a:pt x="117" y="432"/>
                </a:lnTo>
                <a:close/>
                <a:moveTo>
                  <a:pt x="117" y="336"/>
                </a:moveTo>
                <a:lnTo>
                  <a:pt x="117" y="369"/>
                </a:lnTo>
                <a:lnTo>
                  <a:pt x="522" y="369"/>
                </a:lnTo>
                <a:lnTo>
                  <a:pt x="522" y="336"/>
                </a:lnTo>
                <a:lnTo>
                  <a:pt x="117" y="336"/>
                </a:lnTo>
                <a:lnTo>
                  <a:pt x="117" y="336"/>
                </a:lnTo>
                <a:close/>
                <a:moveTo>
                  <a:pt x="117" y="238"/>
                </a:moveTo>
                <a:lnTo>
                  <a:pt x="117" y="271"/>
                </a:lnTo>
                <a:lnTo>
                  <a:pt x="522" y="271"/>
                </a:lnTo>
                <a:lnTo>
                  <a:pt x="522" y="238"/>
                </a:lnTo>
                <a:lnTo>
                  <a:pt x="117" y="238"/>
                </a:lnTo>
                <a:lnTo>
                  <a:pt x="117" y="238"/>
                </a:lnTo>
                <a:close/>
                <a:moveTo>
                  <a:pt x="853" y="123"/>
                </a:moveTo>
                <a:lnTo>
                  <a:pt x="853" y="123"/>
                </a:lnTo>
                <a:lnTo>
                  <a:pt x="860" y="102"/>
                </a:lnTo>
                <a:lnTo>
                  <a:pt x="862" y="83"/>
                </a:lnTo>
                <a:lnTo>
                  <a:pt x="891" y="94"/>
                </a:lnTo>
                <a:lnTo>
                  <a:pt x="891" y="94"/>
                </a:lnTo>
                <a:lnTo>
                  <a:pt x="870" y="137"/>
                </a:lnTo>
                <a:lnTo>
                  <a:pt x="843" y="194"/>
                </a:lnTo>
                <a:lnTo>
                  <a:pt x="822" y="246"/>
                </a:lnTo>
                <a:lnTo>
                  <a:pt x="816" y="263"/>
                </a:lnTo>
                <a:lnTo>
                  <a:pt x="814" y="273"/>
                </a:lnTo>
                <a:lnTo>
                  <a:pt x="814" y="273"/>
                </a:lnTo>
                <a:lnTo>
                  <a:pt x="818" y="281"/>
                </a:lnTo>
                <a:lnTo>
                  <a:pt x="822" y="288"/>
                </a:lnTo>
                <a:lnTo>
                  <a:pt x="830" y="294"/>
                </a:lnTo>
                <a:lnTo>
                  <a:pt x="839" y="296"/>
                </a:lnTo>
                <a:lnTo>
                  <a:pt x="843" y="296"/>
                </a:lnTo>
                <a:lnTo>
                  <a:pt x="847" y="269"/>
                </a:lnTo>
                <a:lnTo>
                  <a:pt x="847" y="269"/>
                </a:lnTo>
                <a:lnTo>
                  <a:pt x="845" y="269"/>
                </a:lnTo>
                <a:lnTo>
                  <a:pt x="841" y="267"/>
                </a:lnTo>
                <a:lnTo>
                  <a:pt x="841" y="265"/>
                </a:lnTo>
                <a:lnTo>
                  <a:pt x="841" y="265"/>
                </a:lnTo>
                <a:lnTo>
                  <a:pt x="843" y="256"/>
                </a:lnTo>
                <a:lnTo>
                  <a:pt x="851" y="236"/>
                </a:lnTo>
                <a:lnTo>
                  <a:pt x="880" y="177"/>
                </a:lnTo>
                <a:lnTo>
                  <a:pt x="922" y="94"/>
                </a:lnTo>
                <a:lnTo>
                  <a:pt x="928" y="79"/>
                </a:lnTo>
                <a:lnTo>
                  <a:pt x="916" y="75"/>
                </a:lnTo>
                <a:lnTo>
                  <a:pt x="864" y="56"/>
                </a:lnTo>
                <a:lnTo>
                  <a:pt x="864" y="56"/>
                </a:lnTo>
                <a:lnTo>
                  <a:pt x="864" y="42"/>
                </a:lnTo>
                <a:lnTo>
                  <a:pt x="860" y="31"/>
                </a:lnTo>
                <a:lnTo>
                  <a:pt x="855" y="21"/>
                </a:lnTo>
                <a:lnTo>
                  <a:pt x="851" y="12"/>
                </a:lnTo>
                <a:lnTo>
                  <a:pt x="845" y="6"/>
                </a:lnTo>
                <a:lnTo>
                  <a:pt x="837" y="2"/>
                </a:lnTo>
                <a:lnTo>
                  <a:pt x="830" y="0"/>
                </a:lnTo>
                <a:lnTo>
                  <a:pt x="820" y="0"/>
                </a:lnTo>
                <a:lnTo>
                  <a:pt x="812" y="2"/>
                </a:lnTo>
                <a:lnTo>
                  <a:pt x="801" y="6"/>
                </a:lnTo>
                <a:lnTo>
                  <a:pt x="793" y="12"/>
                </a:lnTo>
                <a:lnTo>
                  <a:pt x="782" y="23"/>
                </a:lnTo>
                <a:lnTo>
                  <a:pt x="772" y="35"/>
                </a:lnTo>
                <a:lnTo>
                  <a:pt x="762" y="48"/>
                </a:lnTo>
                <a:lnTo>
                  <a:pt x="753" y="64"/>
                </a:lnTo>
                <a:lnTo>
                  <a:pt x="745" y="85"/>
                </a:lnTo>
                <a:lnTo>
                  <a:pt x="745" y="85"/>
                </a:lnTo>
                <a:lnTo>
                  <a:pt x="724" y="133"/>
                </a:lnTo>
                <a:lnTo>
                  <a:pt x="705" y="181"/>
                </a:lnTo>
                <a:lnTo>
                  <a:pt x="672" y="279"/>
                </a:lnTo>
                <a:lnTo>
                  <a:pt x="787" y="321"/>
                </a:lnTo>
                <a:lnTo>
                  <a:pt x="787" y="321"/>
                </a:lnTo>
                <a:lnTo>
                  <a:pt x="822" y="223"/>
                </a:lnTo>
                <a:lnTo>
                  <a:pt x="853" y="123"/>
                </a:lnTo>
                <a:lnTo>
                  <a:pt x="853" y="123"/>
                </a:lnTo>
                <a:close/>
                <a:moveTo>
                  <a:pt x="626" y="452"/>
                </a:moveTo>
                <a:lnTo>
                  <a:pt x="599" y="484"/>
                </a:lnTo>
                <a:lnTo>
                  <a:pt x="613" y="567"/>
                </a:lnTo>
                <a:lnTo>
                  <a:pt x="624" y="571"/>
                </a:lnTo>
                <a:lnTo>
                  <a:pt x="643" y="521"/>
                </a:lnTo>
                <a:lnTo>
                  <a:pt x="643" y="521"/>
                </a:lnTo>
                <a:lnTo>
                  <a:pt x="638" y="517"/>
                </a:lnTo>
                <a:lnTo>
                  <a:pt x="636" y="513"/>
                </a:lnTo>
                <a:lnTo>
                  <a:pt x="636" y="507"/>
                </a:lnTo>
                <a:lnTo>
                  <a:pt x="636" y="500"/>
                </a:lnTo>
                <a:lnTo>
                  <a:pt x="636" y="500"/>
                </a:lnTo>
                <a:lnTo>
                  <a:pt x="641" y="496"/>
                </a:lnTo>
                <a:lnTo>
                  <a:pt x="647" y="492"/>
                </a:lnTo>
                <a:lnTo>
                  <a:pt x="653" y="490"/>
                </a:lnTo>
                <a:lnTo>
                  <a:pt x="659" y="490"/>
                </a:lnTo>
                <a:lnTo>
                  <a:pt x="659" y="490"/>
                </a:lnTo>
                <a:lnTo>
                  <a:pt x="666" y="494"/>
                </a:lnTo>
                <a:lnTo>
                  <a:pt x="670" y="500"/>
                </a:lnTo>
                <a:lnTo>
                  <a:pt x="670" y="507"/>
                </a:lnTo>
                <a:lnTo>
                  <a:pt x="670" y="513"/>
                </a:lnTo>
                <a:lnTo>
                  <a:pt x="670" y="513"/>
                </a:lnTo>
                <a:lnTo>
                  <a:pt x="668" y="517"/>
                </a:lnTo>
                <a:lnTo>
                  <a:pt x="663" y="521"/>
                </a:lnTo>
                <a:lnTo>
                  <a:pt x="657" y="523"/>
                </a:lnTo>
                <a:lnTo>
                  <a:pt x="653" y="525"/>
                </a:lnTo>
                <a:lnTo>
                  <a:pt x="634" y="576"/>
                </a:lnTo>
                <a:lnTo>
                  <a:pt x="647" y="580"/>
                </a:lnTo>
                <a:lnTo>
                  <a:pt x="707" y="528"/>
                </a:lnTo>
                <a:lnTo>
                  <a:pt x="709" y="484"/>
                </a:lnTo>
                <a:lnTo>
                  <a:pt x="626" y="452"/>
                </a:lnTo>
                <a:lnTo>
                  <a:pt x="626" y="452"/>
                </a:lnTo>
                <a:close/>
                <a:moveTo>
                  <a:pt x="780" y="336"/>
                </a:moveTo>
                <a:lnTo>
                  <a:pt x="666" y="294"/>
                </a:lnTo>
                <a:lnTo>
                  <a:pt x="666" y="294"/>
                </a:lnTo>
                <a:lnTo>
                  <a:pt x="645" y="367"/>
                </a:lnTo>
                <a:lnTo>
                  <a:pt x="624" y="438"/>
                </a:lnTo>
                <a:lnTo>
                  <a:pt x="624" y="438"/>
                </a:lnTo>
                <a:lnTo>
                  <a:pt x="720" y="473"/>
                </a:lnTo>
                <a:lnTo>
                  <a:pt x="720" y="473"/>
                </a:lnTo>
                <a:lnTo>
                  <a:pt x="751" y="404"/>
                </a:lnTo>
                <a:lnTo>
                  <a:pt x="780" y="336"/>
                </a:lnTo>
                <a:lnTo>
                  <a:pt x="780" y="336"/>
                </a:lnTo>
                <a:close/>
                <a:moveTo>
                  <a:pt x="275" y="578"/>
                </a:moveTo>
                <a:lnTo>
                  <a:pt x="292" y="603"/>
                </a:lnTo>
                <a:lnTo>
                  <a:pt x="292" y="603"/>
                </a:lnTo>
                <a:lnTo>
                  <a:pt x="330" y="565"/>
                </a:lnTo>
                <a:lnTo>
                  <a:pt x="357" y="542"/>
                </a:lnTo>
                <a:lnTo>
                  <a:pt x="365" y="536"/>
                </a:lnTo>
                <a:lnTo>
                  <a:pt x="367" y="536"/>
                </a:lnTo>
                <a:lnTo>
                  <a:pt x="367" y="536"/>
                </a:lnTo>
                <a:lnTo>
                  <a:pt x="367" y="536"/>
                </a:lnTo>
                <a:lnTo>
                  <a:pt x="365" y="540"/>
                </a:lnTo>
                <a:lnTo>
                  <a:pt x="363" y="544"/>
                </a:lnTo>
                <a:lnTo>
                  <a:pt x="353" y="555"/>
                </a:lnTo>
                <a:lnTo>
                  <a:pt x="353" y="555"/>
                </a:lnTo>
                <a:lnTo>
                  <a:pt x="342" y="567"/>
                </a:lnTo>
                <a:lnTo>
                  <a:pt x="340" y="573"/>
                </a:lnTo>
                <a:lnTo>
                  <a:pt x="338" y="580"/>
                </a:lnTo>
                <a:lnTo>
                  <a:pt x="338" y="580"/>
                </a:lnTo>
                <a:lnTo>
                  <a:pt x="340" y="588"/>
                </a:lnTo>
                <a:lnTo>
                  <a:pt x="344" y="596"/>
                </a:lnTo>
                <a:lnTo>
                  <a:pt x="353" y="601"/>
                </a:lnTo>
                <a:lnTo>
                  <a:pt x="365" y="603"/>
                </a:lnTo>
                <a:lnTo>
                  <a:pt x="365" y="603"/>
                </a:lnTo>
                <a:lnTo>
                  <a:pt x="380" y="601"/>
                </a:lnTo>
                <a:lnTo>
                  <a:pt x="392" y="598"/>
                </a:lnTo>
                <a:lnTo>
                  <a:pt x="415" y="592"/>
                </a:lnTo>
                <a:lnTo>
                  <a:pt x="415" y="592"/>
                </a:lnTo>
                <a:lnTo>
                  <a:pt x="432" y="586"/>
                </a:lnTo>
                <a:lnTo>
                  <a:pt x="444" y="584"/>
                </a:lnTo>
                <a:lnTo>
                  <a:pt x="444" y="584"/>
                </a:lnTo>
                <a:lnTo>
                  <a:pt x="447" y="588"/>
                </a:lnTo>
                <a:lnTo>
                  <a:pt x="449" y="592"/>
                </a:lnTo>
                <a:lnTo>
                  <a:pt x="459" y="596"/>
                </a:lnTo>
                <a:lnTo>
                  <a:pt x="459" y="596"/>
                </a:lnTo>
                <a:lnTo>
                  <a:pt x="463" y="596"/>
                </a:lnTo>
                <a:lnTo>
                  <a:pt x="469" y="594"/>
                </a:lnTo>
                <a:lnTo>
                  <a:pt x="484" y="590"/>
                </a:lnTo>
                <a:lnTo>
                  <a:pt x="488" y="588"/>
                </a:lnTo>
                <a:lnTo>
                  <a:pt x="488" y="592"/>
                </a:lnTo>
                <a:lnTo>
                  <a:pt x="488" y="592"/>
                </a:lnTo>
                <a:lnTo>
                  <a:pt x="488" y="592"/>
                </a:lnTo>
                <a:lnTo>
                  <a:pt x="484" y="611"/>
                </a:lnTo>
                <a:lnTo>
                  <a:pt x="484" y="617"/>
                </a:lnTo>
                <a:lnTo>
                  <a:pt x="484" y="626"/>
                </a:lnTo>
                <a:lnTo>
                  <a:pt x="484" y="626"/>
                </a:lnTo>
                <a:lnTo>
                  <a:pt x="488" y="632"/>
                </a:lnTo>
                <a:lnTo>
                  <a:pt x="495" y="636"/>
                </a:lnTo>
                <a:lnTo>
                  <a:pt x="503" y="638"/>
                </a:lnTo>
                <a:lnTo>
                  <a:pt x="513" y="636"/>
                </a:lnTo>
                <a:lnTo>
                  <a:pt x="513" y="636"/>
                </a:lnTo>
                <a:lnTo>
                  <a:pt x="526" y="634"/>
                </a:lnTo>
                <a:lnTo>
                  <a:pt x="540" y="634"/>
                </a:lnTo>
                <a:lnTo>
                  <a:pt x="559" y="634"/>
                </a:lnTo>
                <a:lnTo>
                  <a:pt x="563" y="605"/>
                </a:lnTo>
                <a:lnTo>
                  <a:pt x="563" y="605"/>
                </a:lnTo>
                <a:lnTo>
                  <a:pt x="547" y="603"/>
                </a:lnTo>
                <a:lnTo>
                  <a:pt x="532" y="603"/>
                </a:lnTo>
                <a:lnTo>
                  <a:pt x="515" y="603"/>
                </a:lnTo>
                <a:lnTo>
                  <a:pt x="515" y="603"/>
                </a:lnTo>
                <a:lnTo>
                  <a:pt x="517" y="598"/>
                </a:lnTo>
                <a:lnTo>
                  <a:pt x="517" y="598"/>
                </a:lnTo>
                <a:lnTo>
                  <a:pt x="517" y="598"/>
                </a:lnTo>
                <a:lnTo>
                  <a:pt x="520" y="586"/>
                </a:lnTo>
                <a:lnTo>
                  <a:pt x="520" y="586"/>
                </a:lnTo>
                <a:lnTo>
                  <a:pt x="522" y="573"/>
                </a:lnTo>
                <a:lnTo>
                  <a:pt x="520" y="565"/>
                </a:lnTo>
                <a:lnTo>
                  <a:pt x="513" y="559"/>
                </a:lnTo>
                <a:lnTo>
                  <a:pt x="505" y="555"/>
                </a:lnTo>
                <a:lnTo>
                  <a:pt x="505" y="555"/>
                </a:lnTo>
                <a:lnTo>
                  <a:pt x="497" y="555"/>
                </a:lnTo>
                <a:lnTo>
                  <a:pt x="488" y="557"/>
                </a:lnTo>
                <a:lnTo>
                  <a:pt x="474" y="561"/>
                </a:lnTo>
                <a:lnTo>
                  <a:pt x="474" y="561"/>
                </a:lnTo>
                <a:lnTo>
                  <a:pt x="467" y="563"/>
                </a:lnTo>
                <a:lnTo>
                  <a:pt x="467" y="563"/>
                </a:lnTo>
                <a:lnTo>
                  <a:pt x="461" y="559"/>
                </a:lnTo>
                <a:lnTo>
                  <a:pt x="455" y="555"/>
                </a:lnTo>
                <a:lnTo>
                  <a:pt x="449" y="555"/>
                </a:lnTo>
                <a:lnTo>
                  <a:pt x="440" y="555"/>
                </a:lnTo>
                <a:lnTo>
                  <a:pt x="424" y="557"/>
                </a:lnTo>
                <a:lnTo>
                  <a:pt x="407" y="563"/>
                </a:lnTo>
                <a:lnTo>
                  <a:pt x="407" y="563"/>
                </a:lnTo>
                <a:lnTo>
                  <a:pt x="382" y="569"/>
                </a:lnTo>
                <a:lnTo>
                  <a:pt x="382" y="569"/>
                </a:lnTo>
                <a:lnTo>
                  <a:pt x="392" y="555"/>
                </a:lnTo>
                <a:lnTo>
                  <a:pt x="396" y="546"/>
                </a:lnTo>
                <a:lnTo>
                  <a:pt x="399" y="538"/>
                </a:lnTo>
                <a:lnTo>
                  <a:pt x="399" y="538"/>
                </a:lnTo>
                <a:lnTo>
                  <a:pt x="396" y="530"/>
                </a:lnTo>
                <a:lnTo>
                  <a:pt x="394" y="523"/>
                </a:lnTo>
                <a:lnTo>
                  <a:pt x="388" y="521"/>
                </a:lnTo>
                <a:lnTo>
                  <a:pt x="380" y="521"/>
                </a:lnTo>
                <a:lnTo>
                  <a:pt x="371" y="523"/>
                </a:lnTo>
                <a:lnTo>
                  <a:pt x="361" y="525"/>
                </a:lnTo>
                <a:lnTo>
                  <a:pt x="338" y="538"/>
                </a:lnTo>
                <a:lnTo>
                  <a:pt x="315" y="550"/>
                </a:lnTo>
                <a:lnTo>
                  <a:pt x="294" y="563"/>
                </a:lnTo>
                <a:lnTo>
                  <a:pt x="275" y="578"/>
                </a:lnTo>
                <a:lnTo>
                  <a:pt x="275" y="578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cxnSp>
        <p:nvCxnSpPr>
          <p:cNvPr id="23" name="直接连接符 5"/>
          <p:cNvCxnSpPr/>
          <p:nvPr/>
        </p:nvCxnSpPr>
        <p:spPr>
          <a:xfrm flipV="1">
            <a:off x="3410712" y="6080760"/>
            <a:ext cx="2944368" cy="27432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33272"/>
            <a:ext cx="4379976" cy="5824728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19472" y="1883664"/>
            <a:ext cx="40325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Методами исследования в индивидуальном проекте являются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А) Тесты, анкетирование, эксперименты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Б) Наблюдение, сбор данных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В)Все выше перечисленное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Верно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и Б, без наблюдения</a:t>
            </a:r>
          </a:p>
          <a:p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1" name="Freeform 7"/>
          <p:cNvSpPr/>
          <p:nvPr/>
        </p:nvSpPr>
        <p:spPr>
          <a:xfrm rot="16200000">
            <a:off x="3250296" y="2438984"/>
            <a:ext cx="2933514" cy="180375"/>
          </a:xfrm>
          <a:custGeom>
            <a:avLst/>
            <a:gdLst/>
            <a:ahLst/>
            <a:cxnLst/>
            <a:rect l="l" t="t" r="r" b="b"/>
            <a:pathLst>
              <a:path w="1247730" h="14187">
                <a:moveTo>
                  <a:pt x="0" y="0"/>
                </a:moveTo>
                <a:lnTo>
                  <a:pt x="1247730" y="0"/>
                </a:lnTo>
                <a:lnTo>
                  <a:pt x="1247730" y="14187"/>
                </a:lnTo>
                <a:lnTo>
                  <a:pt x="0" y="14187"/>
                </a:lnTo>
                <a:close/>
              </a:path>
            </a:pathLst>
          </a:custGeom>
          <a:solidFill>
            <a:srgbClr val="0D4594"/>
          </a:solidFill>
          <a:ln w="38100">
            <a:noFill/>
          </a:ln>
        </p:spPr>
      </p:sp>
      <p:sp>
        <p:nvSpPr>
          <p:cNvPr id="12" name="TextBox 11"/>
          <p:cNvSpPr txBox="1"/>
          <p:nvPr/>
        </p:nvSpPr>
        <p:spPr>
          <a:xfrm>
            <a:off x="0" y="926592"/>
            <a:ext cx="4343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b="1" dirty="0" smtClean="0"/>
              <a:t> </a:t>
            </a:r>
            <a:r>
              <a:rPr lang="ru-RU" b="1" dirty="0" smtClean="0"/>
              <a:t>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Задачами индивидуального проекта являются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Обучение планированию: развитие умения анализировать,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креативности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критического мышления;  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Формирование и развитие навыков публичного выступления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 продемонстрировать свои достижения 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 Верны А и Б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Д) Верны Б и В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Ж) Верно все выше перечисленное</a:t>
            </a:r>
          </a:p>
          <a:p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PA_任意多边形 13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6611112" y="5843016"/>
            <a:ext cx="612648" cy="448056"/>
          </a:xfrm>
          <a:custGeom>
            <a:avLst/>
            <a:gdLst>
              <a:gd name="T0" fmla="*/ 67 w 895"/>
              <a:gd name="T1" fmla="*/ 236 h 560"/>
              <a:gd name="T2" fmla="*/ 87 w 895"/>
              <a:gd name="T3" fmla="*/ 230 h 560"/>
              <a:gd name="T4" fmla="*/ 95 w 895"/>
              <a:gd name="T5" fmla="*/ 208 h 560"/>
              <a:gd name="T6" fmla="*/ 73 w 895"/>
              <a:gd name="T7" fmla="*/ 175 h 560"/>
              <a:gd name="T8" fmla="*/ 67 w 895"/>
              <a:gd name="T9" fmla="*/ 147 h 560"/>
              <a:gd name="T10" fmla="*/ 69 w 895"/>
              <a:gd name="T11" fmla="*/ 143 h 560"/>
              <a:gd name="T12" fmla="*/ 71 w 895"/>
              <a:gd name="T13" fmla="*/ 93 h 560"/>
              <a:gd name="T14" fmla="*/ 95 w 895"/>
              <a:gd name="T15" fmla="*/ 70 h 560"/>
              <a:gd name="T16" fmla="*/ 145 w 895"/>
              <a:gd name="T17" fmla="*/ 62 h 560"/>
              <a:gd name="T18" fmla="*/ 181 w 895"/>
              <a:gd name="T19" fmla="*/ 76 h 560"/>
              <a:gd name="T20" fmla="*/ 198 w 895"/>
              <a:gd name="T21" fmla="*/ 99 h 560"/>
              <a:gd name="T22" fmla="*/ 200 w 895"/>
              <a:gd name="T23" fmla="*/ 143 h 560"/>
              <a:gd name="T24" fmla="*/ 202 w 895"/>
              <a:gd name="T25" fmla="*/ 159 h 560"/>
              <a:gd name="T26" fmla="*/ 190 w 895"/>
              <a:gd name="T27" fmla="*/ 179 h 560"/>
              <a:gd name="T28" fmla="*/ 177 w 895"/>
              <a:gd name="T29" fmla="*/ 206 h 560"/>
              <a:gd name="T30" fmla="*/ 186 w 895"/>
              <a:gd name="T31" fmla="*/ 232 h 560"/>
              <a:gd name="T32" fmla="*/ 232 w 895"/>
              <a:gd name="T33" fmla="*/ 234 h 560"/>
              <a:gd name="T34" fmla="*/ 244 w 895"/>
              <a:gd name="T35" fmla="*/ 252 h 560"/>
              <a:gd name="T36" fmla="*/ 254 w 895"/>
              <a:gd name="T37" fmla="*/ 208 h 560"/>
              <a:gd name="T38" fmla="*/ 310 w 895"/>
              <a:gd name="T39" fmla="*/ 199 h 560"/>
              <a:gd name="T40" fmla="*/ 310 w 895"/>
              <a:gd name="T41" fmla="*/ 171 h 560"/>
              <a:gd name="T42" fmla="*/ 294 w 895"/>
              <a:gd name="T43" fmla="*/ 147 h 560"/>
              <a:gd name="T44" fmla="*/ 270 w 895"/>
              <a:gd name="T45" fmla="*/ 115 h 560"/>
              <a:gd name="T46" fmla="*/ 284 w 895"/>
              <a:gd name="T47" fmla="*/ 46 h 560"/>
              <a:gd name="T48" fmla="*/ 312 w 895"/>
              <a:gd name="T49" fmla="*/ 28 h 560"/>
              <a:gd name="T50" fmla="*/ 371 w 895"/>
              <a:gd name="T51" fmla="*/ 26 h 560"/>
              <a:gd name="T52" fmla="*/ 399 w 895"/>
              <a:gd name="T53" fmla="*/ 42 h 560"/>
              <a:gd name="T54" fmla="*/ 417 w 895"/>
              <a:gd name="T55" fmla="*/ 99 h 560"/>
              <a:gd name="T56" fmla="*/ 417 w 895"/>
              <a:gd name="T57" fmla="*/ 145 h 560"/>
              <a:gd name="T58" fmla="*/ 389 w 895"/>
              <a:gd name="T59" fmla="*/ 155 h 560"/>
              <a:gd name="T60" fmla="*/ 369 w 895"/>
              <a:gd name="T61" fmla="*/ 177 h 560"/>
              <a:gd name="T62" fmla="*/ 407 w 895"/>
              <a:gd name="T63" fmla="*/ 201 h 560"/>
              <a:gd name="T64" fmla="*/ 433 w 895"/>
              <a:gd name="T65" fmla="*/ 208 h 560"/>
              <a:gd name="T66" fmla="*/ 444 w 895"/>
              <a:gd name="T67" fmla="*/ 179 h 560"/>
              <a:gd name="T68" fmla="*/ 484 w 895"/>
              <a:gd name="T69" fmla="*/ 157 h 560"/>
              <a:gd name="T70" fmla="*/ 502 w 895"/>
              <a:gd name="T71" fmla="*/ 151 h 560"/>
              <a:gd name="T72" fmla="*/ 510 w 895"/>
              <a:gd name="T73" fmla="*/ 131 h 560"/>
              <a:gd name="T74" fmla="*/ 490 w 895"/>
              <a:gd name="T75" fmla="*/ 101 h 560"/>
              <a:gd name="T76" fmla="*/ 482 w 895"/>
              <a:gd name="T77" fmla="*/ 77 h 560"/>
              <a:gd name="T78" fmla="*/ 486 w 895"/>
              <a:gd name="T79" fmla="*/ 74 h 560"/>
              <a:gd name="T80" fmla="*/ 490 w 895"/>
              <a:gd name="T81" fmla="*/ 24 h 560"/>
              <a:gd name="T82" fmla="*/ 520 w 895"/>
              <a:gd name="T83" fmla="*/ 4 h 560"/>
              <a:gd name="T84" fmla="*/ 566 w 895"/>
              <a:gd name="T85" fmla="*/ 2 h 560"/>
              <a:gd name="T86" fmla="*/ 591 w 895"/>
              <a:gd name="T87" fmla="*/ 16 h 560"/>
              <a:gd name="T88" fmla="*/ 601 w 895"/>
              <a:gd name="T89" fmla="*/ 72 h 560"/>
              <a:gd name="T90" fmla="*/ 607 w 895"/>
              <a:gd name="T91" fmla="*/ 77 h 560"/>
              <a:gd name="T92" fmla="*/ 603 w 895"/>
              <a:gd name="T93" fmla="*/ 95 h 560"/>
              <a:gd name="T94" fmla="*/ 589 w 895"/>
              <a:gd name="T95" fmla="*/ 119 h 560"/>
              <a:gd name="T96" fmla="*/ 591 w 895"/>
              <a:gd name="T97" fmla="*/ 153 h 560"/>
              <a:gd name="T98" fmla="*/ 607 w 895"/>
              <a:gd name="T99" fmla="*/ 157 h 560"/>
              <a:gd name="T100" fmla="*/ 645 w 895"/>
              <a:gd name="T101" fmla="*/ 179 h 560"/>
              <a:gd name="T102" fmla="*/ 0 w 895"/>
              <a:gd name="T103" fmla="*/ 401 h 560"/>
              <a:gd name="T104" fmla="*/ 20 w 895"/>
              <a:gd name="T105" fmla="*/ 268 h 560"/>
              <a:gd name="T106" fmla="*/ 40 w 895"/>
              <a:gd name="T107" fmla="*/ 236 h 560"/>
              <a:gd name="T108" fmla="*/ 419 w 895"/>
              <a:gd name="T109" fmla="*/ 538 h 560"/>
              <a:gd name="T110" fmla="*/ 828 w 895"/>
              <a:gd name="T111" fmla="*/ 312 h 560"/>
              <a:gd name="T112" fmla="*/ 441 w 895"/>
              <a:gd name="T113" fmla="*/ 415 h 560"/>
              <a:gd name="T114" fmla="*/ 16 w 895"/>
              <a:gd name="T115" fmla="*/ 441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95" h="560">
                <a:moveTo>
                  <a:pt x="40" y="236"/>
                </a:moveTo>
                <a:lnTo>
                  <a:pt x="40" y="236"/>
                </a:lnTo>
                <a:lnTo>
                  <a:pt x="67" y="236"/>
                </a:lnTo>
                <a:lnTo>
                  <a:pt x="67" y="236"/>
                </a:lnTo>
                <a:lnTo>
                  <a:pt x="73" y="236"/>
                </a:lnTo>
                <a:lnTo>
                  <a:pt x="79" y="234"/>
                </a:lnTo>
                <a:lnTo>
                  <a:pt x="83" y="232"/>
                </a:lnTo>
                <a:lnTo>
                  <a:pt x="87" y="230"/>
                </a:lnTo>
                <a:lnTo>
                  <a:pt x="87" y="230"/>
                </a:lnTo>
                <a:lnTo>
                  <a:pt x="93" y="220"/>
                </a:lnTo>
                <a:lnTo>
                  <a:pt x="95" y="208"/>
                </a:lnTo>
                <a:lnTo>
                  <a:pt x="95" y="208"/>
                </a:lnTo>
                <a:lnTo>
                  <a:pt x="85" y="195"/>
                </a:lnTo>
                <a:lnTo>
                  <a:pt x="79" y="179"/>
                </a:lnTo>
                <a:lnTo>
                  <a:pt x="79" y="179"/>
                </a:lnTo>
                <a:lnTo>
                  <a:pt x="73" y="175"/>
                </a:lnTo>
                <a:lnTo>
                  <a:pt x="69" y="169"/>
                </a:lnTo>
                <a:lnTo>
                  <a:pt x="69" y="169"/>
                </a:lnTo>
                <a:lnTo>
                  <a:pt x="67" y="159"/>
                </a:lnTo>
                <a:lnTo>
                  <a:pt x="67" y="147"/>
                </a:lnTo>
                <a:lnTo>
                  <a:pt x="67" y="145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7" y="119"/>
                </a:lnTo>
                <a:lnTo>
                  <a:pt x="69" y="101"/>
                </a:lnTo>
                <a:lnTo>
                  <a:pt x="71" y="93"/>
                </a:lnTo>
                <a:lnTo>
                  <a:pt x="75" y="87"/>
                </a:lnTo>
                <a:lnTo>
                  <a:pt x="85" y="77"/>
                </a:lnTo>
                <a:lnTo>
                  <a:pt x="85" y="77"/>
                </a:lnTo>
                <a:lnTo>
                  <a:pt x="95" y="70"/>
                </a:lnTo>
                <a:lnTo>
                  <a:pt x="107" y="66"/>
                </a:lnTo>
                <a:lnTo>
                  <a:pt x="119" y="62"/>
                </a:lnTo>
                <a:lnTo>
                  <a:pt x="133" y="62"/>
                </a:lnTo>
                <a:lnTo>
                  <a:pt x="145" y="62"/>
                </a:lnTo>
                <a:lnTo>
                  <a:pt x="159" y="64"/>
                </a:lnTo>
                <a:lnTo>
                  <a:pt x="171" y="70"/>
                </a:lnTo>
                <a:lnTo>
                  <a:pt x="181" y="76"/>
                </a:lnTo>
                <a:lnTo>
                  <a:pt x="181" y="76"/>
                </a:lnTo>
                <a:lnTo>
                  <a:pt x="186" y="79"/>
                </a:lnTo>
                <a:lnTo>
                  <a:pt x="190" y="85"/>
                </a:lnTo>
                <a:lnTo>
                  <a:pt x="194" y="93"/>
                </a:lnTo>
                <a:lnTo>
                  <a:pt x="198" y="99"/>
                </a:lnTo>
                <a:lnTo>
                  <a:pt x="200" y="119"/>
                </a:lnTo>
                <a:lnTo>
                  <a:pt x="198" y="141"/>
                </a:lnTo>
                <a:lnTo>
                  <a:pt x="198" y="141"/>
                </a:lnTo>
                <a:lnTo>
                  <a:pt x="200" y="143"/>
                </a:lnTo>
                <a:lnTo>
                  <a:pt x="204" y="145"/>
                </a:lnTo>
                <a:lnTo>
                  <a:pt x="204" y="147"/>
                </a:lnTo>
                <a:lnTo>
                  <a:pt x="204" y="147"/>
                </a:lnTo>
                <a:lnTo>
                  <a:pt x="202" y="159"/>
                </a:lnTo>
                <a:lnTo>
                  <a:pt x="200" y="169"/>
                </a:lnTo>
                <a:lnTo>
                  <a:pt x="200" y="169"/>
                </a:lnTo>
                <a:lnTo>
                  <a:pt x="196" y="175"/>
                </a:lnTo>
                <a:lnTo>
                  <a:pt x="190" y="179"/>
                </a:lnTo>
                <a:lnTo>
                  <a:pt x="190" y="179"/>
                </a:lnTo>
                <a:lnTo>
                  <a:pt x="184" y="193"/>
                </a:lnTo>
                <a:lnTo>
                  <a:pt x="177" y="206"/>
                </a:lnTo>
                <a:lnTo>
                  <a:pt x="177" y="206"/>
                </a:lnTo>
                <a:lnTo>
                  <a:pt x="181" y="222"/>
                </a:lnTo>
                <a:lnTo>
                  <a:pt x="183" y="228"/>
                </a:lnTo>
                <a:lnTo>
                  <a:pt x="186" y="232"/>
                </a:lnTo>
                <a:lnTo>
                  <a:pt x="186" y="232"/>
                </a:lnTo>
                <a:lnTo>
                  <a:pt x="194" y="234"/>
                </a:lnTo>
                <a:lnTo>
                  <a:pt x="204" y="234"/>
                </a:lnTo>
                <a:lnTo>
                  <a:pt x="204" y="234"/>
                </a:lnTo>
                <a:lnTo>
                  <a:pt x="232" y="234"/>
                </a:lnTo>
                <a:lnTo>
                  <a:pt x="232" y="234"/>
                </a:lnTo>
                <a:lnTo>
                  <a:pt x="238" y="242"/>
                </a:lnTo>
                <a:lnTo>
                  <a:pt x="244" y="252"/>
                </a:lnTo>
                <a:lnTo>
                  <a:pt x="244" y="252"/>
                </a:lnTo>
                <a:lnTo>
                  <a:pt x="248" y="224"/>
                </a:lnTo>
                <a:lnTo>
                  <a:pt x="250" y="214"/>
                </a:lnTo>
                <a:lnTo>
                  <a:pt x="254" y="208"/>
                </a:lnTo>
                <a:lnTo>
                  <a:pt x="254" y="208"/>
                </a:lnTo>
                <a:lnTo>
                  <a:pt x="258" y="206"/>
                </a:lnTo>
                <a:lnTo>
                  <a:pt x="264" y="205"/>
                </a:lnTo>
                <a:lnTo>
                  <a:pt x="282" y="201"/>
                </a:lnTo>
                <a:lnTo>
                  <a:pt x="310" y="199"/>
                </a:lnTo>
                <a:lnTo>
                  <a:pt x="310" y="199"/>
                </a:lnTo>
                <a:lnTo>
                  <a:pt x="315" y="177"/>
                </a:lnTo>
                <a:lnTo>
                  <a:pt x="315" y="177"/>
                </a:lnTo>
                <a:lnTo>
                  <a:pt x="310" y="171"/>
                </a:lnTo>
                <a:lnTo>
                  <a:pt x="302" y="163"/>
                </a:lnTo>
                <a:lnTo>
                  <a:pt x="298" y="155"/>
                </a:lnTo>
                <a:lnTo>
                  <a:pt x="294" y="147"/>
                </a:lnTo>
                <a:lnTo>
                  <a:pt x="294" y="147"/>
                </a:lnTo>
                <a:lnTo>
                  <a:pt x="272" y="147"/>
                </a:lnTo>
                <a:lnTo>
                  <a:pt x="272" y="147"/>
                </a:lnTo>
                <a:lnTo>
                  <a:pt x="270" y="131"/>
                </a:lnTo>
                <a:lnTo>
                  <a:pt x="270" y="115"/>
                </a:lnTo>
                <a:lnTo>
                  <a:pt x="272" y="83"/>
                </a:lnTo>
                <a:lnTo>
                  <a:pt x="276" y="68"/>
                </a:lnTo>
                <a:lnTo>
                  <a:pt x="280" y="56"/>
                </a:lnTo>
                <a:lnTo>
                  <a:pt x="284" y="46"/>
                </a:lnTo>
                <a:lnTo>
                  <a:pt x="290" y="38"/>
                </a:lnTo>
                <a:lnTo>
                  <a:pt x="290" y="38"/>
                </a:lnTo>
                <a:lnTo>
                  <a:pt x="300" y="32"/>
                </a:lnTo>
                <a:lnTo>
                  <a:pt x="312" y="28"/>
                </a:lnTo>
                <a:lnTo>
                  <a:pt x="327" y="24"/>
                </a:lnTo>
                <a:lnTo>
                  <a:pt x="341" y="24"/>
                </a:lnTo>
                <a:lnTo>
                  <a:pt x="357" y="24"/>
                </a:lnTo>
                <a:lnTo>
                  <a:pt x="371" y="26"/>
                </a:lnTo>
                <a:lnTo>
                  <a:pt x="383" y="30"/>
                </a:lnTo>
                <a:lnTo>
                  <a:pt x="393" y="36"/>
                </a:lnTo>
                <a:lnTo>
                  <a:pt x="393" y="36"/>
                </a:lnTo>
                <a:lnTo>
                  <a:pt x="399" y="42"/>
                </a:lnTo>
                <a:lnTo>
                  <a:pt x="405" y="54"/>
                </a:lnTo>
                <a:lnTo>
                  <a:pt x="411" y="68"/>
                </a:lnTo>
                <a:lnTo>
                  <a:pt x="413" y="81"/>
                </a:lnTo>
                <a:lnTo>
                  <a:pt x="417" y="99"/>
                </a:lnTo>
                <a:lnTo>
                  <a:pt x="417" y="115"/>
                </a:lnTo>
                <a:lnTo>
                  <a:pt x="417" y="131"/>
                </a:lnTo>
                <a:lnTo>
                  <a:pt x="417" y="145"/>
                </a:lnTo>
                <a:lnTo>
                  <a:pt x="417" y="145"/>
                </a:lnTo>
                <a:lnTo>
                  <a:pt x="405" y="147"/>
                </a:lnTo>
                <a:lnTo>
                  <a:pt x="393" y="147"/>
                </a:lnTo>
                <a:lnTo>
                  <a:pt x="393" y="147"/>
                </a:lnTo>
                <a:lnTo>
                  <a:pt x="389" y="155"/>
                </a:lnTo>
                <a:lnTo>
                  <a:pt x="383" y="163"/>
                </a:lnTo>
                <a:lnTo>
                  <a:pt x="377" y="171"/>
                </a:lnTo>
                <a:lnTo>
                  <a:pt x="369" y="177"/>
                </a:lnTo>
                <a:lnTo>
                  <a:pt x="369" y="177"/>
                </a:lnTo>
                <a:lnTo>
                  <a:pt x="373" y="189"/>
                </a:lnTo>
                <a:lnTo>
                  <a:pt x="377" y="199"/>
                </a:lnTo>
                <a:lnTo>
                  <a:pt x="377" y="199"/>
                </a:lnTo>
                <a:lnTo>
                  <a:pt x="407" y="201"/>
                </a:lnTo>
                <a:lnTo>
                  <a:pt x="425" y="205"/>
                </a:lnTo>
                <a:lnTo>
                  <a:pt x="431" y="206"/>
                </a:lnTo>
                <a:lnTo>
                  <a:pt x="433" y="208"/>
                </a:lnTo>
                <a:lnTo>
                  <a:pt x="433" y="208"/>
                </a:lnTo>
                <a:lnTo>
                  <a:pt x="437" y="214"/>
                </a:lnTo>
                <a:lnTo>
                  <a:pt x="437" y="214"/>
                </a:lnTo>
                <a:lnTo>
                  <a:pt x="441" y="197"/>
                </a:lnTo>
                <a:lnTo>
                  <a:pt x="444" y="179"/>
                </a:lnTo>
                <a:lnTo>
                  <a:pt x="450" y="167"/>
                </a:lnTo>
                <a:lnTo>
                  <a:pt x="458" y="157"/>
                </a:lnTo>
                <a:lnTo>
                  <a:pt x="458" y="157"/>
                </a:lnTo>
                <a:lnTo>
                  <a:pt x="484" y="157"/>
                </a:lnTo>
                <a:lnTo>
                  <a:pt x="484" y="157"/>
                </a:lnTo>
                <a:lnTo>
                  <a:pt x="494" y="157"/>
                </a:lnTo>
                <a:lnTo>
                  <a:pt x="498" y="155"/>
                </a:lnTo>
                <a:lnTo>
                  <a:pt x="502" y="151"/>
                </a:lnTo>
                <a:lnTo>
                  <a:pt x="502" y="151"/>
                </a:lnTo>
                <a:lnTo>
                  <a:pt x="506" y="143"/>
                </a:lnTo>
                <a:lnTo>
                  <a:pt x="510" y="131"/>
                </a:lnTo>
                <a:lnTo>
                  <a:pt x="510" y="131"/>
                </a:lnTo>
                <a:lnTo>
                  <a:pt x="500" y="119"/>
                </a:lnTo>
                <a:lnTo>
                  <a:pt x="494" y="105"/>
                </a:lnTo>
                <a:lnTo>
                  <a:pt x="494" y="105"/>
                </a:lnTo>
                <a:lnTo>
                  <a:pt x="490" y="101"/>
                </a:lnTo>
                <a:lnTo>
                  <a:pt x="486" y="95"/>
                </a:lnTo>
                <a:lnTo>
                  <a:pt x="486" y="95"/>
                </a:lnTo>
                <a:lnTo>
                  <a:pt x="484" y="87"/>
                </a:lnTo>
                <a:lnTo>
                  <a:pt x="482" y="77"/>
                </a:lnTo>
                <a:lnTo>
                  <a:pt x="482" y="76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4" y="52"/>
                </a:lnTo>
                <a:lnTo>
                  <a:pt x="486" y="36"/>
                </a:lnTo>
                <a:lnTo>
                  <a:pt x="490" y="24"/>
                </a:lnTo>
                <a:lnTo>
                  <a:pt x="500" y="14"/>
                </a:lnTo>
                <a:lnTo>
                  <a:pt x="500" y="14"/>
                </a:lnTo>
                <a:lnTo>
                  <a:pt x="508" y="8"/>
                </a:lnTo>
                <a:lnTo>
                  <a:pt x="520" y="4"/>
                </a:lnTo>
                <a:lnTo>
                  <a:pt x="530" y="0"/>
                </a:lnTo>
                <a:lnTo>
                  <a:pt x="542" y="0"/>
                </a:lnTo>
                <a:lnTo>
                  <a:pt x="554" y="0"/>
                </a:lnTo>
                <a:lnTo>
                  <a:pt x="566" y="2"/>
                </a:lnTo>
                <a:lnTo>
                  <a:pt x="575" y="6"/>
                </a:lnTo>
                <a:lnTo>
                  <a:pt x="585" y="12"/>
                </a:lnTo>
                <a:lnTo>
                  <a:pt x="585" y="12"/>
                </a:lnTo>
                <a:lnTo>
                  <a:pt x="591" y="16"/>
                </a:lnTo>
                <a:lnTo>
                  <a:pt x="595" y="22"/>
                </a:lnTo>
                <a:lnTo>
                  <a:pt x="601" y="36"/>
                </a:lnTo>
                <a:lnTo>
                  <a:pt x="603" y="52"/>
                </a:lnTo>
                <a:lnTo>
                  <a:pt x="601" y="72"/>
                </a:lnTo>
                <a:lnTo>
                  <a:pt x="601" y="72"/>
                </a:lnTo>
                <a:lnTo>
                  <a:pt x="603" y="74"/>
                </a:lnTo>
                <a:lnTo>
                  <a:pt x="605" y="76"/>
                </a:lnTo>
                <a:lnTo>
                  <a:pt x="607" y="77"/>
                </a:lnTo>
                <a:lnTo>
                  <a:pt x="607" y="77"/>
                </a:lnTo>
                <a:lnTo>
                  <a:pt x="605" y="87"/>
                </a:lnTo>
                <a:lnTo>
                  <a:pt x="603" y="95"/>
                </a:lnTo>
                <a:lnTo>
                  <a:pt x="603" y="95"/>
                </a:lnTo>
                <a:lnTo>
                  <a:pt x="599" y="101"/>
                </a:lnTo>
                <a:lnTo>
                  <a:pt x="595" y="105"/>
                </a:lnTo>
                <a:lnTo>
                  <a:pt x="595" y="105"/>
                </a:lnTo>
                <a:lnTo>
                  <a:pt x="589" y="119"/>
                </a:lnTo>
                <a:lnTo>
                  <a:pt x="581" y="131"/>
                </a:lnTo>
                <a:lnTo>
                  <a:pt x="581" y="131"/>
                </a:lnTo>
                <a:lnTo>
                  <a:pt x="585" y="145"/>
                </a:lnTo>
                <a:lnTo>
                  <a:pt x="591" y="153"/>
                </a:lnTo>
                <a:lnTo>
                  <a:pt x="591" y="153"/>
                </a:lnTo>
                <a:lnTo>
                  <a:pt x="599" y="155"/>
                </a:lnTo>
                <a:lnTo>
                  <a:pt x="607" y="157"/>
                </a:lnTo>
                <a:lnTo>
                  <a:pt x="607" y="157"/>
                </a:lnTo>
                <a:lnTo>
                  <a:pt x="631" y="157"/>
                </a:lnTo>
                <a:lnTo>
                  <a:pt x="631" y="157"/>
                </a:lnTo>
                <a:lnTo>
                  <a:pt x="639" y="165"/>
                </a:lnTo>
                <a:lnTo>
                  <a:pt x="645" y="179"/>
                </a:lnTo>
                <a:lnTo>
                  <a:pt x="437" y="365"/>
                </a:lnTo>
                <a:lnTo>
                  <a:pt x="256" y="260"/>
                </a:lnTo>
                <a:lnTo>
                  <a:pt x="0" y="401"/>
                </a:lnTo>
                <a:lnTo>
                  <a:pt x="0" y="401"/>
                </a:lnTo>
                <a:lnTo>
                  <a:pt x="4" y="361"/>
                </a:lnTo>
                <a:lnTo>
                  <a:pt x="10" y="314"/>
                </a:lnTo>
                <a:lnTo>
                  <a:pt x="14" y="290"/>
                </a:lnTo>
                <a:lnTo>
                  <a:pt x="20" y="268"/>
                </a:lnTo>
                <a:lnTo>
                  <a:pt x="30" y="248"/>
                </a:lnTo>
                <a:lnTo>
                  <a:pt x="34" y="242"/>
                </a:lnTo>
                <a:lnTo>
                  <a:pt x="40" y="236"/>
                </a:lnTo>
                <a:lnTo>
                  <a:pt x="40" y="236"/>
                </a:lnTo>
                <a:close/>
                <a:moveTo>
                  <a:pt x="16" y="441"/>
                </a:moveTo>
                <a:lnTo>
                  <a:pt x="71" y="542"/>
                </a:lnTo>
                <a:lnTo>
                  <a:pt x="254" y="443"/>
                </a:lnTo>
                <a:lnTo>
                  <a:pt x="419" y="538"/>
                </a:lnTo>
                <a:lnTo>
                  <a:pt x="456" y="560"/>
                </a:lnTo>
                <a:lnTo>
                  <a:pt x="488" y="530"/>
                </a:lnTo>
                <a:lnTo>
                  <a:pt x="782" y="266"/>
                </a:lnTo>
                <a:lnTo>
                  <a:pt x="828" y="312"/>
                </a:lnTo>
                <a:lnTo>
                  <a:pt x="895" y="77"/>
                </a:lnTo>
                <a:lnTo>
                  <a:pt x="655" y="143"/>
                </a:lnTo>
                <a:lnTo>
                  <a:pt x="699" y="185"/>
                </a:lnTo>
                <a:lnTo>
                  <a:pt x="441" y="415"/>
                </a:lnTo>
                <a:lnTo>
                  <a:pt x="284" y="326"/>
                </a:lnTo>
                <a:lnTo>
                  <a:pt x="256" y="310"/>
                </a:lnTo>
                <a:lnTo>
                  <a:pt x="228" y="324"/>
                </a:lnTo>
                <a:lnTo>
                  <a:pt x="16" y="441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358389" y="1356105"/>
            <a:ext cx="8191251" cy="5419537"/>
            <a:chOff x="-449202" y="-267832"/>
            <a:chExt cx="10860896" cy="5879311"/>
          </a:xfrm>
        </p:grpSpPr>
        <p:grpSp>
          <p:nvGrpSpPr>
            <p:cNvPr id="3" name="Group 11"/>
            <p:cNvGrpSpPr/>
            <p:nvPr/>
          </p:nvGrpSpPr>
          <p:grpSpPr>
            <a:xfrm>
              <a:off x="-412219" y="-267832"/>
              <a:ext cx="8958682" cy="4382636"/>
              <a:chOff x="-81426" y="-52905"/>
              <a:chExt cx="1769616" cy="86570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-81426" y="-52905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-449202" y="-123200"/>
              <a:ext cx="10860896" cy="5318118"/>
              <a:chOff x="-138904" y="-77017"/>
              <a:chExt cx="2145362" cy="1050492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-101050" y="-61117"/>
                <a:ext cx="2107508" cy="1034592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-138904" y="-77017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-63580" y="169118"/>
              <a:ext cx="10305536" cy="5442361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1600" dirty="0" smtClean="0"/>
                <a:t>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1.Индивидуальный проект как демонстрация достижения учащихся в самостоятельном освоении содержания и методов избранных областей знаний по физической культуре</a:t>
              </a:r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[Электронная версия][ Ресурс:  https://infourok.ru/individualnyj-proekt-kak-demonstraciya-dostizheniya-uchashihsya-v-samostoyatelnom-osvoenii-soderzhaniya-i-metodov-izbrannyh-obla-4953134.html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2.Материал на тему «Проектная деятельность на уроках физической культуры» [Электронная версия][ Ресурс: https://videouroki.net/razrabotki/material-na-temu-proektnaya-deyatelnost-na-urokakh-fizicheskoy-kultury.html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3.Проектно-исследовательская деятельность на уроках физкультуры [Электронная версия][ Ресурс: https://urok.1sept.ru/articles/699823</a:t>
              </a:r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]</a:t>
              </a:r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ru-RU" sz="1600" dirty="0" smtClean="0">
                  <a:latin typeface="Times New Roman" pitchFamily="18" charset="0"/>
                  <a:cs typeface="Times New Roman" pitchFamily="18" charset="0"/>
                </a:rPr>
              </a:br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2091</TotalTime>
  <Words>821</Words>
  <Application>Microsoft Office PowerPoint</Application>
  <PresentationFormat>Экран (4:3)</PresentationFormat>
  <Paragraphs>110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349</cp:revision>
  <dcterms:created xsi:type="dcterms:W3CDTF">2019-11-13T12:28:12Z</dcterms:created>
  <dcterms:modified xsi:type="dcterms:W3CDTF">2025-02-18T15:13:58Z</dcterms:modified>
</cp:coreProperties>
</file>