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0"/>
  </p:notesMasterIdLst>
  <p:sldIdLst>
    <p:sldId id="256" r:id="rId2"/>
    <p:sldId id="283" r:id="rId3"/>
    <p:sldId id="300" r:id="rId4"/>
    <p:sldId id="299" r:id="rId5"/>
    <p:sldId id="296" r:id="rId6"/>
    <p:sldId id="301" r:id="rId7"/>
    <p:sldId id="304" r:id="rId8"/>
    <p:sldId id="306" r:id="rId9"/>
    <p:sldId id="307" r:id="rId10"/>
    <p:sldId id="308" r:id="rId11"/>
    <p:sldId id="309" r:id="rId12"/>
    <p:sldId id="310" r:id="rId13"/>
    <p:sldId id="312" r:id="rId14"/>
    <p:sldId id="314" r:id="rId15"/>
    <p:sldId id="313" r:id="rId16"/>
    <p:sldId id="305" r:id="rId17"/>
    <p:sldId id="315" r:id="rId18"/>
    <p:sldId id="302" r:id="rId19"/>
  </p:sldIdLst>
  <p:sldSz cx="12190413" cy="6859588"/>
  <p:notesSz cx="6858000" cy="9144000"/>
  <p:defaultTextStyle>
    <a:defPPr>
      <a:defRPr lang="ru-RU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A6E4E363-99C1-4E18-9C60-8DCB5C0EE195}">
          <p14:sldIdLst>
            <p14:sldId id="256"/>
            <p14:sldId id="27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333CC"/>
    <a:srgbClr val="290FA9"/>
    <a:srgbClr val="00FFFF"/>
    <a:srgbClr val="CC0000"/>
    <a:srgbClr val="D0A52A"/>
    <a:srgbClr val="D57337"/>
    <a:srgbClr val="BE63C5"/>
    <a:srgbClr val="A55F91"/>
    <a:srgbClr val="C18331"/>
    <a:srgbClr val="B5974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031" autoAdjust="0"/>
    <p:restoredTop sz="95394" autoAdjust="0"/>
  </p:normalViewPr>
  <p:slideViewPr>
    <p:cSldViewPr>
      <p:cViewPr varScale="1">
        <p:scale>
          <a:sx n="84" d="100"/>
          <a:sy n="84" d="100"/>
        </p:scale>
        <p:origin x="-854" y="-230"/>
      </p:cViewPr>
      <p:guideLst>
        <p:guide orient="horz" pos="2160"/>
        <p:guide orient="horz" pos="2161"/>
        <p:guide pos="288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41F0D-24EF-486D-95A0-765828953A71}" type="datetimeFigureOut">
              <a:rPr lang="ru-RU" smtClean="0"/>
              <a:pPr/>
              <a:t>09.05.2025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A5539-32C8-44E9-9317-E81BC2DBDE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386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2130920"/>
            <a:ext cx="10361851" cy="147036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60F0-E8CF-4B1C-ADF9-02C7CD014D36}" type="datetimeFigureOut">
              <a:rPr lang="ru-RU" smtClean="0"/>
              <a:pPr/>
              <a:t>09.05.2025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F2A-EA50-4AD0-ABE4-95D63F039D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60F0-E8CF-4B1C-ADF9-02C7CD014D36}" type="datetimeFigureOut">
              <a:rPr lang="ru-RU" smtClean="0"/>
              <a:pPr/>
              <a:t>09.05.2025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F2A-EA50-4AD0-ABE4-95D63F039D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49" y="274703"/>
            <a:ext cx="2742843" cy="58528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1" y="274703"/>
            <a:ext cx="8025355" cy="58528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60F0-E8CF-4B1C-ADF9-02C7CD014D36}" type="datetimeFigureOut">
              <a:rPr lang="ru-RU" smtClean="0"/>
              <a:pPr/>
              <a:t>09.05.2025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F2A-EA50-4AD0-ABE4-95D63F039D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60F0-E8CF-4B1C-ADF9-02C7CD014D36}" type="datetimeFigureOut">
              <a:rPr lang="ru-RU" smtClean="0"/>
              <a:pPr/>
              <a:t>09.05.2025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F2A-EA50-4AD0-ABE4-95D63F039D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5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0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0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60F0-E8CF-4B1C-ADF9-02C7CD014D36}" type="datetimeFigureOut">
              <a:rPr lang="ru-RU" smtClean="0"/>
              <a:pPr/>
              <a:t>09.05.2025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F2A-EA50-4AD0-ABE4-95D63F039D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521" y="1600572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60F0-E8CF-4B1C-ADF9-02C7CD014D36}" type="datetimeFigureOut">
              <a:rPr lang="ru-RU" smtClean="0"/>
              <a:pPr/>
              <a:t>09.05.2025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F2A-EA50-4AD0-ABE4-95D63F039D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1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4" y="1535469"/>
            <a:ext cx="5388332" cy="639911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4" y="2175379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60F0-E8CF-4B1C-ADF9-02C7CD014D36}" type="datetimeFigureOut">
              <a:rPr lang="ru-RU" smtClean="0"/>
              <a:pPr/>
              <a:t>09.05.2025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F2A-EA50-4AD0-ABE4-95D63F039D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60F0-E8CF-4B1C-ADF9-02C7CD014D36}" type="datetimeFigureOut">
              <a:rPr lang="ru-RU" smtClean="0"/>
              <a:pPr/>
              <a:t>09.05.2025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F2A-EA50-4AD0-ABE4-95D63F039D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60F0-E8CF-4B1C-ADF9-02C7CD014D36}" type="datetimeFigureOut">
              <a:rPr lang="ru-RU" smtClean="0"/>
              <a:pPr/>
              <a:t>09.05.2025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F2A-EA50-4AD0-ABE4-95D63F039D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3" y="273116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4" y="1435435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60F0-E8CF-4B1C-ADF9-02C7CD014D36}" type="datetimeFigureOut">
              <a:rPr lang="ru-RU" smtClean="0"/>
              <a:pPr/>
              <a:t>09.05.2025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F2A-EA50-4AD0-ABE4-95D63F039D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251" indent="0">
              <a:buNone/>
              <a:defRPr sz="3300"/>
            </a:lvl2pPr>
            <a:lvl3pPr marL="1088502" indent="0">
              <a:buNone/>
              <a:defRPr sz="2900"/>
            </a:lvl3pPr>
            <a:lvl4pPr marL="1632753" indent="0">
              <a:buNone/>
              <a:defRPr sz="2400"/>
            </a:lvl4pPr>
            <a:lvl5pPr marL="2177004" indent="0">
              <a:buNone/>
              <a:defRPr sz="2400"/>
            </a:lvl5pPr>
            <a:lvl6pPr marL="2721254" indent="0">
              <a:buNone/>
              <a:defRPr sz="2400"/>
            </a:lvl6pPr>
            <a:lvl7pPr marL="3265505" indent="0">
              <a:buNone/>
              <a:defRPr sz="2400"/>
            </a:lvl7pPr>
            <a:lvl8pPr marL="3809756" indent="0">
              <a:buNone/>
              <a:defRPr sz="2400"/>
            </a:lvl8pPr>
            <a:lvl9pPr marL="4354007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2"/>
            <a:ext cx="7314248" cy="805049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60F0-E8CF-4B1C-ADF9-02C7CD014D36}" type="datetimeFigureOut">
              <a:rPr lang="ru-RU" smtClean="0"/>
              <a:pPr/>
              <a:t>09.05.2025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F2A-EA50-4AD0-ABE4-95D63F039D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0"/>
            <a:ext cx="10971372" cy="1143265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0" y="6357823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F60F0-E8CF-4B1C-ADF9-02C7CD014D36}" type="datetimeFigureOut">
              <a:rPr lang="ru-RU" smtClean="0"/>
              <a:pPr/>
              <a:t>09.05.2025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8" y="6357823"/>
            <a:ext cx="386029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3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DBF2A-EA50-4AD0-ABE4-95D63F039D4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="" xmlns:a16="http://schemas.microsoft.com/office/drawing/2014/main" id="{7A40385F-CA63-7C40-FBEE-B2C7EFC4D9DD}"/>
              </a:ext>
            </a:extLst>
          </p:cNvPr>
          <p:cNvSpPr/>
          <p:nvPr/>
        </p:nvSpPr>
        <p:spPr>
          <a:xfrm rot="16200000">
            <a:off x="-3239256" y="3211058"/>
            <a:ext cx="6881632" cy="459516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7A40385F-CA63-7C40-FBEE-B2C7EFC4D9DD}"/>
              </a:ext>
            </a:extLst>
          </p:cNvPr>
          <p:cNvSpPr/>
          <p:nvPr/>
        </p:nvSpPr>
        <p:spPr>
          <a:xfrm rot="16200000">
            <a:off x="8512737" y="3211058"/>
            <a:ext cx="6881632" cy="459516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855079" y="4293890"/>
            <a:ext cx="10361851" cy="1254425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cap="all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94678" y="3644108"/>
            <a:ext cx="9465315" cy="560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04" y="4191787"/>
            <a:ext cx="11272191" cy="17572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30617" y="5960022"/>
            <a:ext cx="9593178" cy="910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Научный </a:t>
            </a:r>
            <a:r>
              <a:rPr lang="ru-RU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</a:t>
            </a:r>
            <a:r>
              <a:rPr lang="ru-RU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:_________________________________________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81024" y="1858158"/>
            <a:ext cx="4526569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Выполнил: ФИО</a:t>
            </a:r>
          </a:p>
          <a:p>
            <a:pPr algn="ctr"/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</a:t>
            </a:r>
          </a:p>
          <a:p>
            <a:pPr algn="ctr"/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_______________</a:t>
            </a:r>
            <a:endParaRPr lang="ru-RU" sz="36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одзаголовок 2">
            <a:extLst>
              <a:ext uri="{FF2B5EF4-FFF2-40B4-BE49-F238E27FC236}">
                <a16:creationId xmlns="" xmlns:a16="http://schemas.microsoft.com/office/drawing/2014/main" id="{0D675984-A5CA-426D-B50F-CED2A23A2ABB}"/>
              </a:ext>
            </a:extLst>
          </p:cNvPr>
          <p:cNvSpPr txBox="1">
            <a:spLocks/>
          </p:cNvSpPr>
          <p:nvPr/>
        </p:nvSpPr>
        <p:spPr>
          <a:xfrm>
            <a:off x="1451736" y="4287050"/>
            <a:ext cx="9358378" cy="1425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Стратегии развития компании ПАО «</a:t>
            </a:r>
            <a:r>
              <a:rPr lang="ru-RU" sz="5400" b="1" dirty="0" err="1" smtClean="0">
                <a:latin typeface="Times New Roman" pitchFamily="18" charset="0"/>
                <a:cs typeface="Times New Roman" pitchFamily="18" charset="0"/>
              </a:rPr>
              <a:t>Нефаз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308860" y="357960"/>
            <a:ext cx="9241477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НАЗВАНИЕ УЧЕБНОГО ЗАВЕДЕНИЯ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2117" t="21555" r="17199" b="11821"/>
          <a:stretch>
            <a:fillRect/>
          </a:stretch>
        </p:blipFill>
        <p:spPr bwMode="auto">
          <a:xfrm>
            <a:off x="451604" y="786588"/>
            <a:ext cx="635798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5666197" y="-5666195"/>
            <a:ext cx="858026" cy="121904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>
              <a:solidFill>
                <a:srgbClr val="3333C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28" y="0"/>
            <a:ext cx="10805811" cy="482847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Объект 2"/>
          <p:cNvSpPr>
            <a:spLocks noGrp="1"/>
          </p:cNvSpPr>
          <p:nvPr>
            <p:ph idx="1"/>
          </p:nvPr>
        </p:nvSpPr>
        <p:spPr>
          <a:xfrm>
            <a:off x="451604" y="0"/>
            <a:ext cx="11215766" cy="457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Анализ рынка емкостно-наливной прицепной техники и доля компании ПАО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Нефаз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 в нем 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67370" y="6426510"/>
            <a:ext cx="523043" cy="43307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290" y="1929596"/>
            <a:ext cx="557216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2330" y="1429530"/>
            <a:ext cx="5940425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43578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5666197" y="-5666195"/>
            <a:ext cx="858026" cy="121904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>
              <a:solidFill>
                <a:srgbClr val="3333C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28" y="0"/>
            <a:ext cx="10805811" cy="482847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Объект 2"/>
          <p:cNvSpPr>
            <a:spLocks noGrp="1"/>
          </p:cNvSpPr>
          <p:nvPr>
            <p:ph idx="1"/>
          </p:nvPr>
        </p:nvSpPr>
        <p:spPr>
          <a:xfrm>
            <a:off x="451604" y="0"/>
            <a:ext cx="11215766" cy="457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Анализ рынка автобусов большого класса и доля компании ПАО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Нефаз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 в нем 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95932" y="6426510"/>
            <a:ext cx="594481" cy="43307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8092"/>
            <a:ext cx="573801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0892" y="1215216"/>
            <a:ext cx="5940425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43578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5666197" y="-5666195"/>
            <a:ext cx="858026" cy="121904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>
              <a:solidFill>
                <a:srgbClr val="3333C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28" y="0"/>
            <a:ext cx="10805811" cy="482847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Объект 2"/>
          <p:cNvSpPr>
            <a:spLocks noGrp="1"/>
          </p:cNvSpPr>
          <p:nvPr>
            <p:ph idx="1"/>
          </p:nvPr>
        </p:nvSpPr>
        <p:spPr>
          <a:xfrm>
            <a:off x="451604" y="0"/>
            <a:ext cx="11215766" cy="457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Анализ  рынка автобусов малого класса и доля компании ПАО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Нефаз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 в нем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67370" y="6426510"/>
            <a:ext cx="523043" cy="43307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043" y="1786720"/>
            <a:ext cx="557216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5206" y="1786720"/>
            <a:ext cx="5940425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43578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5666197" y="-5666195"/>
            <a:ext cx="858026" cy="121904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>
              <a:solidFill>
                <a:srgbClr val="3333C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28" y="0"/>
            <a:ext cx="10805811" cy="482847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Объект 2"/>
          <p:cNvSpPr>
            <a:spLocks noGrp="1"/>
          </p:cNvSpPr>
          <p:nvPr>
            <p:ph idx="1"/>
          </p:nvPr>
        </p:nvSpPr>
        <p:spPr>
          <a:xfrm>
            <a:off x="451604" y="0"/>
            <a:ext cx="11215766" cy="457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Товарная стратегия компании ПАО «</a:t>
            </a: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Нефаз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95932" y="6426510"/>
            <a:ext cx="594481" cy="43307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852" y="1429530"/>
            <a:ext cx="5940425" cy="4707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9988" y="1500968"/>
            <a:ext cx="5940425" cy="456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43578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5666197" y="-5666195"/>
            <a:ext cx="858026" cy="121904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>
              <a:solidFill>
                <a:srgbClr val="3333C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28" y="0"/>
            <a:ext cx="10805811" cy="482847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Объект 2"/>
          <p:cNvSpPr>
            <a:spLocks noGrp="1"/>
          </p:cNvSpPr>
          <p:nvPr>
            <p:ph idx="1"/>
          </p:nvPr>
        </p:nvSpPr>
        <p:spPr>
          <a:xfrm>
            <a:off x="451604" y="0"/>
            <a:ext cx="11215766" cy="457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Товарная стратегия компании ПАО «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Нефаз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95932" y="6426510"/>
            <a:ext cx="594481" cy="43307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728" y="1072340"/>
            <a:ext cx="5940425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9988" y="1143778"/>
            <a:ext cx="5940425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43578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5666197" y="-5666195"/>
            <a:ext cx="858026" cy="121904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>
              <a:solidFill>
                <a:srgbClr val="3333C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28" y="0"/>
            <a:ext cx="10805811" cy="482847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Объект 2"/>
          <p:cNvSpPr>
            <a:spLocks noGrp="1"/>
          </p:cNvSpPr>
          <p:nvPr>
            <p:ph idx="1"/>
          </p:nvPr>
        </p:nvSpPr>
        <p:spPr>
          <a:xfrm>
            <a:off x="451604" y="0"/>
            <a:ext cx="11215766" cy="457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Динамика выручки по продуктовым группам компании ПАО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Нефаз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95932" y="6426510"/>
            <a:ext cx="594481" cy="43307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3702" y="1215216"/>
            <a:ext cx="6440491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0232" y="1429530"/>
            <a:ext cx="389382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43578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5701915" y="-5701914"/>
            <a:ext cx="786588" cy="121904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>
              <a:solidFill>
                <a:srgbClr val="3333C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28" y="0"/>
            <a:ext cx="10805811" cy="482847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Объект 2"/>
          <p:cNvSpPr>
            <a:spLocks noGrp="1"/>
          </p:cNvSpPr>
          <p:nvPr>
            <p:ph idx="1"/>
          </p:nvPr>
        </p:nvSpPr>
        <p:spPr>
          <a:xfrm>
            <a:off x="237290" y="0"/>
            <a:ext cx="11215766" cy="457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Стратегии развития компании ПАО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Нефаз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 и государственная поддержка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67370" y="6426510"/>
            <a:ext cx="523043" cy="43307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08729" y="929464"/>
          <a:ext cx="11644394" cy="5783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900"/>
                <a:gridCol w="1842433"/>
                <a:gridCol w="2934764"/>
                <a:gridCol w="2214578"/>
                <a:gridCol w="4357719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№ п/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Стратегия развития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Описание стратегии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Проблемы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Меры поддержки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Товарная стратегия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Основные виды деятельности: производство самовальных установок, вахтовых салонов, корпусов цистерн, пассажирских автобусов большого и малого классов, прицепной транспортной техники, емкостно-наливной прицепной техники, запасных частей.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Для увеличения продаж необходимо расширение ассортимента продукции, в т.ч. производство </a:t>
                      </a:r>
                      <a:r>
                        <a:rPr lang="ru-RU" sz="1000" spc="-25">
                          <a:solidFill>
                            <a:srgbClr val="1A1A1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автокомпонентов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 dirty="0">
                          <a:solidFill>
                            <a:srgbClr val="1A1A1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Льготное кредитование для производства </a:t>
                      </a:r>
                      <a:r>
                        <a:rPr lang="ru-RU" sz="1000" spc="-25" dirty="0" err="1">
                          <a:solidFill>
                            <a:srgbClr val="1A1A1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автокомпонентов</a:t>
                      </a:r>
                      <a:r>
                        <a:rPr lang="ru-RU" sz="1000" spc="-25" dirty="0">
                          <a:solidFill>
                            <a:srgbClr val="1A1A1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Механизм предполагает предоставление льготных займов в размере от 50 млн. рублей по ставке 1% годовых на срок до 60 месяцев.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 dirty="0">
                          <a:solidFill>
                            <a:srgbClr val="1A1A1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Фонд развития промышленности будет предоставлять производителю заем в размере до 40% бюджета проекта, а при успешной его реализации инвестор сможет получить субсидию </a:t>
                      </a:r>
                      <a:r>
                        <a:rPr lang="ru-RU" sz="1000" spc="-25" dirty="0" err="1">
                          <a:solidFill>
                            <a:srgbClr val="1A1A1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Минпромторга</a:t>
                      </a:r>
                      <a:r>
                        <a:rPr lang="ru-RU" sz="1000" spc="-25" dirty="0">
                          <a:solidFill>
                            <a:srgbClr val="1A1A1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в объеме привлеченного займа для его погашения.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 dirty="0">
                          <a:solidFill>
                            <a:srgbClr val="1A1A1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«Федеральная поддержка обеспечит финансовый рычаг для запуска проекта и сделает для компаний экономически более целесообразным перенос производственных площадок на территорию России, а не прямой импорт </a:t>
                      </a:r>
                      <a:r>
                        <a:rPr lang="ru-RU" sz="1000" spc="-25" dirty="0" err="1">
                          <a:solidFill>
                            <a:srgbClr val="1A1A1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автокомпонентов</a:t>
                      </a:r>
                      <a:r>
                        <a:rPr lang="ru-RU" sz="1000" spc="-25" dirty="0">
                          <a:solidFill>
                            <a:srgbClr val="1A1A1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».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Стратегия продвижения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Компания осуществляет реализацию продукции только на рынке РФ.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Необходимо развитие экспорта для увеличения доли рынка.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Стратегия</a:t>
                      </a:r>
                      <a:b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развития экспорта продукции автомобильной промышленности в РФ на период до 2025 года: Приоритетными направлениями развития экспорта продукции автомобильной промышленности РФ являются: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создание общих условий для развития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экспортно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ориентированных производств автомобилей и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автокомпонентов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;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поддержка экспансии национальных производителей на новые зарубежные рынки;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размещение на существующих заводах крупных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экспортно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ориентированных производств моделей для глобальных рынков;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интеграция российских производителей автомобильных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автокомпонентов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в производственные цепочки международных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автопроизводителей</a:t>
                      </a:r>
                      <a:r>
                        <a:rPr lang="ru-RU" sz="1000" dirty="0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ESG-стратегия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ESG-стратегия - это концепция устойчивого развития бизнеса, основанная на заботе об экологии планеты и социальном благополучии. 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Аббревиатура ESG (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environmental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social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governance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) расшифровывается как «природа, общество, управление». 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ESG-стратегия включает три направления: 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Environment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 - забота об экологии.  Компания стремятся уменьшить вредоносные выбросы в атмосферу, почву, водоёмы и контролировать все этапы жизненного цикла товаров: от добычи сырья до утилизации.  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Social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 - социальная ответственность. Компания улучшает условия на рабочих местах, поддерживают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гендерный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баланс.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Governance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 - управление. Компания предлагает справедливую оплату труда с учётом ситуации в экономике, делает схему расчёта заработной платы прозрачной и понятной, публикует отчётность о финансовых результатах компании и работе с акционерами, поддерживает здоровую психологическую обстановку в коллективе.</a:t>
                      </a:r>
                      <a:r>
                        <a:rPr lang="ru-RU" sz="10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43578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5666197" y="-5666195"/>
            <a:ext cx="858026" cy="121904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>
              <a:solidFill>
                <a:srgbClr val="3333C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28" y="0"/>
            <a:ext cx="10805811" cy="482847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Объект 2"/>
          <p:cNvSpPr>
            <a:spLocks noGrp="1"/>
          </p:cNvSpPr>
          <p:nvPr>
            <p:ph idx="1"/>
          </p:nvPr>
        </p:nvSpPr>
        <p:spPr>
          <a:xfrm>
            <a:off x="308728" y="0"/>
            <a:ext cx="11644394" cy="5008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Приоритетные экспортные направления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67370" y="6426510"/>
            <a:ext cx="523043" cy="43307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直接连接符 5"/>
          <p:cNvCxnSpPr/>
          <p:nvPr/>
        </p:nvCxnSpPr>
        <p:spPr>
          <a:xfrm rot="5400000">
            <a:off x="2237169" y="3858807"/>
            <a:ext cx="6001562" cy="1588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CAD916AD-4EBF-4C46-9DF3-879EE784F6A5}"/>
              </a:ext>
            </a:extLst>
          </p:cNvPr>
          <p:cNvSpPr/>
          <p:nvPr/>
        </p:nvSpPr>
        <p:spPr>
          <a:xfrm>
            <a:off x="4880760" y="1643844"/>
            <a:ext cx="675000" cy="675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CAD916AD-4EBF-4C46-9DF3-879EE784F6A5}"/>
              </a:ext>
            </a:extLst>
          </p:cNvPr>
          <p:cNvSpPr/>
          <p:nvPr/>
        </p:nvSpPr>
        <p:spPr>
          <a:xfrm>
            <a:off x="4880760" y="2715414"/>
            <a:ext cx="675000" cy="675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CAD916AD-4EBF-4C46-9DF3-879EE784F6A5}"/>
              </a:ext>
            </a:extLst>
          </p:cNvPr>
          <p:cNvSpPr/>
          <p:nvPr/>
        </p:nvSpPr>
        <p:spPr>
          <a:xfrm>
            <a:off x="4880760" y="3715546"/>
            <a:ext cx="675000" cy="675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CAD916AD-4EBF-4C46-9DF3-879EE784F6A5}"/>
              </a:ext>
            </a:extLst>
          </p:cNvPr>
          <p:cNvSpPr/>
          <p:nvPr/>
        </p:nvSpPr>
        <p:spPr>
          <a:xfrm>
            <a:off x="4880760" y="4715678"/>
            <a:ext cx="675000" cy="675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AD916AD-4EBF-4C46-9DF3-879EE784F6A5}"/>
              </a:ext>
            </a:extLst>
          </p:cNvPr>
          <p:cNvSpPr/>
          <p:nvPr/>
        </p:nvSpPr>
        <p:spPr>
          <a:xfrm>
            <a:off x="4880760" y="5787248"/>
            <a:ext cx="675000" cy="675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дзаголовок 2">
            <a:extLst>
              <a:ext uri="{FF2B5EF4-FFF2-40B4-BE49-F238E27FC236}">
                <a16:creationId xmlns="" xmlns:a16="http://schemas.microsoft.com/office/drawing/2014/main" id="{0D675984-A5CA-426D-B50F-CED2A23A2ABB}"/>
              </a:ext>
            </a:extLst>
          </p:cNvPr>
          <p:cNvSpPr txBox="1">
            <a:spLocks/>
          </p:cNvSpPr>
          <p:nvPr/>
        </p:nvSpPr>
        <p:spPr>
          <a:xfrm>
            <a:off x="5952330" y="572274"/>
            <a:ext cx="5595141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Приоритетные направления развития экспорта</a:t>
            </a:r>
          </a:p>
          <a:p>
            <a:pP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одзаголовок 2">
            <a:extLst>
              <a:ext uri="{FF2B5EF4-FFF2-40B4-BE49-F238E27FC236}">
                <a16:creationId xmlns="" xmlns:a16="http://schemas.microsoft.com/office/drawing/2014/main" id="{0D675984-A5CA-426D-B50F-CED2A23A2ABB}"/>
              </a:ext>
            </a:extLst>
          </p:cNvPr>
          <p:cNvSpPr txBox="1">
            <a:spLocks/>
          </p:cNvSpPr>
          <p:nvPr/>
        </p:nvSpPr>
        <p:spPr>
          <a:xfrm>
            <a:off x="165852" y="1000902"/>
            <a:ext cx="5595141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Рынки экспорта</a:t>
            </a:r>
          </a:p>
          <a:p>
            <a:pPr marL="0" indent="0" algn="ctr"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одзаголовок 2">
            <a:extLst>
              <a:ext uri="{FF2B5EF4-FFF2-40B4-BE49-F238E27FC236}">
                <a16:creationId xmlns="" xmlns:a16="http://schemas.microsoft.com/office/drawing/2014/main" id="{0D675984-A5CA-426D-B50F-CED2A23A2ABB}"/>
              </a:ext>
            </a:extLst>
          </p:cNvPr>
          <p:cNvSpPr txBox="1">
            <a:spLocks/>
          </p:cNvSpPr>
          <p:nvPr/>
        </p:nvSpPr>
        <p:spPr>
          <a:xfrm>
            <a:off x="237291" y="1858158"/>
            <a:ext cx="4786346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Приоритетными рынками для экспорта продукции национальных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автопроизводителей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являются Содружество Независимых Государств, Ближний Восток, Восточная Европа, отдельные страны Западной Европы, Азии, Африки, Латинской Америки и Юго-Восточной Азии.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Приоритетными рынками для экспорта продукции международных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автопроизводителей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являются Содружество Независимых Государств, Ближний Восток, Восточная и Западная Европа, отдельные страны Африки.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Приоритетные рынки для экспорта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автокомпонентов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включают Содружество Независимых Государств, страны Восточной и Западной Европы, Ближний Восток, а также отдельные страны Африки, Азии, Северной и Латинской Америки, обладающие развитыми автосборочными производствами.</a:t>
            </a:r>
          </a:p>
          <a:p>
            <a:pPr>
              <a:buNone/>
            </a:pPr>
            <a:endParaRPr lang="ru-RU" sz="1400" dirty="0" smtClean="0"/>
          </a:p>
          <a:p>
            <a:pPr marL="0" indent="0" algn="ctr"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одзаголовок 2">
            <a:extLst>
              <a:ext uri="{FF2B5EF4-FFF2-40B4-BE49-F238E27FC236}">
                <a16:creationId xmlns="" xmlns:a16="http://schemas.microsoft.com/office/drawing/2014/main" id="{0D675984-A5CA-426D-B50F-CED2A23A2ABB}"/>
              </a:ext>
            </a:extLst>
          </p:cNvPr>
          <p:cNvSpPr txBox="1">
            <a:spLocks/>
          </p:cNvSpPr>
          <p:nvPr/>
        </p:nvSpPr>
        <p:spPr>
          <a:xfrm>
            <a:off x="5403803" y="858026"/>
            <a:ext cx="6786610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Поддержка экспорта автомобильной промышленности включает 4 приоритетных направления, совместная реализация которых поможет обеспечить целевой рост экспорта.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Во-первых, создание общих условий для развития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экспортно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ориентированных производств автомобилей и компонентов, включая: создание долгосрочной системы мер поддержки (на 8 - 10 лет) для обеспечения возможности долгосрочного планирования на полный жизненный цикл модели; снижение таможенных барьеров на целевых рынках; развитие сети локальных поставщиков компонентов, сырья и материалов для снижения себестоимости производства; совершенствование налогообложения экспортных поставок и создание налоговых стимулов для роста экспорта; реализация пакета мер для снижения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логистических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издержек экспортных поставок до уровня стран-конкурентов; снижение технических барьеров при выводе российской продукции на зарубежные рынки; снижение рисков при перемещении товаров через границу Российской Федерации; совершенствование организационной и информационной поддержки экспортеров.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Во-вторых, поддержка экспансии национальных производителей с высокой локализацией производства на новые зарубежные рынки, включая: совершенствование технического уровня продукции; развитие сборочных производств за рубежом; развитие зарубежных сбытовых и сервисных сетей; повышение доступности экспортного финансирования; стимулирование спроса на зарубежных рынках.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В-третьих, размещение на существующих российских предприятиях  международных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автопроизводителей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крупных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экспортно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ориентированных производств моделей для глобальных рынков.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В-четвертых, интеграция российских производителей автомобильных компонентов в производственные цепочки международных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автопроизводителей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 smtClean="0"/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 smtClean="0"/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/>
              <a:t> </a:t>
            </a:r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3578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5701915" y="-5701914"/>
            <a:ext cx="786588" cy="121904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>
              <a:solidFill>
                <a:srgbClr val="3333C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28" y="0"/>
            <a:ext cx="10805811" cy="482847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95932" y="6426510"/>
            <a:ext cx="594481" cy="417690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04802" y="6166098"/>
            <a:ext cx="11697591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0D675984-A5CA-426D-B50F-CED2A23A2ABB}"/>
              </a:ext>
            </a:extLst>
          </p:cNvPr>
          <p:cNvSpPr txBox="1">
            <a:spLocks/>
          </p:cNvSpPr>
          <p:nvPr/>
        </p:nvSpPr>
        <p:spPr>
          <a:xfrm>
            <a:off x="1737488" y="0"/>
            <a:ext cx="9358378" cy="1425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1425" t="28224" r="17168" b="6349"/>
          <a:stretch>
            <a:fillRect/>
          </a:stretch>
        </p:blipFill>
        <p:spPr bwMode="auto">
          <a:xfrm>
            <a:off x="2237554" y="1072340"/>
            <a:ext cx="778674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843578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5701915" y="-5701914"/>
            <a:ext cx="786588" cy="121904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>
              <a:solidFill>
                <a:srgbClr val="3333C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28" y="0"/>
            <a:ext cx="10805811" cy="482847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11738808" cy="5722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Общая характеристика компании ПАО «НЕФАЗ»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29886" y="6426510"/>
            <a:ext cx="460527" cy="43307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0D675984-A5CA-426D-B50F-CED2A23A2ABB}"/>
              </a:ext>
            </a:extLst>
          </p:cNvPr>
          <p:cNvSpPr txBox="1">
            <a:spLocks/>
          </p:cNvSpPr>
          <p:nvPr/>
        </p:nvSpPr>
        <p:spPr>
          <a:xfrm>
            <a:off x="237290" y="1429530"/>
            <a:ext cx="5452264" cy="1425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Публичное акционерное общество «НЕФАЗ» входит в группу предприятий ПАО «КАМАЗ» и является крупнейшим в России заводом по производству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спецнадстроек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 шасси КАМАЗ. Производственные площади предприятия расположены в г.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Нефтекамск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(Республика Башкортостан). В числе крупнейших акционеров ПАО «НЕФАЗ»: ПАО «КАМАЗ» (50,02% доля в уставном капитале), Республика Башкортостан (28,50%).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直接连接符 5"/>
          <p:cNvCxnSpPr/>
          <p:nvPr/>
        </p:nvCxnSpPr>
        <p:spPr>
          <a:xfrm>
            <a:off x="6023768" y="1143778"/>
            <a:ext cx="0" cy="1455737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5"/>
          <p:cNvCxnSpPr/>
          <p:nvPr/>
        </p:nvCxnSpPr>
        <p:spPr>
          <a:xfrm>
            <a:off x="6023768" y="4072736"/>
            <a:ext cx="0" cy="1455737"/>
          </a:xfrm>
          <a:prstGeom prst="line">
            <a:avLst/>
          </a:prstGeom>
          <a:ln w="3810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oogle Shape;810;p48"/>
          <p:cNvGrpSpPr/>
          <p:nvPr/>
        </p:nvGrpSpPr>
        <p:grpSpPr>
          <a:xfrm>
            <a:off x="5523702" y="2929728"/>
            <a:ext cx="1000132" cy="892848"/>
            <a:chOff x="1926350" y="995225"/>
            <a:chExt cx="428650" cy="356600"/>
          </a:xfrm>
          <a:solidFill>
            <a:schemeClr val="tx2"/>
          </a:solidFill>
        </p:grpSpPr>
        <p:sp>
          <p:nvSpPr>
            <p:cNvPr id="13" name="Google Shape;811;p48"/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12;p48"/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3;p48"/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4;p48"/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Подзаголовок 2">
            <a:extLst>
              <a:ext uri="{FF2B5EF4-FFF2-40B4-BE49-F238E27FC236}">
                <a16:creationId xmlns="" xmlns:a16="http://schemas.microsoft.com/office/drawing/2014/main" id="{0D675984-A5CA-426D-B50F-CED2A23A2ABB}"/>
              </a:ext>
            </a:extLst>
          </p:cNvPr>
          <p:cNvSpPr txBox="1">
            <a:spLocks/>
          </p:cNvSpPr>
          <p:nvPr/>
        </p:nvSpPr>
        <p:spPr>
          <a:xfrm>
            <a:off x="6523834" y="1358092"/>
            <a:ext cx="5429288" cy="1425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Завод производит: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-специальные надстройки на шасси автомобилей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-пассажирские и вахтовые автобусы, электробусы, троллейбусы,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-емкостно-наливную технику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-бортовые прицепы и полуприцепы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-запасные части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16200000">
            <a:off x="6023387" y="692557"/>
            <a:ext cx="143646" cy="121904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>
              <a:solidFill>
                <a:srgbClr val="3333CC"/>
              </a:solidFill>
            </a:endParaRPr>
          </a:p>
        </p:txBody>
      </p:sp>
      <p:pic>
        <p:nvPicPr>
          <p:cNvPr id="30" name="Рисунок 29"/>
          <p:cNvPicPr/>
          <p:nvPr/>
        </p:nvPicPr>
        <p:blipFill>
          <a:blip r:embed="rId2" cstate="print"/>
          <a:srcRect l="3523" t="4784" r="1667" b="4100"/>
          <a:stretch>
            <a:fillRect/>
          </a:stretch>
        </p:blipFill>
        <p:spPr bwMode="auto">
          <a:xfrm>
            <a:off x="165852" y="4787116"/>
            <a:ext cx="2855595" cy="1544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/>
          <p:cNvPicPr/>
          <p:nvPr/>
        </p:nvPicPr>
        <p:blipFill>
          <a:blip r:embed="rId3" cstate="print"/>
          <a:srcRect l="3651" t="4100" r="2498" b="5239"/>
          <a:stretch>
            <a:fillRect/>
          </a:stretch>
        </p:blipFill>
        <p:spPr bwMode="auto">
          <a:xfrm>
            <a:off x="3094810" y="4787116"/>
            <a:ext cx="2863215" cy="15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/>
          <p:cNvPicPr/>
          <p:nvPr/>
        </p:nvPicPr>
        <p:blipFill>
          <a:blip r:embed="rId4" cstate="print"/>
          <a:srcRect l="3786" t="4222" r="1704" b="5995"/>
          <a:stretch>
            <a:fillRect/>
          </a:stretch>
        </p:blipFill>
        <p:spPr bwMode="auto">
          <a:xfrm>
            <a:off x="6166644" y="4858554"/>
            <a:ext cx="2907943" cy="1554480"/>
          </a:xfrm>
          <a:prstGeom prst="rect">
            <a:avLst/>
          </a:prstGeom>
          <a:noFill/>
        </p:spPr>
      </p:pic>
      <p:pic>
        <p:nvPicPr>
          <p:cNvPr id="33" name="Рисунок 32"/>
          <p:cNvPicPr/>
          <p:nvPr/>
        </p:nvPicPr>
        <p:blipFill>
          <a:blip r:embed="rId5" cstate="print"/>
          <a:srcRect l="3780" t="4328" r="1538" b="4784"/>
          <a:stretch>
            <a:fillRect/>
          </a:stretch>
        </p:blipFill>
        <p:spPr bwMode="auto">
          <a:xfrm>
            <a:off x="9238478" y="4858554"/>
            <a:ext cx="2778426" cy="150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43578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5666197" y="-5666195"/>
            <a:ext cx="858026" cy="121904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>
              <a:solidFill>
                <a:srgbClr val="3333C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28" y="0"/>
            <a:ext cx="10805811" cy="482847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Объект 2"/>
          <p:cNvSpPr>
            <a:spLocks noGrp="1"/>
          </p:cNvSpPr>
          <p:nvPr>
            <p:ph idx="1"/>
          </p:nvPr>
        </p:nvSpPr>
        <p:spPr>
          <a:xfrm>
            <a:off x="308728" y="0"/>
            <a:ext cx="11644394" cy="5008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Анализ организационной структуры ПАО «НЕФАЗ»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29886" y="6426510"/>
            <a:ext cx="460527" cy="43307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04802" y="6166098"/>
            <a:ext cx="1169759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0D675984-A5CA-426D-B50F-CED2A23A2ABB}"/>
              </a:ext>
            </a:extLst>
          </p:cNvPr>
          <p:cNvSpPr txBox="1">
            <a:spLocks/>
          </p:cNvSpPr>
          <p:nvPr/>
        </p:nvSpPr>
        <p:spPr>
          <a:xfrm>
            <a:off x="237290" y="1143778"/>
            <a:ext cx="6072230" cy="642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480" y="929464"/>
            <a:ext cx="4785531" cy="552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1567" t="10789" r="17378" b="7217"/>
          <a:stretch>
            <a:fillRect/>
          </a:stretch>
        </p:blipFill>
        <p:spPr bwMode="auto">
          <a:xfrm>
            <a:off x="5523702" y="1000902"/>
            <a:ext cx="6143668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843578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5630479" y="-5630476"/>
            <a:ext cx="929464" cy="121904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>
              <a:solidFill>
                <a:srgbClr val="3333C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28" y="0"/>
            <a:ext cx="10805811" cy="482847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Объект 2"/>
          <p:cNvSpPr>
            <a:spLocks noGrp="1"/>
          </p:cNvSpPr>
          <p:nvPr>
            <p:ph idx="1"/>
          </p:nvPr>
        </p:nvSpPr>
        <p:spPr>
          <a:xfrm>
            <a:off x="308728" y="0"/>
            <a:ext cx="11644394" cy="5008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Скалярная цепочка ПАО «</a:t>
            </a:r>
            <a:r>
              <a:rPr lang="ru-RU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Нефаз</a:t>
            </a: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29886" y="6426510"/>
            <a:ext cx="460527" cy="43307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04802" y="6166098"/>
            <a:ext cx="1169759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4113" y="1000902"/>
            <a:ext cx="5956300" cy="513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11861" t="22268" r="16125" b="10919"/>
          <a:stretch>
            <a:fillRect/>
          </a:stretch>
        </p:blipFill>
        <p:spPr bwMode="auto">
          <a:xfrm>
            <a:off x="165852" y="1072340"/>
            <a:ext cx="6072230" cy="471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843578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5666197" y="-5666195"/>
            <a:ext cx="858026" cy="121904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>
              <a:solidFill>
                <a:srgbClr val="3333C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28" y="0"/>
            <a:ext cx="10805811" cy="482847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Объект 2"/>
          <p:cNvSpPr>
            <a:spLocks noGrp="1"/>
          </p:cNvSpPr>
          <p:nvPr>
            <p:ph idx="1"/>
          </p:nvPr>
        </p:nvSpPr>
        <p:spPr>
          <a:xfrm>
            <a:off x="308728" y="0"/>
            <a:ext cx="11644394" cy="5008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Показатели численности и производительности труда в организации ПАО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Нефаз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29886" y="6426510"/>
            <a:ext cx="460527" cy="43307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直接连接符 5"/>
          <p:cNvCxnSpPr/>
          <p:nvPr/>
        </p:nvCxnSpPr>
        <p:spPr>
          <a:xfrm rot="5400000">
            <a:off x="2237169" y="3858807"/>
            <a:ext cx="6001562" cy="1588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CAD916AD-4EBF-4C46-9DF3-879EE784F6A5}"/>
              </a:ext>
            </a:extLst>
          </p:cNvPr>
          <p:cNvSpPr/>
          <p:nvPr/>
        </p:nvSpPr>
        <p:spPr>
          <a:xfrm>
            <a:off x="4880760" y="1643844"/>
            <a:ext cx="675000" cy="675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CAD916AD-4EBF-4C46-9DF3-879EE784F6A5}"/>
              </a:ext>
            </a:extLst>
          </p:cNvPr>
          <p:cNvSpPr/>
          <p:nvPr/>
        </p:nvSpPr>
        <p:spPr>
          <a:xfrm>
            <a:off x="4880760" y="2715414"/>
            <a:ext cx="675000" cy="675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CAD916AD-4EBF-4C46-9DF3-879EE784F6A5}"/>
              </a:ext>
            </a:extLst>
          </p:cNvPr>
          <p:cNvSpPr/>
          <p:nvPr/>
        </p:nvSpPr>
        <p:spPr>
          <a:xfrm>
            <a:off x="4880760" y="3715546"/>
            <a:ext cx="675000" cy="675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CAD916AD-4EBF-4C46-9DF3-879EE784F6A5}"/>
              </a:ext>
            </a:extLst>
          </p:cNvPr>
          <p:cNvSpPr/>
          <p:nvPr/>
        </p:nvSpPr>
        <p:spPr>
          <a:xfrm>
            <a:off x="4880760" y="4715678"/>
            <a:ext cx="675000" cy="675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AD916AD-4EBF-4C46-9DF3-879EE784F6A5}"/>
              </a:ext>
            </a:extLst>
          </p:cNvPr>
          <p:cNvSpPr/>
          <p:nvPr/>
        </p:nvSpPr>
        <p:spPr>
          <a:xfrm>
            <a:off x="4880760" y="5787248"/>
            <a:ext cx="675000" cy="675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6578" y="929464"/>
            <a:ext cx="594042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8016" y="3715546"/>
            <a:ext cx="594042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852" y="4572802"/>
            <a:ext cx="4666446" cy="176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 l="8972" t="16929" r="12077" b="14734"/>
          <a:stretch>
            <a:fillRect/>
          </a:stretch>
        </p:blipFill>
        <p:spPr bwMode="auto">
          <a:xfrm>
            <a:off x="165852" y="1000902"/>
            <a:ext cx="471490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843578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5666197" y="-5666195"/>
            <a:ext cx="858026" cy="121904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>
              <a:solidFill>
                <a:srgbClr val="3333C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28" y="0"/>
            <a:ext cx="10805811" cy="482847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Объект 2"/>
          <p:cNvSpPr>
            <a:spLocks noGrp="1"/>
          </p:cNvSpPr>
          <p:nvPr>
            <p:ph idx="1"/>
          </p:nvPr>
        </p:nvSpPr>
        <p:spPr>
          <a:xfrm>
            <a:off x="308728" y="0"/>
            <a:ext cx="11644394" cy="8580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Оценка экономических показателей ПАО «НЕФАЗ»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29886" y="6426510"/>
            <a:ext cx="460527" cy="43307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>
            <a:off x="3380177" y="3858807"/>
            <a:ext cx="6001562" cy="158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6023768" y="1572406"/>
            <a:ext cx="785818" cy="785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023768" y="4144174"/>
            <a:ext cx="785818" cy="785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дзаголовок 2">
            <a:extLst>
              <a:ext uri="{FF2B5EF4-FFF2-40B4-BE49-F238E27FC236}">
                <a16:creationId xmlns="" xmlns:a16="http://schemas.microsoft.com/office/drawing/2014/main" id="{0D675984-A5CA-426D-B50F-CED2A23A2ABB}"/>
              </a:ext>
            </a:extLst>
          </p:cNvPr>
          <p:cNvSpPr txBox="1">
            <a:spLocks/>
          </p:cNvSpPr>
          <p:nvPr/>
        </p:nvSpPr>
        <p:spPr>
          <a:xfrm>
            <a:off x="6904001" y="858026"/>
            <a:ext cx="5286412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/>
              <a:t> 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одзаголовок 2">
            <a:extLst>
              <a:ext uri="{FF2B5EF4-FFF2-40B4-BE49-F238E27FC236}">
                <a16:creationId xmlns="" xmlns:a16="http://schemas.microsoft.com/office/drawing/2014/main" id="{0D675984-A5CA-426D-B50F-CED2A23A2ABB}"/>
              </a:ext>
            </a:extLst>
          </p:cNvPr>
          <p:cNvSpPr txBox="1">
            <a:spLocks/>
          </p:cNvSpPr>
          <p:nvPr/>
        </p:nvSpPr>
        <p:spPr>
          <a:xfrm>
            <a:off x="6595272" y="3858422"/>
            <a:ext cx="5595141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Вывод:  На протяжении анализируемого периода наблюдается снижение коэффициента износа и выбытия, коэффициент вводимых ОС- показал рост на 0,1222. За 2021-2023гг. наблюдается снижение фондоотдачи на -16,33, это  может означать различные проблемы в работе компании. Одной из причин может быть наиболее быстрый  рост стоимости основных производственных фондов , по сравнению с показателем выручки от реализации продукции.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Фондовооруженность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растет на +192,55 руб./чел,  это может являться признаком: увеличения уровня обеспеченности персонала основными средствами. Это происходит за счет сокращения численности и роста стоимости основных средств. Несмотря на рост выручки , прибыль и рентабельность уверенно направляются в сторону снижения, это свидетельствует об ухудшении экономического положения компании.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023768" y="5430058"/>
            <a:ext cx="785818" cy="785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3" name="Google Shape;802;p48"/>
          <p:cNvGrpSpPr/>
          <p:nvPr/>
        </p:nvGrpSpPr>
        <p:grpSpPr>
          <a:xfrm>
            <a:off x="6166644" y="4287050"/>
            <a:ext cx="500066" cy="500066"/>
            <a:chOff x="584925" y="922575"/>
            <a:chExt cx="415200" cy="502525"/>
          </a:xfrm>
          <a:solidFill>
            <a:schemeClr val="tx2"/>
          </a:solidFill>
        </p:grpSpPr>
        <p:sp>
          <p:nvSpPr>
            <p:cNvPr id="34" name="Google Shape;803;p48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04;p48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05;p48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753;p48"/>
          <p:cNvGrpSpPr/>
          <p:nvPr/>
        </p:nvGrpSpPr>
        <p:grpSpPr>
          <a:xfrm>
            <a:off x="6166644" y="5572934"/>
            <a:ext cx="500066" cy="500066"/>
            <a:chOff x="584925" y="238125"/>
            <a:chExt cx="415200" cy="525100"/>
          </a:xfrm>
          <a:solidFill>
            <a:schemeClr val="tx2"/>
          </a:solidFill>
        </p:grpSpPr>
        <p:sp>
          <p:nvSpPr>
            <p:cNvPr id="38" name="Google Shape;754;p48"/>
            <p:cNvSpPr/>
            <p:nvPr/>
          </p:nvSpPr>
          <p:spPr>
            <a:xfrm>
              <a:off x="621550" y="2991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4166" y="0"/>
                  </a:moveTo>
                  <a:lnTo>
                    <a:pt x="14166" y="16755"/>
                  </a:lnTo>
                  <a:lnTo>
                    <a:pt x="14141" y="16926"/>
                  </a:lnTo>
                  <a:lnTo>
                    <a:pt x="14093" y="17072"/>
                  </a:lnTo>
                  <a:lnTo>
                    <a:pt x="14044" y="17194"/>
                  </a:lnTo>
                  <a:lnTo>
                    <a:pt x="13946" y="17341"/>
                  </a:lnTo>
                  <a:lnTo>
                    <a:pt x="13824" y="17438"/>
                  </a:lnTo>
                  <a:lnTo>
                    <a:pt x="13677" y="17512"/>
                  </a:lnTo>
                  <a:lnTo>
                    <a:pt x="13531" y="17561"/>
                  </a:lnTo>
                  <a:lnTo>
                    <a:pt x="13384" y="17585"/>
                  </a:lnTo>
                  <a:lnTo>
                    <a:pt x="0" y="17585"/>
                  </a:lnTo>
                  <a:lnTo>
                    <a:pt x="0" y="17731"/>
                  </a:lnTo>
                  <a:lnTo>
                    <a:pt x="25" y="17902"/>
                  </a:lnTo>
                  <a:lnTo>
                    <a:pt x="74" y="18049"/>
                  </a:lnTo>
                  <a:lnTo>
                    <a:pt x="123" y="18171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71"/>
                  </a:lnTo>
                  <a:lnTo>
                    <a:pt x="15069" y="18049"/>
                  </a:lnTo>
                  <a:lnTo>
                    <a:pt x="15118" y="17902"/>
                  </a:lnTo>
                  <a:lnTo>
                    <a:pt x="15143" y="17731"/>
                  </a:lnTo>
                  <a:lnTo>
                    <a:pt x="15143" y="733"/>
                  </a:lnTo>
                  <a:lnTo>
                    <a:pt x="15118" y="586"/>
                  </a:lnTo>
                  <a:lnTo>
                    <a:pt x="15069" y="440"/>
                  </a:lnTo>
                  <a:lnTo>
                    <a:pt x="15021" y="318"/>
                  </a:lnTo>
                  <a:lnTo>
                    <a:pt x="14923" y="196"/>
                  </a:lnTo>
                  <a:lnTo>
                    <a:pt x="14801" y="122"/>
                  </a:lnTo>
                  <a:lnTo>
                    <a:pt x="14654" y="49"/>
                  </a:lnTo>
                  <a:lnTo>
                    <a:pt x="14508" y="25"/>
                  </a:lnTo>
                  <a:lnTo>
                    <a:pt x="143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55;p48"/>
            <p:cNvSpPr/>
            <p:nvPr/>
          </p:nvSpPr>
          <p:spPr>
            <a:xfrm>
              <a:off x="633750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56;p48"/>
            <p:cNvSpPr/>
            <p:nvPr/>
          </p:nvSpPr>
          <p:spPr>
            <a:xfrm>
              <a:off x="716800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57;p48"/>
            <p:cNvSpPr/>
            <p:nvPr/>
          </p:nvSpPr>
          <p:spPr>
            <a:xfrm>
              <a:off x="799825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8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8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3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58;p48"/>
            <p:cNvSpPr/>
            <p:nvPr/>
          </p:nvSpPr>
          <p:spPr>
            <a:xfrm>
              <a:off x="882875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59;p48"/>
            <p:cNvSpPr/>
            <p:nvPr/>
          </p:nvSpPr>
          <p:spPr>
            <a:xfrm>
              <a:off x="584925" y="26132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2540" y="171"/>
                  </a:moveTo>
                  <a:lnTo>
                    <a:pt x="2711" y="195"/>
                  </a:lnTo>
                  <a:lnTo>
                    <a:pt x="2882" y="244"/>
                  </a:lnTo>
                  <a:lnTo>
                    <a:pt x="3053" y="318"/>
                  </a:lnTo>
                  <a:lnTo>
                    <a:pt x="3175" y="440"/>
                  </a:lnTo>
                  <a:lnTo>
                    <a:pt x="3297" y="562"/>
                  </a:lnTo>
                  <a:lnTo>
                    <a:pt x="3370" y="733"/>
                  </a:lnTo>
                  <a:lnTo>
                    <a:pt x="3419" y="904"/>
                  </a:lnTo>
                  <a:lnTo>
                    <a:pt x="3444" y="1075"/>
                  </a:lnTo>
                  <a:lnTo>
                    <a:pt x="3419" y="1246"/>
                  </a:lnTo>
                  <a:lnTo>
                    <a:pt x="3370" y="1417"/>
                  </a:lnTo>
                  <a:lnTo>
                    <a:pt x="3297" y="1588"/>
                  </a:lnTo>
                  <a:lnTo>
                    <a:pt x="3175" y="1710"/>
                  </a:lnTo>
                  <a:lnTo>
                    <a:pt x="3053" y="1832"/>
                  </a:lnTo>
                  <a:lnTo>
                    <a:pt x="2882" y="1905"/>
                  </a:lnTo>
                  <a:lnTo>
                    <a:pt x="2711" y="1954"/>
                  </a:lnTo>
                  <a:lnTo>
                    <a:pt x="2540" y="1978"/>
                  </a:lnTo>
                  <a:lnTo>
                    <a:pt x="2369" y="1954"/>
                  </a:lnTo>
                  <a:lnTo>
                    <a:pt x="2198" y="1905"/>
                  </a:lnTo>
                  <a:lnTo>
                    <a:pt x="2027" y="1832"/>
                  </a:lnTo>
                  <a:lnTo>
                    <a:pt x="1905" y="1710"/>
                  </a:lnTo>
                  <a:lnTo>
                    <a:pt x="1783" y="1588"/>
                  </a:lnTo>
                  <a:lnTo>
                    <a:pt x="1710" y="1417"/>
                  </a:lnTo>
                  <a:lnTo>
                    <a:pt x="1661" y="1246"/>
                  </a:lnTo>
                  <a:lnTo>
                    <a:pt x="1636" y="1075"/>
                  </a:lnTo>
                  <a:lnTo>
                    <a:pt x="1661" y="904"/>
                  </a:lnTo>
                  <a:lnTo>
                    <a:pt x="1710" y="733"/>
                  </a:lnTo>
                  <a:lnTo>
                    <a:pt x="1783" y="562"/>
                  </a:lnTo>
                  <a:lnTo>
                    <a:pt x="1905" y="440"/>
                  </a:lnTo>
                  <a:lnTo>
                    <a:pt x="2027" y="318"/>
                  </a:lnTo>
                  <a:lnTo>
                    <a:pt x="2198" y="244"/>
                  </a:lnTo>
                  <a:lnTo>
                    <a:pt x="2369" y="195"/>
                  </a:lnTo>
                  <a:lnTo>
                    <a:pt x="2540" y="171"/>
                  </a:lnTo>
                  <a:close/>
                  <a:moveTo>
                    <a:pt x="5862" y="171"/>
                  </a:moveTo>
                  <a:lnTo>
                    <a:pt x="6033" y="195"/>
                  </a:lnTo>
                  <a:lnTo>
                    <a:pt x="6204" y="244"/>
                  </a:lnTo>
                  <a:lnTo>
                    <a:pt x="6374" y="318"/>
                  </a:lnTo>
                  <a:lnTo>
                    <a:pt x="6497" y="440"/>
                  </a:lnTo>
                  <a:lnTo>
                    <a:pt x="6619" y="562"/>
                  </a:lnTo>
                  <a:lnTo>
                    <a:pt x="6692" y="733"/>
                  </a:lnTo>
                  <a:lnTo>
                    <a:pt x="6741" y="904"/>
                  </a:lnTo>
                  <a:lnTo>
                    <a:pt x="6765" y="1075"/>
                  </a:lnTo>
                  <a:lnTo>
                    <a:pt x="6741" y="1246"/>
                  </a:lnTo>
                  <a:lnTo>
                    <a:pt x="6692" y="1417"/>
                  </a:lnTo>
                  <a:lnTo>
                    <a:pt x="6619" y="1588"/>
                  </a:lnTo>
                  <a:lnTo>
                    <a:pt x="6497" y="1710"/>
                  </a:lnTo>
                  <a:lnTo>
                    <a:pt x="6374" y="1832"/>
                  </a:lnTo>
                  <a:lnTo>
                    <a:pt x="6204" y="1905"/>
                  </a:lnTo>
                  <a:lnTo>
                    <a:pt x="6033" y="1954"/>
                  </a:lnTo>
                  <a:lnTo>
                    <a:pt x="5862" y="1978"/>
                  </a:lnTo>
                  <a:lnTo>
                    <a:pt x="5691" y="1954"/>
                  </a:lnTo>
                  <a:lnTo>
                    <a:pt x="5520" y="1905"/>
                  </a:lnTo>
                  <a:lnTo>
                    <a:pt x="5349" y="1832"/>
                  </a:lnTo>
                  <a:lnTo>
                    <a:pt x="5227" y="1710"/>
                  </a:lnTo>
                  <a:lnTo>
                    <a:pt x="5104" y="1588"/>
                  </a:lnTo>
                  <a:lnTo>
                    <a:pt x="5031" y="1417"/>
                  </a:lnTo>
                  <a:lnTo>
                    <a:pt x="4982" y="1246"/>
                  </a:lnTo>
                  <a:lnTo>
                    <a:pt x="4958" y="1075"/>
                  </a:lnTo>
                  <a:lnTo>
                    <a:pt x="4982" y="904"/>
                  </a:lnTo>
                  <a:lnTo>
                    <a:pt x="5031" y="733"/>
                  </a:lnTo>
                  <a:lnTo>
                    <a:pt x="5104" y="562"/>
                  </a:lnTo>
                  <a:lnTo>
                    <a:pt x="5227" y="440"/>
                  </a:lnTo>
                  <a:lnTo>
                    <a:pt x="5349" y="318"/>
                  </a:lnTo>
                  <a:lnTo>
                    <a:pt x="5520" y="244"/>
                  </a:lnTo>
                  <a:lnTo>
                    <a:pt x="5691" y="195"/>
                  </a:lnTo>
                  <a:lnTo>
                    <a:pt x="5862" y="171"/>
                  </a:lnTo>
                  <a:close/>
                  <a:moveTo>
                    <a:pt x="9183" y="171"/>
                  </a:moveTo>
                  <a:lnTo>
                    <a:pt x="9354" y="195"/>
                  </a:lnTo>
                  <a:lnTo>
                    <a:pt x="9525" y="244"/>
                  </a:lnTo>
                  <a:lnTo>
                    <a:pt x="9696" y="318"/>
                  </a:lnTo>
                  <a:lnTo>
                    <a:pt x="9818" y="440"/>
                  </a:lnTo>
                  <a:lnTo>
                    <a:pt x="9940" y="562"/>
                  </a:lnTo>
                  <a:lnTo>
                    <a:pt x="10014" y="733"/>
                  </a:lnTo>
                  <a:lnTo>
                    <a:pt x="10062" y="904"/>
                  </a:lnTo>
                  <a:lnTo>
                    <a:pt x="10087" y="1075"/>
                  </a:lnTo>
                  <a:lnTo>
                    <a:pt x="10062" y="1246"/>
                  </a:lnTo>
                  <a:lnTo>
                    <a:pt x="10014" y="1417"/>
                  </a:lnTo>
                  <a:lnTo>
                    <a:pt x="9940" y="1588"/>
                  </a:lnTo>
                  <a:lnTo>
                    <a:pt x="9818" y="1710"/>
                  </a:lnTo>
                  <a:lnTo>
                    <a:pt x="9696" y="1832"/>
                  </a:lnTo>
                  <a:lnTo>
                    <a:pt x="9525" y="1905"/>
                  </a:lnTo>
                  <a:lnTo>
                    <a:pt x="9354" y="1954"/>
                  </a:lnTo>
                  <a:lnTo>
                    <a:pt x="9183" y="1978"/>
                  </a:lnTo>
                  <a:lnTo>
                    <a:pt x="9012" y="1954"/>
                  </a:lnTo>
                  <a:lnTo>
                    <a:pt x="8841" y="1905"/>
                  </a:lnTo>
                  <a:lnTo>
                    <a:pt x="8670" y="1832"/>
                  </a:lnTo>
                  <a:lnTo>
                    <a:pt x="8548" y="1710"/>
                  </a:lnTo>
                  <a:lnTo>
                    <a:pt x="8426" y="1588"/>
                  </a:lnTo>
                  <a:lnTo>
                    <a:pt x="8353" y="1417"/>
                  </a:lnTo>
                  <a:lnTo>
                    <a:pt x="8304" y="1246"/>
                  </a:lnTo>
                  <a:lnTo>
                    <a:pt x="8279" y="1075"/>
                  </a:lnTo>
                  <a:lnTo>
                    <a:pt x="8304" y="904"/>
                  </a:lnTo>
                  <a:lnTo>
                    <a:pt x="8353" y="733"/>
                  </a:lnTo>
                  <a:lnTo>
                    <a:pt x="8426" y="562"/>
                  </a:lnTo>
                  <a:lnTo>
                    <a:pt x="8548" y="440"/>
                  </a:lnTo>
                  <a:lnTo>
                    <a:pt x="8670" y="318"/>
                  </a:lnTo>
                  <a:lnTo>
                    <a:pt x="8841" y="244"/>
                  </a:lnTo>
                  <a:lnTo>
                    <a:pt x="9012" y="195"/>
                  </a:lnTo>
                  <a:lnTo>
                    <a:pt x="9183" y="171"/>
                  </a:lnTo>
                  <a:close/>
                  <a:moveTo>
                    <a:pt x="12505" y="171"/>
                  </a:moveTo>
                  <a:lnTo>
                    <a:pt x="12676" y="195"/>
                  </a:lnTo>
                  <a:lnTo>
                    <a:pt x="12847" y="244"/>
                  </a:lnTo>
                  <a:lnTo>
                    <a:pt x="13018" y="318"/>
                  </a:lnTo>
                  <a:lnTo>
                    <a:pt x="13140" y="440"/>
                  </a:lnTo>
                  <a:lnTo>
                    <a:pt x="13262" y="562"/>
                  </a:lnTo>
                  <a:lnTo>
                    <a:pt x="13335" y="733"/>
                  </a:lnTo>
                  <a:lnTo>
                    <a:pt x="13384" y="904"/>
                  </a:lnTo>
                  <a:lnTo>
                    <a:pt x="13408" y="1075"/>
                  </a:lnTo>
                  <a:lnTo>
                    <a:pt x="13384" y="1246"/>
                  </a:lnTo>
                  <a:lnTo>
                    <a:pt x="13335" y="1417"/>
                  </a:lnTo>
                  <a:lnTo>
                    <a:pt x="13262" y="1588"/>
                  </a:lnTo>
                  <a:lnTo>
                    <a:pt x="13140" y="1710"/>
                  </a:lnTo>
                  <a:lnTo>
                    <a:pt x="13018" y="1832"/>
                  </a:lnTo>
                  <a:lnTo>
                    <a:pt x="12847" y="1905"/>
                  </a:lnTo>
                  <a:lnTo>
                    <a:pt x="12676" y="1954"/>
                  </a:lnTo>
                  <a:lnTo>
                    <a:pt x="12505" y="1978"/>
                  </a:lnTo>
                  <a:lnTo>
                    <a:pt x="12334" y="1954"/>
                  </a:lnTo>
                  <a:lnTo>
                    <a:pt x="12163" y="1905"/>
                  </a:lnTo>
                  <a:lnTo>
                    <a:pt x="11992" y="1832"/>
                  </a:lnTo>
                  <a:lnTo>
                    <a:pt x="11870" y="1710"/>
                  </a:lnTo>
                  <a:lnTo>
                    <a:pt x="11748" y="1588"/>
                  </a:lnTo>
                  <a:lnTo>
                    <a:pt x="11674" y="1417"/>
                  </a:lnTo>
                  <a:lnTo>
                    <a:pt x="11625" y="1246"/>
                  </a:lnTo>
                  <a:lnTo>
                    <a:pt x="11601" y="1075"/>
                  </a:lnTo>
                  <a:lnTo>
                    <a:pt x="11625" y="904"/>
                  </a:lnTo>
                  <a:lnTo>
                    <a:pt x="11674" y="733"/>
                  </a:lnTo>
                  <a:lnTo>
                    <a:pt x="11748" y="562"/>
                  </a:lnTo>
                  <a:lnTo>
                    <a:pt x="11870" y="440"/>
                  </a:lnTo>
                  <a:lnTo>
                    <a:pt x="11992" y="318"/>
                  </a:lnTo>
                  <a:lnTo>
                    <a:pt x="12163" y="244"/>
                  </a:lnTo>
                  <a:lnTo>
                    <a:pt x="12334" y="195"/>
                  </a:lnTo>
                  <a:lnTo>
                    <a:pt x="12505" y="171"/>
                  </a:lnTo>
                  <a:close/>
                  <a:moveTo>
                    <a:pt x="13091" y="5520"/>
                  </a:moveTo>
                  <a:lnTo>
                    <a:pt x="13189" y="5544"/>
                  </a:lnTo>
                  <a:lnTo>
                    <a:pt x="13262" y="5593"/>
                  </a:lnTo>
                  <a:lnTo>
                    <a:pt x="13311" y="5666"/>
                  </a:lnTo>
                  <a:lnTo>
                    <a:pt x="13335" y="5764"/>
                  </a:lnTo>
                  <a:lnTo>
                    <a:pt x="13311" y="5862"/>
                  </a:lnTo>
                  <a:lnTo>
                    <a:pt x="13262" y="5935"/>
                  </a:lnTo>
                  <a:lnTo>
                    <a:pt x="13189" y="5984"/>
                  </a:lnTo>
                  <a:lnTo>
                    <a:pt x="13091" y="6008"/>
                  </a:lnTo>
                  <a:lnTo>
                    <a:pt x="1954" y="6008"/>
                  </a:lnTo>
                  <a:lnTo>
                    <a:pt x="1856" y="5984"/>
                  </a:lnTo>
                  <a:lnTo>
                    <a:pt x="1783" y="5935"/>
                  </a:lnTo>
                  <a:lnTo>
                    <a:pt x="1734" y="5862"/>
                  </a:lnTo>
                  <a:lnTo>
                    <a:pt x="1710" y="5764"/>
                  </a:lnTo>
                  <a:lnTo>
                    <a:pt x="1734" y="5666"/>
                  </a:lnTo>
                  <a:lnTo>
                    <a:pt x="1783" y="5593"/>
                  </a:lnTo>
                  <a:lnTo>
                    <a:pt x="1856" y="5544"/>
                  </a:lnTo>
                  <a:lnTo>
                    <a:pt x="1954" y="5520"/>
                  </a:lnTo>
                  <a:close/>
                  <a:moveTo>
                    <a:pt x="13189" y="7840"/>
                  </a:moveTo>
                  <a:lnTo>
                    <a:pt x="13262" y="7913"/>
                  </a:lnTo>
                  <a:lnTo>
                    <a:pt x="13311" y="7986"/>
                  </a:lnTo>
                  <a:lnTo>
                    <a:pt x="13335" y="8084"/>
                  </a:lnTo>
                  <a:lnTo>
                    <a:pt x="13311" y="8182"/>
                  </a:lnTo>
                  <a:lnTo>
                    <a:pt x="13262" y="8255"/>
                  </a:lnTo>
                  <a:lnTo>
                    <a:pt x="13189" y="8304"/>
                  </a:lnTo>
                  <a:lnTo>
                    <a:pt x="13091" y="8328"/>
                  </a:lnTo>
                  <a:lnTo>
                    <a:pt x="1954" y="8328"/>
                  </a:lnTo>
                  <a:lnTo>
                    <a:pt x="1856" y="8304"/>
                  </a:lnTo>
                  <a:lnTo>
                    <a:pt x="1783" y="8255"/>
                  </a:lnTo>
                  <a:lnTo>
                    <a:pt x="1734" y="8182"/>
                  </a:lnTo>
                  <a:lnTo>
                    <a:pt x="1710" y="8084"/>
                  </a:lnTo>
                  <a:lnTo>
                    <a:pt x="1734" y="7986"/>
                  </a:lnTo>
                  <a:lnTo>
                    <a:pt x="1783" y="7913"/>
                  </a:lnTo>
                  <a:lnTo>
                    <a:pt x="1856" y="7840"/>
                  </a:lnTo>
                  <a:close/>
                  <a:moveTo>
                    <a:pt x="13091" y="10136"/>
                  </a:moveTo>
                  <a:lnTo>
                    <a:pt x="13189" y="10160"/>
                  </a:lnTo>
                  <a:lnTo>
                    <a:pt x="13262" y="10209"/>
                  </a:lnTo>
                  <a:lnTo>
                    <a:pt x="13311" y="10282"/>
                  </a:lnTo>
                  <a:lnTo>
                    <a:pt x="13335" y="10380"/>
                  </a:lnTo>
                  <a:lnTo>
                    <a:pt x="13311" y="10478"/>
                  </a:lnTo>
                  <a:lnTo>
                    <a:pt x="13262" y="10551"/>
                  </a:lnTo>
                  <a:lnTo>
                    <a:pt x="13189" y="10600"/>
                  </a:lnTo>
                  <a:lnTo>
                    <a:pt x="13091" y="10624"/>
                  </a:lnTo>
                  <a:lnTo>
                    <a:pt x="1954" y="10624"/>
                  </a:lnTo>
                  <a:lnTo>
                    <a:pt x="1856" y="10600"/>
                  </a:lnTo>
                  <a:lnTo>
                    <a:pt x="1783" y="10551"/>
                  </a:lnTo>
                  <a:lnTo>
                    <a:pt x="1734" y="10478"/>
                  </a:lnTo>
                  <a:lnTo>
                    <a:pt x="1710" y="10380"/>
                  </a:lnTo>
                  <a:lnTo>
                    <a:pt x="1734" y="10282"/>
                  </a:lnTo>
                  <a:lnTo>
                    <a:pt x="1783" y="10209"/>
                  </a:lnTo>
                  <a:lnTo>
                    <a:pt x="1856" y="10160"/>
                  </a:lnTo>
                  <a:lnTo>
                    <a:pt x="1954" y="10136"/>
                  </a:lnTo>
                  <a:close/>
                  <a:moveTo>
                    <a:pt x="8206" y="12456"/>
                  </a:moveTo>
                  <a:lnTo>
                    <a:pt x="8304" y="12480"/>
                  </a:lnTo>
                  <a:lnTo>
                    <a:pt x="8377" y="12529"/>
                  </a:lnTo>
                  <a:lnTo>
                    <a:pt x="8426" y="12602"/>
                  </a:lnTo>
                  <a:lnTo>
                    <a:pt x="8450" y="12700"/>
                  </a:lnTo>
                  <a:lnTo>
                    <a:pt x="8426" y="12798"/>
                  </a:lnTo>
                  <a:lnTo>
                    <a:pt x="8377" y="12871"/>
                  </a:lnTo>
                  <a:lnTo>
                    <a:pt x="8304" y="12920"/>
                  </a:lnTo>
                  <a:lnTo>
                    <a:pt x="8206" y="12944"/>
                  </a:lnTo>
                  <a:lnTo>
                    <a:pt x="1954" y="12944"/>
                  </a:lnTo>
                  <a:lnTo>
                    <a:pt x="1856" y="12920"/>
                  </a:lnTo>
                  <a:lnTo>
                    <a:pt x="1783" y="12871"/>
                  </a:lnTo>
                  <a:lnTo>
                    <a:pt x="1734" y="12798"/>
                  </a:lnTo>
                  <a:lnTo>
                    <a:pt x="1710" y="12700"/>
                  </a:lnTo>
                  <a:lnTo>
                    <a:pt x="1734" y="12602"/>
                  </a:lnTo>
                  <a:lnTo>
                    <a:pt x="1783" y="12529"/>
                  </a:lnTo>
                  <a:lnTo>
                    <a:pt x="1856" y="12480"/>
                  </a:lnTo>
                  <a:lnTo>
                    <a:pt x="1954" y="12456"/>
                  </a:lnTo>
                  <a:close/>
                  <a:moveTo>
                    <a:pt x="782" y="0"/>
                  </a:moveTo>
                  <a:lnTo>
                    <a:pt x="635" y="25"/>
                  </a:lnTo>
                  <a:lnTo>
                    <a:pt x="489" y="73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2"/>
                  </a:lnTo>
                  <a:lnTo>
                    <a:pt x="73" y="489"/>
                  </a:lnTo>
                  <a:lnTo>
                    <a:pt x="24" y="635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4" y="17927"/>
                  </a:lnTo>
                  <a:lnTo>
                    <a:pt x="73" y="18073"/>
                  </a:lnTo>
                  <a:lnTo>
                    <a:pt x="122" y="18220"/>
                  </a:lnTo>
                  <a:lnTo>
                    <a:pt x="220" y="18342"/>
                  </a:lnTo>
                  <a:lnTo>
                    <a:pt x="342" y="18440"/>
                  </a:lnTo>
                  <a:lnTo>
                    <a:pt x="489" y="18488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7"/>
                  </a:lnTo>
                  <a:lnTo>
                    <a:pt x="14654" y="18488"/>
                  </a:lnTo>
                  <a:lnTo>
                    <a:pt x="14800" y="18440"/>
                  </a:lnTo>
                  <a:lnTo>
                    <a:pt x="14923" y="18342"/>
                  </a:lnTo>
                  <a:lnTo>
                    <a:pt x="15020" y="18220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2" y="17780"/>
                  </a:lnTo>
                  <a:lnTo>
                    <a:pt x="15142" y="782"/>
                  </a:lnTo>
                  <a:lnTo>
                    <a:pt x="15118" y="635"/>
                  </a:lnTo>
                  <a:lnTo>
                    <a:pt x="15069" y="489"/>
                  </a:lnTo>
                  <a:lnTo>
                    <a:pt x="15020" y="342"/>
                  </a:lnTo>
                  <a:lnTo>
                    <a:pt x="14923" y="220"/>
                  </a:lnTo>
                  <a:lnTo>
                    <a:pt x="14800" y="122"/>
                  </a:lnTo>
                  <a:lnTo>
                    <a:pt x="14654" y="73"/>
                  </a:lnTo>
                  <a:lnTo>
                    <a:pt x="14507" y="25"/>
                  </a:lnTo>
                  <a:lnTo>
                    <a:pt x="143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308728" y="929464"/>
          <a:ext cx="5500725" cy="4787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145"/>
                <a:gridCol w="1100145"/>
                <a:gridCol w="1100145"/>
                <a:gridCol w="1100145"/>
                <a:gridCol w="1100145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Показатели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2021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2022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2023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Изменения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Коэффициент износа ОС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0,135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0,119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-0,035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Коэффициент вводимых ОС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0,3535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0,3680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0,4757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+0,1222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Коэффициент выбывших ОС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0,4488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0,0417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0,3015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-0,1473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Фондоотдача, тыс. руб.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34,44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16,70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18,11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-16,33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Фондовооруженность, руб./чел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160,25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255,20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352,80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+192,55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Фондоемкость, тыс. руб.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0,029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0,059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0,055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+0,026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Основные фонды, тыс. руб.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962180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1458986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1943586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+981406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Численность, чел.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6004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5717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5509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-495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Выручка от реализации, тыс. руб.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33137687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24377146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35209359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+2071672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3" name="Таблица 52"/>
          <p:cNvGraphicFramePr>
            <a:graphicFrameLocks noGrp="1"/>
          </p:cNvGraphicFramePr>
          <p:nvPr/>
        </p:nvGraphicFramePr>
        <p:xfrm>
          <a:off x="6166644" y="1000902"/>
          <a:ext cx="5840927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3882"/>
                <a:gridCol w="1026866"/>
                <a:gridCol w="1129552"/>
                <a:gridCol w="860627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Ед. </a:t>
                      </a:r>
                      <a:r>
                        <a:rPr lang="ru-RU" sz="1400" b="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изм</a:t>
                      </a: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2022г.</a:t>
                      </a:r>
                      <a:endParaRPr lang="ru-RU" sz="11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2023г.</a:t>
                      </a:r>
                      <a:endParaRPr lang="ru-RU" sz="11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Выручка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Млн. руб.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24377</a:t>
                      </a:r>
                      <a:endParaRPr lang="ru-RU" sz="11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35209</a:t>
                      </a:r>
                      <a:endParaRPr lang="ru-RU" sz="11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Чистая прибыль</a:t>
                      </a:r>
                      <a:endParaRPr lang="ru-RU" sz="11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Млн. руб.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322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144</a:t>
                      </a:r>
                      <a:endParaRPr lang="ru-RU" sz="11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Рентабельность по чистой прибыли</a:t>
                      </a:r>
                      <a:endParaRPr lang="ru-RU" sz="11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</a:t>
                      </a:r>
                      <a:endParaRPr lang="ru-RU" sz="11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1,3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0,4</a:t>
                      </a:r>
                      <a:endParaRPr lang="ru-RU" sz="11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EBITDA</a:t>
                      </a:r>
                      <a:endParaRPr lang="ru-RU" sz="11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Млн. руб.</a:t>
                      </a:r>
                      <a:endParaRPr lang="ru-RU" sz="11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964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545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Рентабельность по </a:t>
                      </a:r>
                      <a:r>
                        <a:rPr lang="en-US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EBITDA</a:t>
                      </a:r>
                      <a:endParaRPr lang="ru-RU" sz="11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</a:t>
                      </a:r>
                      <a:endParaRPr lang="ru-RU" sz="11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4,0</a:t>
                      </a:r>
                      <a:endParaRPr lang="ru-RU" sz="11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1,5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Чистые активы</a:t>
                      </a:r>
                      <a:endParaRPr lang="ru-RU" sz="11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Млн. руб.</a:t>
                      </a:r>
                      <a:endParaRPr lang="ru-RU" sz="11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1774</a:t>
                      </a:r>
                      <a:endParaRPr lang="ru-RU" sz="11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1918</a:t>
                      </a:r>
                      <a:endParaRPr lang="ru-RU" sz="11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43578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5666197" y="-5666195"/>
            <a:ext cx="858026" cy="121904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>
              <a:solidFill>
                <a:srgbClr val="3333C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28" y="0"/>
            <a:ext cx="10805811" cy="482847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Объект 2"/>
          <p:cNvSpPr>
            <a:spLocks noGrp="1"/>
          </p:cNvSpPr>
          <p:nvPr>
            <p:ph idx="1"/>
          </p:nvPr>
        </p:nvSpPr>
        <p:spPr>
          <a:xfrm>
            <a:off x="451604" y="0"/>
            <a:ext cx="11215766" cy="457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Анализ рынка самосвалов и доля компании ПАО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Нефаз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 в нем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29886" y="6426510"/>
            <a:ext cx="460527" cy="43307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9530"/>
            <a:ext cx="6249153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0892" y="1215216"/>
            <a:ext cx="614366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43578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5666197" y="-5666195"/>
            <a:ext cx="858026" cy="121904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>
              <a:solidFill>
                <a:srgbClr val="3333C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28" y="0"/>
            <a:ext cx="10805811" cy="482847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Объект 2"/>
          <p:cNvSpPr>
            <a:spLocks noGrp="1"/>
          </p:cNvSpPr>
          <p:nvPr>
            <p:ph idx="1"/>
          </p:nvPr>
        </p:nvSpPr>
        <p:spPr>
          <a:xfrm>
            <a:off x="451604" y="0"/>
            <a:ext cx="11215766" cy="457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Анализ рынка вахтовых автобусов и доля компании ПАО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Нефаз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 в нем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29886" y="6426510"/>
            <a:ext cx="460527" cy="43307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853" y="1858158"/>
            <a:ext cx="542928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8016" y="1215216"/>
            <a:ext cx="621510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43578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5666197" y="-5666195"/>
            <a:ext cx="858026" cy="121904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>
              <a:solidFill>
                <a:srgbClr val="3333C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28" y="0"/>
            <a:ext cx="10805811" cy="482847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Объект 2"/>
          <p:cNvSpPr>
            <a:spLocks noGrp="1"/>
          </p:cNvSpPr>
          <p:nvPr>
            <p:ph idx="1"/>
          </p:nvPr>
        </p:nvSpPr>
        <p:spPr>
          <a:xfrm>
            <a:off x="451604" y="0"/>
            <a:ext cx="11215766" cy="457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Анализ рынка автоцистерн и доля компании ПАО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Нефаз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 в нем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29886" y="6426510"/>
            <a:ext cx="460527" cy="43307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852" y="1643844"/>
            <a:ext cx="5643602" cy="3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3768" y="1715282"/>
            <a:ext cx="5940425" cy="416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43578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6391</TotalTime>
  <Words>709</Words>
  <Application>Microsoft Office PowerPoint</Application>
  <PresentationFormat>Произвольный</PresentationFormat>
  <Paragraphs>188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ФИЗИЧЕСКОГО И ПСИХИЧЕСКОГО СОСТОЯНИЯ   ЖЕНЩИН ВТОРОГО ПЕРИОДА ЗРЕЛОГО ВОЗРАСТА, ОКАЗЫВАЮЩИЕ ВЛИЯНИЕ  НА ПОСТРОЕНИЕ ОЗДОРОВИТЕЛЬНО-РЕКРЕАЦИОННЫХ ЗАНЯТИЙ</dc:title>
  <dc:creator>DASHA</dc:creator>
  <cp:lastModifiedBy>Ольга</cp:lastModifiedBy>
  <cp:revision>452</cp:revision>
  <dcterms:created xsi:type="dcterms:W3CDTF">2023-06-11T09:00:38Z</dcterms:created>
  <dcterms:modified xsi:type="dcterms:W3CDTF">2025-05-09T16:16:14Z</dcterms:modified>
</cp:coreProperties>
</file>