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28" r:id="rId3"/>
    <p:sldId id="324" r:id="rId4"/>
    <p:sldId id="320" r:id="rId5"/>
    <p:sldId id="317" r:id="rId6"/>
    <p:sldId id="323" r:id="rId7"/>
    <p:sldId id="318" r:id="rId8"/>
    <p:sldId id="327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1A3"/>
    <a:srgbClr val="1B4E9D"/>
    <a:srgbClr val="0D4594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  <a:p>
            <a:pPr algn="ctr"/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«ГЦОЛИФК»</a:t>
            </a:r>
            <a:endParaRPr lang="ru-RU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161" y="1750711"/>
            <a:ext cx="8046919" cy="6656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Проектная культура педагога по физической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  <a:endParaRPr lang="ru-RU" sz="36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912" y="548639"/>
            <a:ext cx="1438295" cy="1438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905" y="2698639"/>
            <a:ext cx="8439912" cy="174355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культура как источник профессионального саморазвития педагога по физической 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культуре»</a:t>
            </a:r>
            <a:endParaRPr lang="ru-RU" sz="28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80360"/>
            <a:ext cx="9144000" cy="144475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50722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проектной культуры педагога по физической культуре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44" y="2842059"/>
            <a:ext cx="8625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проектной культуры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составляют знания, нормы, ценности, культурные образцы, способы проектной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мыследеятельности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характерные для данного уровня развития этой сферы деятельности на конкретном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историко-социокультурном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этапе развития общества.  </a:t>
            </a:r>
          </a:p>
          <a:p>
            <a:pPr fontAlgn="base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" y="4521506"/>
            <a:ext cx="875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проектных технологий на уроках физической культуры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позволяет строить обучение на активной основе через целенаправленную деятельность обучающегося, сообразуясь с его личным интересом. Составляя проект, ученик превращается из объекта в субъект обучения, самостоятельно учится и активно влияет на содержание собственного образования.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856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072" y="1275386"/>
            <a:ext cx="8625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культура педагога по физической культуре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это часть общей профессиональной культуры, которая отражает меру и способ преобразовательного отношения к физкультурно-спортивной практике, выражающегося в повышении её эффективности.  </a:t>
            </a:r>
          </a:p>
          <a:p>
            <a:pPr fontAlgn="base"/>
            <a:endParaRPr lang="ru-RU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rgbClr val="1C51A3"/>
                </a:solidFill>
              </a:rPr>
              <a:t> </a:t>
            </a:r>
            <a:endParaRPr lang="ru-RU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24"/>
          <p:cNvSpPr/>
          <p:nvPr>
            <p:custDataLst>
              <p:tags r:id="rId1"/>
            </p:custDataLst>
          </p:nvPr>
        </p:nvSpPr>
        <p:spPr>
          <a:xfrm>
            <a:off x="974315" y="4659483"/>
            <a:ext cx="7273573" cy="45719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000">
              <a:solidFill>
                <a:srgbClr val="FFFFFF"/>
              </a:solidFill>
            </a:endParaRPr>
          </a:p>
        </p:txBody>
      </p:sp>
      <p:cxnSp>
        <p:nvCxnSpPr>
          <p:cNvPr id="3" name="PA_直接连接符 23"/>
          <p:cNvCxnSpPr/>
          <p:nvPr>
            <p:custDataLst>
              <p:tags r:id="rId2"/>
            </p:custDataLst>
          </p:nvPr>
        </p:nvCxnSpPr>
        <p:spPr>
          <a:xfrm flipH="1">
            <a:off x="2893117" y="4113533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A_直接连接符 23"/>
          <p:cNvCxnSpPr/>
          <p:nvPr>
            <p:custDataLst>
              <p:tags r:id="rId3"/>
            </p:custDataLst>
          </p:nvPr>
        </p:nvCxnSpPr>
        <p:spPr>
          <a:xfrm rot="16200000" flipH="1">
            <a:off x="4641778" y="4849699"/>
            <a:ext cx="358006" cy="3780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23"/>
          <p:cNvCxnSpPr/>
          <p:nvPr>
            <p:custDataLst>
              <p:tags r:id="rId4"/>
            </p:custDataLst>
          </p:nvPr>
        </p:nvCxnSpPr>
        <p:spPr>
          <a:xfrm flipH="1">
            <a:off x="6911474" y="4122677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椭圆 26"/>
          <p:cNvSpPr/>
          <p:nvPr>
            <p:custDataLst>
              <p:tags r:id="rId5"/>
            </p:custDataLst>
          </p:nvPr>
        </p:nvSpPr>
        <p:spPr>
          <a:xfrm>
            <a:off x="4608575" y="4855464"/>
            <a:ext cx="470371" cy="4435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A_椭圆 26"/>
          <p:cNvSpPr/>
          <p:nvPr>
            <p:custDataLst>
              <p:tags r:id="rId6"/>
            </p:custDataLst>
          </p:nvPr>
        </p:nvSpPr>
        <p:spPr>
          <a:xfrm>
            <a:off x="6687973" y="3825700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_椭圆 26"/>
          <p:cNvSpPr/>
          <p:nvPr>
            <p:custDataLst>
              <p:tags r:id="rId7"/>
            </p:custDataLst>
          </p:nvPr>
        </p:nvSpPr>
        <p:spPr>
          <a:xfrm>
            <a:off x="2655469" y="3789124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A_文本框 59"/>
          <p:cNvSpPr txBox="1"/>
          <p:nvPr>
            <p:custDataLst>
              <p:tags r:id="rId8"/>
            </p:custDataLst>
          </p:nvPr>
        </p:nvSpPr>
        <p:spPr>
          <a:xfrm>
            <a:off x="4965192" y="2551176"/>
            <a:ext cx="4041648" cy="200824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укреплять сотрудничество, взаимопонимание, образовательное партнёрство учителей и обучающихся в достижении общих целей и задач физкультурного образования в школе.  </a:t>
            </a:r>
          </a:p>
          <a:p>
            <a:r>
              <a:rPr lang="ru-RU" sz="1600" dirty="0" smtClean="0"/>
              <a:t> </a:t>
            </a:r>
          </a:p>
          <a:p>
            <a:pPr lvl="0" algn="ctr" defTabSz="685165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PA_文本框 59"/>
          <p:cNvSpPr txBox="1"/>
          <p:nvPr>
            <p:custDataLst>
              <p:tags r:id="rId9"/>
            </p:custDataLst>
          </p:nvPr>
        </p:nvSpPr>
        <p:spPr>
          <a:xfrm>
            <a:off x="128016" y="2726888"/>
            <a:ext cx="4654296" cy="1546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ктуализировать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потенциал и реализовать творческие способности учителей посредством выполнения проектно-исследовательской деятельности с учащимися;  </a:t>
            </a:r>
          </a:p>
          <a:p>
            <a:pPr lvl="0" algn="ctr" defTabSz="685165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8516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PA_文本框 59"/>
          <p:cNvSpPr txBox="1"/>
          <p:nvPr>
            <p:custDataLst>
              <p:tags r:id="rId10"/>
            </p:custDataLst>
          </p:nvPr>
        </p:nvSpPr>
        <p:spPr>
          <a:xfrm>
            <a:off x="292608" y="5305496"/>
            <a:ext cx="8558784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600" b="1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ыявлять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целенаправленно развивать познавательную, двигательную активность, интеллектуальные способности, дидактическую мотивацию, творческие возможности обучающихся в процессе выполнения исследовательских проектов; 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0" y="6647688"/>
            <a:ext cx="9144000" cy="210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1"/>
            <a:ext cx="786384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проектно-исследовательской деятельности на уроках физической культуры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618564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A_任意多边形 16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4709161" y="4983480"/>
            <a:ext cx="286336" cy="203226"/>
          </a:xfrm>
          <a:custGeom>
            <a:avLst/>
            <a:gdLst>
              <a:gd name="T0" fmla="*/ 760 w 901"/>
              <a:gd name="T1" fmla="*/ 79 h 557"/>
              <a:gd name="T2" fmla="*/ 157 w 901"/>
              <a:gd name="T3" fmla="*/ 79 h 557"/>
              <a:gd name="T4" fmla="*/ 157 w 901"/>
              <a:gd name="T5" fmla="*/ 432 h 557"/>
              <a:gd name="T6" fmla="*/ 760 w 901"/>
              <a:gd name="T7" fmla="*/ 432 h 557"/>
              <a:gd name="T8" fmla="*/ 760 w 901"/>
              <a:gd name="T9" fmla="*/ 79 h 557"/>
              <a:gd name="T10" fmla="*/ 760 w 901"/>
              <a:gd name="T11" fmla="*/ 79 h 557"/>
              <a:gd name="T12" fmla="*/ 181 w 901"/>
              <a:gd name="T13" fmla="*/ 466 h 557"/>
              <a:gd name="T14" fmla="*/ 181 w 901"/>
              <a:gd name="T15" fmla="*/ 504 h 557"/>
              <a:gd name="T16" fmla="*/ 250 w 901"/>
              <a:gd name="T17" fmla="*/ 504 h 557"/>
              <a:gd name="T18" fmla="*/ 250 w 901"/>
              <a:gd name="T19" fmla="*/ 466 h 557"/>
              <a:gd name="T20" fmla="*/ 181 w 901"/>
              <a:gd name="T21" fmla="*/ 466 h 557"/>
              <a:gd name="T22" fmla="*/ 181 w 901"/>
              <a:gd name="T23" fmla="*/ 466 h 557"/>
              <a:gd name="T24" fmla="*/ 284 w 901"/>
              <a:gd name="T25" fmla="*/ 466 h 557"/>
              <a:gd name="T26" fmla="*/ 284 w 901"/>
              <a:gd name="T27" fmla="*/ 504 h 557"/>
              <a:gd name="T28" fmla="*/ 352 w 901"/>
              <a:gd name="T29" fmla="*/ 504 h 557"/>
              <a:gd name="T30" fmla="*/ 352 w 901"/>
              <a:gd name="T31" fmla="*/ 466 h 557"/>
              <a:gd name="T32" fmla="*/ 284 w 901"/>
              <a:gd name="T33" fmla="*/ 466 h 557"/>
              <a:gd name="T34" fmla="*/ 284 w 901"/>
              <a:gd name="T35" fmla="*/ 466 h 557"/>
              <a:gd name="T36" fmla="*/ 758 w 901"/>
              <a:gd name="T37" fmla="*/ 466 h 557"/>
              <a:gd name="T38" fmla="*/ 758 w 901"/>
              <a:gd name="T39" fmla="*/ 504 h 557"/>
              <a:gd name="T40" fmla="*/ 826 w 901"/>
              <a:gd name="T41" fmla="*/ 504 h 557"/>
              <a:gd name="T42" fmla="*/ 826 w 901"/>
              <a:gd name="T43" fmla="*/ 466 h 557"/>
              <a:gd name="T44" fmla="*/ 758 w 901"/>
              <a:gd name="T45" fmla="*/ 466 h 557"/>
              <a:gd name="T46" fmla="*/ 758 w 901"/>
              <a:gd name="T47" fmla="*/ 466 h 557"/>
              <a:gd name="T48" fmla="*/ 76 w 901"/>
              <a:gd name="T49" fmla="*/ 466 h 557"/>
              <a:gd name="T50" fmla="*/ 76 w 901"/>
              <a:gd name="T51" fmla="*/ 504 h 557"/>
              <a:gd name="T52" fmla="*/ 143 w 901"/>
              <a:gd name="T53" fmla="*/ 504 h 557"/>
              <a:gd name="T54" fmla="*/ 143 w 901"/>
              <a:gd name="T55" fmla="*/ 466 h 557"/>
              <a:gd name="T56" fmla="*/ 76 w 901"/>
              <a:gd name="T57" fmla="*/ 466 h 557"/>
              <a:gd name="T58" fmla="*/ 76 w 901"/>
              <a:gd name="T59" fmla="*/ 466 h 557"/>
              <a:gd name="T60" fmla="*/ 0 w 901"/>
              <a:gd name="T61" fmla="*/ 438 h 557"/>
              <a:gd name="T62" fmla="*/ 78 w 901"/>
              <a:gd name="T63" fmla="*/ 438 h 557"/>
              <a:gd name="T64" fmla="*/ 78 w 901"/>
              <a:gd name="T65" fmla="*/ 39 h 557"/>
              <a:gd name="T66" fmla="*/ 78 w 901"/>
              <a:gd name="T67" fmla="*/ 0 h 557"/>
              <a:gd name="T68" fmla="*/ 117 w 901"/>
              <a:gd name="T69" fmla="*/ 0 h 557"/>
              <a:gd name="T70" fmla="*/ 800 w 901"/>
              <a:gd name="T71" fmla="*/ 0 h 557"/>
              <a:gd name="T72" fmla="*/ 840 w 901"/>
              <a:gd name="T73" fmla="*/ 0 h 557"/>
              <a:gd name="T74" fmla="*/ 840 w 901"/>
              <a:gd name="T75" fmla="*/ 39 h 557"/>
              <a:gd name="T76" fmla="*/ 840 w 901"/>
              <a:gd name="T77" fmla="*/ 438 h 557"/>
              <a:gd name="T78" fmla="*/ 901 w 901"/>
              <a:gd name="T79" fmla="*/ 438 h 557"/>
              <a:gd name="T80" fmla="*/ 901 w 901"/>
              <a:gd name="T81" fmla="*/ 527 h 557"/>
              <a:gd name="T82" fmla="*/ 862 w 901"/>
              <a:gd name="T83" fmla="*/ 557 h 557"/>
              <a:gd name="T84" fmla="*/ 44 w 901"/>
              <a:gd name="T85" fmla="*/ 557 h 557"/>
              <a:gd name="T86" fmla="*/ 0 w 901"/>
              <a:gd name="T87" fmla="*/ 527 h 557"/>
              <a:gd name="T88" fmla="*/ 0 w 901"/>
              <a:gd name="T89" fmla="*/ 438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1" h="557">
                <a:moveTo>
                  <a:pt x="760" y="79"/>
                </a:moveTo>
                <a:lnTo>
                  <a:pt x="157" y="79"/>
                </a:lnTo>
                <a:lnTo>
                  <a:pt x="157" y="432"/>
                </a:lnTo>
                <a:lnTo>
                  <a:pt x="760" y="432"/>
                </a:lnTo>
                <a:lnTo>
                  <a:pt x="760" y="79"/>
                </a:lnTo>
                <a:lnTo>
                  <a:pt x="760" y="79"/>
                </a:lnTo>
                <a:close/>
                <a:moveTo>
                  <a:pt x="181" y="466"/>
                </a:moveTo>
                <a:lnTo>
                  <a:pt x="181" y="504"/>
                </a:lnTo>
                <a:lnTo>
                  <a:pt x="250" y="504"/>
                </a:lnTo>
                <a:lnTo>
                  <a:pt x="250" y="466"/>
                </a:lnTo>
                <a:lnTo>
                  <a:pt x="181" y="466"/>
                </a:lnTo>
                <a:lnTo>
                  <a:pt x="181" y="466"/>
                </a:lnTo>
                <a:close/>
                <a:moveTo>
                  <a:pt x="284" y="466"/>
                </a:moveTo>
                <a:lnTo>
                  <a:pt x="284" y="504"/>
                </a:lnTo>
                <a:lnTo>
                  <a:pt x="352" y="504"/>
                </a:lnTo>
                <a:lnTo>
                  <a:pt x="352" y="466"/>
                </a:lnTo>
                <a:lnTo>
                  <a:pt x="284" y="466"/>
                </a:lnTo>
                <a:lnTo>
                  <a:pt x="284" y="466"/>
                </a:lnTo>
                <a:close/>
                <a:moveTo>
                  <a:pt x="758" y="466"/>
                </a:moveTo>
                <a:lnTo>
                  <a:pt x="758" y="504"/>
                </a:lnTo>
                <a:lnTo>
                  <a:pt x="826" y="504"/>
                </a:lnTo>
                <a:lnTo>
                  <a:pt x="826" y="466"/>
                </a:lnTo>
                <a:lnTo>
                  <a:pt x="758" y="466"/>
                </a:lnTo>
                <a:lnTo>
                  <a:pt x="758" y="466"/>
                </a:lnTo>
                <a:close/>
                <a:moveTo>
                  <a:pt x="76" y="466"/>
                </a:moveTo>
                <a:lnTo>
                  <a:pt x="76" y="504"/>
                </a:lnTo>
                <a:lnTo>
                  <a:pt x="143" y="504"/>
                </a:lnTo>
                <a:lnTo>
                  <a:pt x="143" y="466"/>
                </a:lnTo>
                <a:lnTo>
                  <a:pt x="76" y="466"/>
                </a:lnTo>
                <a:lnTo>
                  <a:pt x="76" y="466"/>
                </a:lnTo>
                <a:close/>
                <a:moveTo>
                  <a:pt x="0" y="438"/>
                </a:moveTo>
                <a:lnTo>
                  <a:pt x="78" y="438"/>
                </a:lnTo>
                <a:lnTo>
                  <a:pt x="78" y="39"/>
                </a:lnTo>
                <a:lnTo>
                  <a:pt x="78" y="0"/>
                </a:lnTo>
                <a:lnTo>
                  <a:pt x="117" y="0"/>
                </a:lnTo>
                <a:lnTo>
                  <a:pt x="800" y="0"/>
                </a:lnTo>
                <a:lnTo>
                  <a:pt x="840" y="0"/>
                </a:lnTo>
                <a:lnTo>
                  <a:pt x="840" y="39"/>
                </a:lnTo>
                <a:lnTo>
                  <a:pt x="840" y="438"/>
                </a:lnTo>
                <a:lnTo>
                  <a:pt x="901" y="438"/>
                </a:lnTo>
                <a:lnTo>
                  <a:pt x="901" y="527"/>
                </a:lnTo>
                <a:lnTo>
                  <a:pt x="862" y="557"/>
                </a:lnTo>
                <a:lnTo>
                  <a:pt x="44" y="557"/>
                </a:lnTo>
                <a:lnTo>
                  <a:pt x="0" y="527"/>
                </a:lnTo>
                <a:lnTo>
                  <a:pt x="0" y="43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PA_任意多边形 14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2772002" y="3904523"/>
            <a:ext cx="230860" cy="272056"/>
          </a:xfrm>
          <a:custGeom>
            <a:avLst/>
            <a:gdLst>
              <a:gd name="T0" fmla="*/ 517 w 863"/>
              <a:gd name="T1" fmla="*/ 720 h 1017"/>
              <a:gd name="T2" fmla="*/ 433 w 863"/>
              <a:gd name="T3" fmla="*/ 562 h 1017"/>
              <a:gd name="T4" fmla="*/ 342 w 863"/>
              <a:gd name="T5" fmla="*/ 720 h 1017"/>
              <a:gd name="T6" fmla="*/ 342 w 863"/>
              <a:gd name="T7" fmla="*/ 469 h 1017"/>
              <a:gd name="T8" fmla="*/ 325 w 863"/>
              <a:gd name="T9" fmla="*/ 456 h 1017"/>
              <a:gd name="T10" fmla="*/ 309 w 863"/>
              <a:gd name="T11" fmla="*/ 439 h 1017"/>
              <a:gd name="T12" fmla="*/ 301 w 863"/>
              <a:gd name="T13" fmla="*/ 420 h 1017"/>
              <a:gd name="T14" fmla="*/ 299 w 863"/>
              <a:gd name="T15" fmla="*/ 396 h 1017"/>
              <a:gd name="T16" fmla="*/ 299 w 863"/>
              <a:gd name="T17" fmla="*/ 268 h 1017"/>
              <a:gd name="T18" fmla="*/ 305 w 863"/>
              <a:gd name="T19" fmla="*/ 236 h 1017"/>
              <a:gd name="T20" fmla="*/ 322 w 863"/>
              <a:gd name="T21" fmla="*/ 210 h 1017"/>
              <a:gd name="T22" fmla="*/ 348 w 863"/>
              <a:gd name="T23" fmla="*/ 192 h 1017"/>
              <a:gd name="T24" fmla="*/ 381 w 863"/>
              <a:gd name="T25" fmla="*/ 186 h 1017"/>
              <a:gd name="T26" fmla="*/ 480 w 863"/>
              <a:gd name="T27" fmla="*/ 186 h 1017"/>
              <a:gd name="T28" fmla="*/ 513 w 863"/>
              <a:gd name="T29" fmla="*/ 192 h 1017"/>
              <a:gd name="T30" fmla="*/ 539 w 863"/>
              <a:gd name="T31" fmla="*/ 210 h 1017"/>
              <a:gd name="T32" fmla="*/ 556 w 863"/>
              <a:gd name="T33" fmla="*/ 236 h 1017"/>
              <a:gd name="T34" fmla="*/ 562 w 863"/>
              <a:gd name="T35" fmla="*/ 268 h 1017"/>
              <a:gd name="T36" fmla="*/ 562 w 863"/>
              <a:gd name="T37" fmla="*/ 396 h 1017"/>
              <a:gd name="T38" fmla="*/ 558 w 863"/>
              <a:gd name="T39" fmla="*/ 420 h 1017"/>
              <a:gd name="T40" fmla="*/ 550 w 863"/>
              <a:gd name="T41" fmla="*/ 439 h 1017"/>
              <a:gd name="T42" fmla="*/ 537 w 863"/>
              <a:gd name="T43" fmla="*/ 456 h 1017"/>
              <a:gd name="T44" fmla="*/ 517 w 863"/>
              <a:gd name="T45" fmla="*/ 469 h 1017"/>
              <a:gd name="T46" fmla="*/ 571 w 863"/>
              <a:gd name="T47" fmla="*/ 690 h 1017"/>
              <a:gd name="T48" fmla="*/ 684 w 863"/>
              <a:gd name="T49" fmla="*/ 764 h 1017"/>
              <a:gd name="T50" fmla="*/ 863 w 863"/>
              <a:gd name="T51" fmla="*/ 731 h 1017"/>
              <a:gd name="T52" fmla="*/ 712 w 863"/>
              <a:gd name="T53" fmla="*/ 690 h 1017"/>
              <a:gd name="T54" fmla="*/ 571 w 863"/>
              <a:gd name="T55" fmla="*/ 690 h 1017"/>
              <a:gd name="T56" fmla="*/ 154 w 863"/>
              <a:gd name="T57" fmla="*/ 690 h 1017"/>
              <a:gd name="T58" fmla="*/ 0 w 863"/>
              <a:gd name="T59" fmla="*/ 731 h 1017"/>
              <a:gd name="T60" fmla="*/ 180 w 863"/>
              <a:gd name="T61" fmla="*/ 764 h 1017"/>
              <a:gd name="T62" fmla="*/ 286 w 863"/>
              <a:gd name="T63" fmla="*/ 690 h 1017"/>
              <a:gd name="T64" fmla="*/ 374 w 863"/>
              <a:gd name="T65" fmla="*/ 757 h 1017"/>
              <a:gd name="T66" fmla="*/ 504 w 863"/>
              <a:gd name="T67" fmla="*/ 850 h 1017"/>
              <a:gd name="T68" fmla="*/ 435 w 863"/>
              <a:gd name="T69" fmla="*/ 1017 h 1017"/>
              <a:gd name="T70" fmla="*/ 357 w 863"/>
              <a:gd name="T71" fmla="*/ 850 h 1017"/>
              <a:gd name="T72" fmla="*/ 374 w 863"/>
              <a:gd name="T73" fmla="*/ 757 h 1017"/>
              <a:gd name="T74" fmla="*/ 433 w 863"/>
              <a:gd name="T75" fmla="*/ 0 h 1017"/>
              <a:gd name="T76" fmla="*/ 465 w 863"/>
              <a:gd name="T77" fmla="*/ 6 h 1017"/>
              <a:gd name="T78" fmla="*/ 493 w 863"/>
              <a:gd name="T79" fmla="*/ 24 h 1017"/>
              <a:gd name="T80" fmla="*/ 513 w 863"/>
              <a:gd name="T81" fmla="*/ 52 h 1017"/>
              <a:gd name="T82" fmla="*/ 519 w 863"/>
              <a:gd name="T83" fmla="*/ 84 h 1017"/>
              <a:gd name="T84" fmla="*/ 517 w 863"/>
              <a:gd name="T85" fmla="*/ 102 h 1017"/>
              <a:gd name="T86" fmla="*/ 504 w 863"/>
              <a:gd name="T87" fmla="*/ 134 h 1017"/>
              <a:gd name="T88" fmla="*/ 480 w 863"/>
              <a:gd name="T89" fmla="*/ 156 h 1017"/>
              <a:gd name="T90" fmla="*/ 450 w 863"/>
              <a:gd name="T91" fmla="*/ 169 h 1017"/>
              <a:gd name="T92" fmla="*/ 433 w 863"/>
              <a:gd name="T93" fmla="*/ 171 h 1017"/>
              <a:gd name="T94" fmla="*/ 398 w 863"/>
              <a:gd name="T95" fmla="*/ 164 h 1017"/>
              <a:gd name="T96" fmla="*/ 372 w 863"/>
              <a:gd name="T97" fmla="*/ 145 h 1017"/>
              <a:gd name="T98" fmla="*/ 353 w 863"/>
              <a:gd name="T99" fmla="*/ 119 h 1017"/>
              <a:gd name="T100" fmla="*/ 346 w 863"/>
              <a:gd name="T101" fmla="*/ 84 h 1017"/>
              <a:gd name="T102" fmla="*/ 348 w 863"/>
              <a:gd name="T103" fmla="*/ 67 h 1017"/>
              <a:gd name="T104" fmla="*/ 361 w 863"/>
              <a:gd name="T105" fmla="*/ 37 h 1017"/>
              <a:gd name="T106" fmla="*/ 385 w 863"/>
              <a:gd name="T107" fmla="*/ 13 h 1017"/>
              <a:gd name="T108" fmla="*/ 415 w 863"/>
              <a:gd name="T109" fmla="*/ 0 h 1017"/>
              <a:gd name="T110" fmla="*/ 433 w 863"/>
              <a:gd name="T1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3" h="1017">
                <a:moveTo>
                  <a:pt x="517" y="469"/>
                </a:moveTo>
                <a:lnTo>
                  <a:pt x="517" y="720"/>
                </a:lnTo>
                <a:lnTo>
                  <a:pt x="456" y="720"/>
                </a:lnTo>
                <a:lnTo>
                  <a:pt x="433" y="562"/>
                </a:lnTo>
                <a:lnTo>
                  <a:pt x="409" y="720"/>
                </a:lnTo>
                <a:lnTo>
                  <a:pt x="342" y="720"/>
                </a:lnTo>
                <a:lnTo>
                  <a:pt x="342" y="469"/>
                </a:lnTo>
                <a:lnTo>
                  <a:pt x="342" y="469"/>
                </a:lnTo>
                <a:lnTo>
                  <a:pt x="333" y="463"/>
                </a:lnTo>
                <a:lnTo>
                  <a:pt x="325" y="456"/>
                </a:lnTo>
                <a:lnTo>
                  <a:pt x="316" y="448"/>
                </a:lnTo>
                <a:lnTo>
                  <a:pt x="309" y="439"/>
                </a:lnTo>
                <a:lnTo>
                  <a:pt x="305" y="430"/>
                </a:lnTo>
                <a:lnTo>
                  <a:pt x="301" y="420"/>
                </a:lnTo>
                <a:lnTo>
                  <a:pt x="299" y="409"/>
                </a:lnTo>
                <a:lnTo>
                  <a:pt x="299" y="396"/>
                </a:lnTo>
                <a:lnTo>
                  <a:pt x="299" y="268"/>
                </a:lnTo>
                <a:lnTo>
                  <a:pt x="299" y="268"/>
                </a:lnTo>
                <a:lnTo>
                  <a:pt x="301" y="251"/>
                </a:lnTo>
                <a:lnTo>
                  <a:pt x="305" y="236"/>
                </a:lnTo>
                <a:lnTo>
                  <a:pt x="312" y="223"/>
                </a:lnTo>
                <a:lnTo>
                  <a:pt x="322" y="210"/>
                </a:lnTo>
                <a:lnTo>
                  <a:pt x="333" y="201"/>
                </a:lnTo>
                <a:lnTo>
                  <a:pt x="348" y="192"/>
                </a:lnTo>
                <a:lnTo>
                  <a:pt x="363" y="188"/>
                </a:lnTo>
                <a:lnTo>
                  <a:pt x="381" y="186"/>
                </a:lnTo>
                <a:lnTo>
                  <a:pt x="480" y="186"/>
                </a:lnTo>
                <a:lnTo>
                  <a:pt x="480" y="186"/>
                </a:lnTo>
                <a:lnTo>
                  <a:pt x="498" y="188"/>
                </a:lnTo>
                <a:lnTo>
                  <a:pt x="513" y="192"/>
                </a:lnTo>
                <a:lnTo>
                  <a:pt x="526" y="201"/>
                </a:lnTo>
                <a:lnTo>
                  <a:pt x="539" y="210"/>
                </a:lnTo>
                <a:lnTo>
                  <a:pt x="547" y="223"/>
                </a:lnTo>
                <a:lnTo>
                  <a:pt x="556" y="236"/>
                </a:lnTo>
                <a:lnTo>
                  <a:pt x="560" y="251"/>
                </a:lnTo>
                <a:lnTo>
                  <a:pt x="562" y="268"/>
                </a:lnTo>
                <a:lnTo>
                  <a:pt x="562" y="396"/>
                </a:lnTo>
                <a:lnTo>
                  <a:pt x="562" y="396"/>
                </a:lnTo>
                <a:lnTo>
                  <a:pt x="560" y="409"/>
                </a:lnTo>
                <a:lnTo>
                  <a:pt x="558" y="420"/>
                </a:lnTo>
                <a:lnTo>
                  <a:pt x="554" y="430"/>
                </a:lnTo>
                <a:lnTo>
                  <a:pt x="550" y="439"/>
                </a:lnTo>
                <a:lnTo>
                  <a:pt x="543" y="448"/>
                </a:lnTo>
                <a:lnTo>
                  <a:pt x="537" y="456"/>
                </a:lnTo>
                <a:lnTo>
                  <a:pt x="528" y="463"/>
                </a:lnTo>
                <a:lnTo>
                  <a:pt x="517" y="469"/>
                </a:lnTo>
                <a:lnTo>
                  <a:pt x="517" y="469"/>
                </a:lnTo>
                <a:close/>
                <a:moveTo>
                  <a:pt x="571" y="690"/>
                </a:moveTo>
                <a:lnTo>
                  <a:pt x="532" y="764"/>
                </a:lnTo>
                <a:lnTo>
                  <a:pt x="684" y="764"/>
                </a:lnTo>
                <a:lnTo>
                  <a:pt x="664" y="820"/>
                </a:lnTo>
                <a:lnTo>
                  <a:pt x="863" y="731"/>
                </a:lnTo>
                <a:lnTo>
                  <a:pt x="725" y="653"/>
                </a:lnTo>
                <a:lnTo>
                  <a:pt x="712" y="690"/>
                </a:lnTo>
                <a:lnTo>
                  <a:pt x="571" y="690"/>
                </a:lnTo>
                <a:lnTo>
                  <a:pt x="571" y="690"/>
                </a:lnTo>
                <a:close/>
                <a:moveTo>
                  <a:pt x="286" y="690"/>
                </a:moveTo>
                <a:lnTo>
                  <a:pt x="154" y="690"/>
                </a:lnTo>
                <a:lnTo>
                  <a:pt x="138" y="653"/>
                </a:lnTo>
                <a:lnTo>
                  <a:pt x="0" y="731"/>
                </a:lnTo>
                <a:lnTo>
                  <a:pt x="201" y="820"/>
                </a:lnTo>
                <a:lnTo>
                  <a:pt x="180" y="764"/>
                </a:lnTo>
                <a:lnTo>
                  <a:pt x="322" y="764"/>
                </a:lnTo>
                <a:lnTo>
                  <a:pt x="286" y="690"/>
                </a:lnTo>
                <a:lnTo>
                  <a:pt x="286" y="690"/>
                </a:lnTo>
                <a:close/>
                <a:moveTo>
                  <a:pt x="374" y="757"/>
                </a:moveTo>
                <a:lnTo>
                  <a:pt x="487" y="757"/>
                </a:lnTo>
                <a:lnTo>
                  <a:pt x="504" y="850"/>
                </a:lnTo>
                <a:lnTo>
                  <a:pt x="623" y="850"/>
                </a:lnTo>
                <a:lnTo>
                  <a:pt x="435" y="1017"/>
                </a:lnTo>
                <a:lnTo>
                  <a:pt x="244" y="850"/>
                </a:lnTo>
                <a:lnTo>
                  <a:pt x="357" y="850"/>
                </a:lnTo>
                <a:lnTo>
                  <a:pt x="374" y="757"/>
                </a:lnTo>
                <a:lnTo>
                  <a:pt x="374" y="757"/>
                </a:lnTo>
                <a:close/>
                <a:moveTo>
                  <a:pt x="433" y="0"/>
                </a:moveTo>
                <a:lnTo>
                  <a:pt x="433" y="0"/>
                </a:lnTo>
                <a:lnTo>
                  <a:pt x="450" y="0"/>
                </a:lnTo>
                <a:lnTo>
                  <a:pt x="465" y="6"/>
                </a:lnTo>
                <a:lnTo>
                  <a:pt x="480" y="13"/>
                </a:lnTo>
                <a:lnTo>
                  <a:pt x="493" y="24"/>
                </a:lnTo>
                <a:lnTo>
                  <a:pt x="504" y="37"/>
                </a:lnTo>
                <a:lnTo>
                  <a:pt x="513" y="52"/>
                </a:lnTo>
                <a:lnTo>
                  <a:pt x="517" y="67"/>
                </a:lnTo>
                <a:lnTo>
                  <a:pt x="519" y="84"/>
                </a:lnTo>
                <a:lnTo>
                  <a:pt x="519" y="84"/>
                </a:lnTo>
                <a:lnTo>
                  <a:pt x="517" y="102"/>
                </a:lnTo>
                <a:lnTo>
                  <a:pt x="513" y="119"/>
                </a:lnTo>
                <a:lnTo>
                  <a:pt x="504" y="134"/>
                </a:lnTo>
                <a:lnTo>
                  <a:pt x="493" y="145"/>
                </a:lnTo>
                <a:lnTo>
                  <a:pt x="480" y="156"/>
                </a:lnTo>
                <a:lnTo>
                  <a:pt x="465" y="164"/>
                </a:lnTo>
                <a:lnTo>
                  <a:pt x="450" y="169"/>
                </a:lnTo>
                <a:lnTo>
                  <a:pt x="433" y="171"/>
                </a:lnTo>
                <a:lnTo>
                  <a:pt x="433" y="171"/>
                </a:lnTo>
                <a:lnTo>
                  <a:pt x="415" y="169"/>
                </a:lnTo>
                <a:lnTo>
                  <a:pt x="398" y="164"/>
                </a:lnTo>
                <a:lnTo>
                  <a:pt x="385" y="156"/>
                </a:lnTo>
                <a:lnTo>
                  <a:pt x="372" y="145"/>
                </a:lnTo>
                <a:lnTo>
                  <a:pt x="361" y="134"/>
                </a:lnTo>
                <a:lnTo>
                  <a:pt x="353" y="119"/>
                </a:lnTo>
                <a:lnTo>
                  <a:pt x="348" y="102"/>
                </a:lnTo>
                <a:lnTo>
                  <a:pt x="346" y="84"/>
                </a:lnTo>
                <a:lnTo>
                  <a:pt x="346" y="84"/>
                </a:lnTo>
                <a:lnTo>
                  <a:pt x="348" y="67"/>
                </a:lnTo>
                <a:lnTo>
                  <a:pt x="353" y="52"/>
                </a:lnTo>
                <a:lnTo>
                  <a:pt x="361" y="37"/>
                </a:lnTo>
                <a:lnTo>
                  <a:pt x="372" y="24"/>
                </a:lnTo>
                <a:lnTo>
                  <a:pt x="385" y="13"/>
                </a:lnTo>
                <a:lnTo>
                  <a:pt x="398" y="6"/>
                </a:lnTo>
                <a:lnTo>
                  <a:pt x="415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PA_任意多边形 20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6773171" y="3977640"/>
            <a:ext cx="240641" cy="227905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Блок-схема: задержка 1"/>
          <p:cNvSpPr/>
          <p:nvPr/>
        </p:nvSpPr>
        <p:spPr>
          <a:xfrm rot="10800000">
            <a:off x="0" y="6336792"/>
            <a:ext cx="9144004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задержка 1"/>
          <p:cNvSpPr/>
          <p:nvPr/>
        </p:nvSpPr>
        <p:spPr>
          <a:xfrm rot="10800000">
            <a:off x="0" y="2185416"/>
            <a:ext cx="9144004" cy="301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0" y="1112520"/>
            <a:ext cx="9144000" cy="210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28" name="PA_文本框 59"/>
          <p:cNvSpPr txBox="1"/>
          <p:nvPr>
            <p:custDataLst>
              <p:tags r:id="rId14"/>
            </p:custDataLst>
          </p:nvPr>
        </p:nvSpPr>
        <p:spPr>
          <a:xfrm>
            <a:off x="362712" y="1324808"/>
            <a:ext cx="8488680" cy="126957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Главная цель проектно-исследовательской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на уроках физической культуры - это повышение качества физкультурного образования учащихся за счёт повышения его интеллектуально-смысловой оснащённости.  </a:t>
            </a:r>
          </a:p>
          <a:p>
            <a:pPr lvl="0" algn="ctr" defTabSz="685165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8516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PA_文本框 59"/>
          <p:cNvSpPr txBox="1"/>
          <p:nvPr>
            <p:custDataLst>
              <p:tags r:id="rId15"/>
            </p:custDataLst>
          </p:nvPr>
        </p:nvSpPr>
        <p:spPr>
          <a:xfrm>
            <a:off x="2401824" y="2166056"/>
            <a:ext cx="4483608" cy="31546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/>
          <p:nvPr/>
        </p:nvSpPr>
        <p:spPr>
          <a:xfrm>
            <a:off x="0" y="3493008"/>
            <a:ext cx="1901952" cy="3345942"/>
          </a:xfrm>
          <a:prstGeom prst="rtTriangle">
            <a:avLst/>
          </a:prstGeom>
          <a:solidFill>
            <a:srgbClr val="1B4E9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任意多边形 9"/>
          <p:cNvSpPr/>
          <p:nvPr/>
        </p:nvSpPr>
        <p:spPr>
          <a:xfrm rot="16200000">
            <a:off x="7196328" y="4910328"/>
            <a:ext cx="2112264" cy="178308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92" y="1088136"/>
            <a:ext cx="829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культура может быть источником профессионального саморазвития педагога по физической культуре.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5" y="3813048"/>
            <a:ext cx="1643247" cy="2926079"/>
          </a:xfrm>
          <a:prstGeom prst="rtTriangl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任意多边形: 形状 31"/>
          <p:cNvSpPr/>
          <p:nvPr/>
        </p:nvSpPr>
        <p:spPr>
          <a:xfrm rot="10800000" flipH="1" flipV="1">
            <a:off x="0" y="3483864"/>
            <a:ext cx="1965960" cy="3374136"/>
          </a:xfrm>
          <a:prstGeom prst="rtTriangle">
            <a:avLst/>
          </a:prstGeom>
          <a:solidFill>
            <a:srgbClr val="1C51A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700784" y="5081016"/>
            <a:ext cx="689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работа над проектом по учебному предмету «Физическая культура» позволяет выстраивать обучение на активной основе через целенаправленную деятельность ученика, сообразуясь с его личным интересом. 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27" name="矩形 18"/>
          <p:cNvSpPr/>
          <p:nvPr/>
        </p:nvSpPr>
        <p:spPr>
          <a:xfrm>
            <a:off x="220578" y="0"/>
            <a:ext cx="7131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культура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источник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профессионального саморазвития 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2759" y="0"/>
            <a:ext cx="1021175" cy="102117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642950" y="173486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01624" y="1881632"/>
          <a:ext cx="8186928" cy="282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84"/>
                <a:gridCol w="2999232"/>
                <a:gridCol w="455371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Преимущества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профессионально-личностной компетентности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 проектов помогает вырабатывать собственный алгоритм действий для достижения поставленной цели, систематизировать информационный материал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Получение нового опыта управления образовательным процессом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 завершения проекта можно проанализировать результаты, выделить возникающие ошибки и недостатки для дальнейшего совершенствования педагогического мастерства.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Возможность самореализации и самовыражения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Проектная деятельность даёт возможность раскрыть творческие способности и реализовать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креативный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потенциал.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5222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709" y="3803904"/>
            <a:ext cx="3125331" cy="3054096"/>
          </a:xfrm>
          <a:prstGeom prst="rtTriangle">
            <a:avLst/>
          </a:prstGeom>
          <a:noFill/>
        </p:spPr>
      </p:pic>
      <p:sp>
        <p:nvSpPr>
          <p:cNvPr id="4" name="等腰三角形 4"/>
          <p:cNvSpPr/>
          <p:nvPr/>
        </p:nvSpPr>
        <p:spPr>
          <a:xfrm flipV="1">
            <a:off x="1016875" y="-2"/>
            <a:ext cx="3683142" cy="70408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8"/>
          <p:cNvSpPr/>
          <p:nvPr/>
        </p:nvSpPr>
        <p:spPr>
          <a:xfrm>
            <a:off x="0" y="3163824"/>
            <a:ext cx="3657600" cy="3694176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719892" y="3035118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0" y="846654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0" y="2172534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1561140" y="3821502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6530" y="0"/>
            <a:ext cx="761131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профессионального саморазвития педагога по физической культуре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7016" y="4352544"/>
            <a:ext cx="558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Охрана здоровья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Нужно своевременно обновлять инструкции по ТБ на уроках физической культуры, на занятиях секции, внедрять в образовательный процесс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здоровьеформирующие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технологии.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2353620" y="4586550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3121716" y="5363790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任意多边形: 形状 31"/>
          <p:cNvSpPr/>
          <p:nvPr/>
        </p:nvSpPr>
        <p:spPr>
          <a:xfrm rot="10800000" flipH="1" flipV="1">
            <a:off x="0" y="3648456"/>
            <a:ext cx="3191256" cy="3209544"/>
          </a:xfrm>
          <a:prstGeom prst="rtTriangl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078992" y="1853184"/>
            <a:ext cx="781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/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сихолого-педагогическое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Нужно совершенствовать знания в области классической и современной психологии и педагогики, изучать современные психологические методики. 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1912" y="2465832"/>
            <a:ext cx="7013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Методическое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Следует знакомиться с новыми педагогическими технологиями, формами, методами и приёмами обучения, изучать прогрессивный опыт коллег по организации различных форм уроков физической культуры. Также нужно разрабатывать разные формы уроков, внеклассных мероприятий, учебных материалов. 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4872" y="3617976"/>
            <a:ext cx="6470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Информационно-коммуникативные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Стоит совершенствовать навыки работы на компьютере, изучать информационно-компьютерные технологии и внедрять их в учебный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процесс.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7112" y="847344"/>
            <a:ext cx="752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Профессиональное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Постоянное знакомство с современными исследованиями учёных в области преподавания предмета «Физическая культура», новыми программами и концепциями обучения. Также стоит изучать литературу по физической культуре и методике преподавания, своевременно повышать квалификацию на курсах для учителей физической культуры.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7680" y="5404104"/>
            <a:ext cx="4846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Интересы и хобби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Можно помогать учащимся при выборе направления в спорте, учитывая возможности и степень физической подготовленности ребёнка, а также участвовать в соревнованиях различных уровней.  </a:t>
            </a:r>
          </a:p>
          <a:p>
            <a:pPr lvl="0"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-5" y="6528816"/>
            <a:ext cx="7827265" cy="3291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задержка 1"/>
          <p:cNvSpPr/>
          <p:nvPr/>
        </p:nvSpPr>
        <p:spPr>
          <a:xfrm rot="10800000">
            <a:off x="6654382" y="-18000"/>
            <a:ext cx="59246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адержка 1"/>
          <p:cNvSpPr/>
          <p:nvPr/>
        </p:nvSpPr>
        <p:spPr>
          <a:xfrm rot="10800000">
            <a:off x="7251191" y="1"/>
            <a:ext cx="603850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задержка 1"/>
          <p:cNvSpPr/>
          <p:nvPr/>
        </p:nvSpPr>
        <p:spPr>
          <a:xfrm rot="10800000">
            <a:off x="9020355" y="0"/>
            <a:ext cx="12364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78484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Преимущества метода проектов для саморазвития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752" y="688848"/>
            <a:ext cx="6126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саморазвития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различные источники информации: изучение литературы, просмотр телепередач или видеороликов, прохождение курсов повышения квалификации, посещение семинаров и конференций, посещение занятий коллег с последующим обменом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752" y="370307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проектов помогает педагогу по физической культуре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-повышать профессионально-личностную компетентность;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-вырабатывать собственный алгоритм действий для достижения поставленной цели;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-систематизировать информационный материал;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-организовывать увлекательные занятия по физической культуре и познавательные спортивные мероприятия;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-устанавливать творческое взаимодействие с родителями обучающихся.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632" y="2425790"/>
            <a:ext cx="1591056" cy="110379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856" y="2331720"/>
            <a:ext cx="1673352" cy="1216152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3848" y="2386713"/>
            <a:ext cx="1584960" cy="113372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658" y="0"/>
            <a:ext cx="764789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159" y="1756162"/>
            <a:ext cx="812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dirty="0">
              <a:solidFill>
                <a:srgbClr val="1C51A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2" name="任意多边形 9"/>
          <p:cNvSpPr/>
          <p:nvPr/>
        </p:nvSpPr>
        <p:spPr>
          <a:xfrm>
            <a:off x="0" y="1170432"/>
            <a:ext cx="4517136" cy="1700784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93776" y="3139440"/>
            <a:ext cx="4288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 является источником профессионального саморазвития педагога по физической культуре в связи с тем, что: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5192" y="1127760"/>
            <a:ext cx="4178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проектов помогает педагогу по физической культуре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3208" y="1716024"/>
            <a:ext cx="3849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А)Повышать профессионально-личностную компетентность и -вырабатывать собственный алгоритм действий для достижения поставленной цели;  устанавливать творческое взаимодействие с родителями обучающихся.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Систематизировать информационный материал и организовывать увлекательные занятия по физической культуре и познавательные спортивные мероприятия;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В)Верно А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устанавливать творческое взаимодействие с родителями обучающихся.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Верно А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968;p48"/>
          <p:cNvSpPr/>
          <p:nvPr/>
        </p:nvSpPr>
        <p:spPr>
          <a:xfrm>
            <a:off x="4511692" y="122095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2656" y="1325880"/>
            <a:ext cx="1435608" cy="1416655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446" y="1307591"/>
            <a:ext cx="1405372" cy="1399033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Google Shape;968;p48"/>
          <p:cNvSpPr/>
          <p:nvPr/>
        </p:nvSpPr>
        <p:spPr>
          <a:xfrm>
            <a:off x="156100" y="379651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Блок-схема: задержка 1"/>
          <p:cNvSpPr/>
          <p:nvPr/>
        </p:nvSpPr>
        <p:spPr>
          <a:xfrm rot="10800000" flipH="1">
            <a:off x="0" y="6556248"/>
            <a:ext cx="9144000" cy="301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задержка 1"/>
          <p:cNvSpPr/>
          <p:nvPr/>
        </p:nvSpPr>
        <p:spPr>
          <a:xfrm rot="10800000">
            <a:off x="0" y="6391656"/>
            <a:ext cx="9144000" cy="914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Блок-схема: задержка 1"/>
          <p:cNvSpPr/>
          <p:nvPr/>
        </p:nvSpPr>
        <p:spPr>
          <a:xfrm rot="10800000" flipH="1">
            <a:off x="0" y="2977896"/>
            <a:ext cx="5010912" cy="1219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09016" y="3977640"/>
            <a:ext cx="4611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Проектная культура влияет на повышение профессионально-личностной компетентности педагога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Проектная культура позволяет получить новый опыт управления образовательным процессом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 Проектная культура дает возможность самореализации и самовыражения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Г) Верно все выше перечисленное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Д) Верно А и В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0" y="1106425"/>
            <a:ext cx="8997695" cy="5614415"/>
            <a:chOff x="0" y="-303295"/>
            <a:chExt cx="10411694" cy="6284641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303295"/>
              <a:ext cx="7756713" cy="4418100"/>
              <a:chOff x="0" y="-59910"/>
              <a:chExt cx="1532190" cy="872710"/>
            </a:xfrm>
          </p:grpSpPr>
          <p:sp>
            <p:nvSpPr>
              <p:cNvPr id="8" name="Freeform 12"/>
              <p:cNvSpPr/>
              <p:nvPr/>
            </p:nvSpPr>
            <p:spPr>
              <a:xfrm>
                <a:off x="0" y="-59910"/>
                <a:ext cx="1532190" cy="51899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-190707"/>
              <a:ext cx="10157694" cy="6172053"/>
              <a:chOff x="0" y="-90352"/>
              <a:chExt cx="2006458" cy="1219171"/>
            </a:xfrm>
          </p:grpSpPr>
          <p:sp>
            <p:nvSpPr>
              <p:cNvPr id="6" name="Freeform 15"/>
              <p:cNvSpPr/>
              <p:nvPr/>
            </p:nvSpPr>
            <p:spPr>
              <a:xfrm>
                <a:off x="0" y="-90352"/>
                <a:ext cx="2006458" cy="121917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-1906524" y="3918204"/>
            <a:ext cx="538581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48186" y="1338072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786384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1398782"/>
            <a:ext cx="7562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Педагогическое проектирование физкультурно-спортивной деятельности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[Электронный ресурс]: учебное пособие / С. П. Миронова [и др.]. Екатеринбург: Изд-во Рос.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проф.-пед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ун-та, 2018. 147 с. [Электронная версия][Ресурс: http://elar.rsvpu.ru/ 978-5-8050-0645-7].</a:t>
            </a:r>
          </a:p>
          <a:p>
            <a:pPr fontAlgn="base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0432" y="3101138"/>
            <a:ext cx="7635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на тему: «Проектная деятельность учителя физической культуры в школьном образовательном пространстве»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[Электронная версия][Ресурс: https://infourok.ru/statya-na-temu-proektnaya-deyatelnost-uchitelya-fizicheskoy-kulturi-v-shkolnom-591968.html]</a:t>
            </a:r>
          </a:p>
          <a:p>
            <a:pPr fontAlgn="base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35994" y="2514600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6850" y="3794760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45138" y="5212080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21792" y="1569240"/>
            <a:ext cx="400754" cy="259560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PA_任意多边形 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13408" y="3947071"/>
            <a:ext cx="344436" cy="339531"/>
          </a:xfrm>
          <a:custGeom>
            <a:avLst/>
            <a:gdLst>
              <a:gd name="T0" fmla="*/ 887 w 913"/>
              <a:gd name="T1" fmla="*/ 712 h 900"/>
              <a:gd name="T2" fmla="*/ 911 w 913"/>
              <a:gd name="T3" fmla="*/ 772 h 900"/>
              <a:gd name="T4" fmla="*/ 809 w 913"/>
              <a:gd name="T5" fmla="*/ 848 h 900"/>
              <a:gd name="T6" fmla="*/ 591 w 913"/>
              <a:gd name="T7" fmla="*/ 893 h 900"/>
              <a:gd name="T8" fmla="*/ 363 w 913"/>
              <a:gd name="T9" fmla="*/ 896 h 900"/>
              <a:gd name="T10" fmla="*/ 132 w 913"/>
              <a:gd name="T11" fmla="*/ 859 h 900"/>
              <a:gd name="T12" fmla="*/ 9 w 913"/>
              <a:gd name="T13" fmla="*/ 787 h 900"/>
              <a:gd name="T14" fmla="*/ 13 w 913"/>
              <a:gd name="T15" fmla="*/ 723 h 900"/>
              <a:gd name="T16" fmla="*/ 95 w 913"/>
              <a:gd name="T17" fmla="*/ 673 h 900"/>
              <a:gd name="T18" fmla="*/ 76 w 913"/>
              <a:gd name="T19" fmla="*/ 714 h 900"/>
              <a:gd name="T20" fmla="*/ 160 w 913"/>
              <a:gd name="T21" fmla="*/ 766 h 900"/>
              <a:gd name="T22" fmla="*/ 456 w 913"/>
              <a:gd name="T23" fmla="*/ 800 h 900"/>
              <a:gd name="T24" fmla="*/ 772 w 913"/>
              <a:gd name="T25" fmla="*/ 757 h 900"/>
              <a:gd name="T26" fmla="*/ 837 w 913"/>
              <a:gd name="T27" fmla="*/ 705 h 900"/>
              <a:gd name="T28" fmla="*/ 816 w 913"/>
              <a:gd name="T29" fmla="*/ 673 h 900"/>
              <a:gd name="T30" fmla="*/ 290 w 913"/>
              <a:gd name="T31" fmla="*/ 56 h 900"/>
              <a:gd name="T32" fmla="*/ 314 w 913"/>
              <a:gd name="T33" fmla="*/ 132 h 900"/>
              <a:gd name="T34" fmla="*/ 249 w 913"/>
              <a:gd name="T35" fmla="*/ 197 h 900"/>
              <a:gd name="T36" fmla="*/ 173 w 913"/>
              <a:gd name="T37" fmla="*/ 173 h 900"/>
              <a:gd name="T38" fmla="*/ 149 w 913"/>
              <a:gd name="T39" fmla="*/ 97 h 900"/>
              <a:gd name="T40" fmla="*/ 214 w 913"/>
              <a:gd name="T41" fmla="*/ 32 h 900"/>
              <a:gd name="T42" fmla="*/ 647 w 913"/>
              <a:gd name="T43" fmla="*/ 39 h 900"/>
              <a:gd name="T44" fmla="*/ 595 w 913"/>
              <a:gd name="T45" fmla="*/ 115 h 900"/>
              <a:gd name="T46" fmla="*/ 632 w 913"/>
              <a:gd name="T47" fmla="*/ 184 h 900"/>
              <a:gd name="T48" fmla="*/ 712 w 913"/>
              <a:gd name="T49" fmla="*/ 190 h 900"/>
              <a:gd name="T50" fmla="*/ 762 w 913"/>
              <a:gd name="T51" fmla="*/ 115 h 900"/>
              <a:gd name="T52" fmla="*/ 725 w 913"/>
              <a:gd name="T53" fmla="*/ 45 h 900"/>
              <a:gd name="T54" fmla="*/ 597 w 913"/>
              <a:gd name="T55" fmla="*/ 729 h 900"/>
              <a:gd name="T56" fmla="*/ 766 w 913"/>
              <a:gd name="T57" fmla="*/ 487 h 900"/>
              <a:gd name="T58" fmla="*/ 805 w 913"/>
              <a:gd name="T59" fmla="*/ 437 h 900"/>
              <a:gd name="T60" fmla="*/ 803 w 913"/>
              <a:gd name="T61" fmla="*/ 262 h 900"/>
              <a:gd name="T62" fmla="*/ 729 w 913"/>
              <a:gd name="T63" fmla="*/ 212 h 900"/>
              <a:gd name="T64" fmla="*/ 630 w 913"/>
              <a:gd name="T65" fmla="*/ 247 h 900"/>
              <a:gd name="T66" fmla="*/ 632 w 913"/>
              <a:gd name="T67" fmla="*/ 443 h 900"/>
              <a:gd name="T68" fmla="*/ 456 w 913"/>
              <a:gd name="T69" fmla="*/ 0 h 900"/>
              <a:gd name="T70" fmla="*/ 541 w 913"/>
              <a:gd name="T71" fmla="*/ 56 h 900"/>
              <a:gd name="T72" fmla="*/ 532 w 913"/>
              <a:gd name="T73" fmla="*/ 143 h 900"/>
              <a:gd name="T74" fmla="*/ 456 w 913"/>
              <a:gd name="T75" fmla="*/ 182 h 900"/>
              <a:gd name="T76" fmla="*/ 374 w 913"/>
              <a:gd name="T77" fmla="*/ 128 h 900"/>
              <a:gd name="T78" fmla="*/ 383 w 913"/>
              <a:gd name="T79" fmla="*/ 41 h 900"/>
              <a:gd name="T80" fmla="*/ 456 w 913"/>
              <a:gd name="T81" fmla="*/ 0 h 900"/>
              <a:gd name="T82" fmla="*/ 580 w 913"/>
              <a:gd name="T83" fmla="*/ 465 h 900"/>
              <a:gd name="T84" fmla="*/ 593 w 913"/>
              <a:gd name="T85" fmla="*/ 283 h 900"/>
              <a:gd name="T86" fmla="*/ 541 w 913"/>
              <a:gd name="T87" fmla="*/ 206 h 900"/>
              <a:gd name="T88" fmla="*/ 368 w 913"/>
              <a:gd name="T89" fmla="*/ 206 h 900"/>
              <a:gd name="T90" fmla="*/ 316 w 913"/>
              <a:gd name="T91" fmla="*/ 283 h 900"/>
              <a:gd name="T92" fmla="*/ 329 w 913"/>
              <a:gd name="T93" fmla="*/ 465 h 900"/>
              <a:gd name="T94" fmla="*/ 433 w 913"/>
              <a:gd name="T95" fmla="*/ 759 h 900"/>
              <a:gd name="T96" fmla="*/ 314 w 913"/>
              <a:gd name="T97" fmla="*/ 508 h 900"/>
              <a:gd name="T98" fmla="*/ 275 w 913"/>
              <a:gd name="T99" fmla="*/ 420 h 900"/>
              <a:gd name="T100" fmla="*/ 296 w 913"/>
              <a:gd name="T101" fmla="*/ 214 h 900"/>
              <a:gd name="T102" fmla="*/ 149 w 913"/>
              <a:gd name="T103" fmla="*/ 218 h 900"/>
              <a:gd name="T104" fmla="*/ 102 w 913"/>
              <a:gd name="T105" fmla="*/ 292 h 900"/>
              <a:gd name="T106" fmla="*/ 115 w 913"/>
              <a:gd name="T107" fmla="*/ 456 h 900"/>
              <a:gd name="T108" fmla="*/ 208 w 913"/>
              <a:gd name="T109" fmla="*/ 729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3" h="900">
                <a:moveTo>
                  <a:pt x="816" y="673"/>
                </a:moveTo>
                <a:lnTo>
                  <a:pt x="816" y="673"/>
                </a:lnTo>
                <a:lnTo>
                  <a:pt x="837" y="681"/>
                </a:lnTo>
                <a:lnTo>
                  <a:pt x="857" y="690"/>
                </a:lnTo>
                <a:lnTo>
                  <a:pt x="874" y="701"/>
                </a:lnTo>
                <a:lnTo>
                  <a:pt x="887" y="712"/>
                </a:lnTo>
                <a:lnTo>
                  <a:pt x="898" y="723"/>
                </a:lnTo>
                <a:lnTo>
                  <a:pt x="906" y="736"/>
                </a:lnTo>
                <a:lnTo>
                  <a:pt x="911" y="746"/>
                </a:lnTo>
                <a:lnTo>
                  <a:pt x="913" y="759"/>
                </a:lnTo>
                <a:lnTo>
                  <a:pt x="913" y="759"/>
                </a:lnTo>
                <a:lnTo>
                  <a:pt x="911" y="772"/>
                </a:lnTo>
                <a:lnTo>
                  <a:pt x="904" y="787"/>
                </a:lnTo>
                <a:lnTo>
                  <a:pt x="891" y="800"/>
                </a:lnTo>
                <a:lnTo>
                  <a:pt x="876" y="813"/>
                </a:lnTo>
                <a:lnTo>
                  <a:pt x="857" y="826"/>
                </a:lnTo>
                <a:lnTo>
                  <a:pt x="835" y="837"/>
                </a:lnTo>
                <a:lnTo>
                  <a:pt x="809" y="848"/>
                </a:lnTo>
                <a:lnTo>
                  <a:pt x="779" y="859"/>
                </a:lnTo>
                <a:lnTo>
                  <a:pt x="746" y="867"/>
                </a:lnTo>
                <a:lnTo>
                  <a:pt x="712" y="876"/>
                </a:lnTo>
                <a:lnTo>
                  <a:pt x="673" y="883"/>
                </a:lnTo>
                <a:lnTo>
                  <a:pt x="634" y="889"/>
                </a:lnTo>
                <a:lnTo>
                  <a:pt x="591" y="893"/>
                </a:lnTo>
                <a:lnTo>
                  <a:pt x="547" y="896"/>
                </a:lnTo>
                <a:lnTo>
                  <a:pt x="502" y="898"/>
                </a:lnTo>
                <a:lnTo>
                  <a:pt x="456" y="900"/>
                </a:lnTo>
                <a:lnTo>
                  <a:pt x="456" y="900"/>
                </a:lnTo>
                <a:lnTo>
                  <a:pt x="409" y="898"/>
                </a:lnTo>
                <a:lnTo>
                  <a:pt x="363" y="896"/>
                </a:lnTo>
                <a:lnTo>
                  <a:pt x="320" y="893"/>
                </a:lnTo>
                <a:lnTo>
                  <a:pt x="277" y="889"/>
                </a:lnTo>
                <a:lnTo>
                  <a:pt x="238" y="883"/>
                </a:lnTo>
                <a:lnTo>
                  <a:pt x="201" y="876"/>
                </a:lnTo>
                <a:lnTo>
                  <a:pt x="164" y="867"/>
                </a:lnTo>
                <a:lnTo>
                  <a:pt x="132" y="859"/>
                </a:lnTo>
                <a:lnTo>
                  <a:pt x="104" y="848"/>
                </a:lnTo>
                <a:lnTo>
                  <a:pt x="78" y="837"/>
                </a:lnTo>
                <a:lnTo>
                  <a:pt x="54" y="826"/>
                </a:lnTo>
                <a:lnTo>
                  <a:pt x="35" y="813"/>
                </a:lnTo>
                <a:lnTo>
                  <a:pt x="19" y="800"/>
                </a:lnTo>
                <a:lnTo>
                  <a:pt x="9" y="787"/>
                </a:lnTo>
                <a:lnTo>
                  <a:pt x="2" y="772"/>
                </a:lnTo>
                <a:lnTo>
                  <a:pt x="0" y="759"/>
                </a:lnTo>
                <a:lnTo>
                  <a:pt x="0" y="759"/>
                </a:lnTo>
                <a:lnTo>
                  <a:pt x="0" y="746"/>
                </a:lnTo>
                <a:lnTo>
                  <a:pt x="6" y="736"/>
                </a:lnTo>
                <a:lnTo>
                  <a:pt x="13" y="723"/>
                </a:lnTo>
                <a:lnTo>
                  <a:pt x="24" y="712"/>
                </a:lnTo>
                <a:lnTo>
                  <a:pt x="39" y="701"/>
                </a:lnTo>
                <a:lnTo>
                  <a:pt x="54" y="690"/>
                </a:lnTo>
                <a:lnTo>
                  <a:pt x="74" y="681"/>
                </a:lnTo>
                <a:lnTo>
                  <a:pt x="95" y="673"/>
                </a:lnTo>
                <a:lnTo>
                  <a:pt x="95" y="673"/>
                </a:lnTo>
                <a:lnTo>
                  <a:pt x="87" y="679"/>
                </a:lnTo>
                <a:lnTo>
                  <a:pt x="80" y="688"/>
                </a:lnTo>
                <a:lnTo>
                  <a:pt x="76" y="697"/>
                </a:lnTo>
                <a:lnTo>
                  <a:pt x="74" y="705"/>
                </a:lnTo>
                <a:lnTo>
                  <a:pt x="74" y="705"/>
                </a:lnTo>
                <a:lnTo>
                  <a:pt x="76" y="714"/>
                </a:lnTo>
                <a:lnTo>
                  <a:pt x="80" y="723"/>
                </a:lnTo>
                <a:lnTo>
                  <a:pt x="91" y="733"/>
                </a:lnTo>
                <a:lnTo>
                  <a:pt x="104" y="742"/>
                </a:lnTo>
                <a:lnTo>
                  <a:pt x="119" y="751"/>
                </a:lnTo>
                <a:lnTo>
                  <a:pt x="138" y="757"/>
                </a:lnTo>
                <a:lnTo>
                  <a:pt x="160" y="766"/>
                </a:lnTo>
                <a:lnTo>
                  <a:pt x="186" y="772"/>
                </a:lnTo>
                <a:lnTo>
                  <a:pt x="242" y="783"/>
                </a:lnTo>
                <a:lnTo>
                  <a:pt x="307" y="792"/>
                </a:lnTo>
                <a:lnTo>
                  <a:pt x="379" y="798"/>
                </a:lnTo>
                <a:lnTo>
                  <a:pt x="456" y="800"/>
                </a:lnTo>
                <a:lnTo>
                  <a:pt x="456" y="800"/>
                </a:lnTo>
                <a:lnTo>
                  <a:pt x="532" y="798"/>
                </a:lnTo>
                <a:lnTo>
                  <a:pt x="604" y="792"/>
                </a:lnTo>
                <a:lnTo>
                  <a:pt x="668" y="783"/>
                </a:lnTo>
                <a:lnTo>
                  <a:pt x="727" y="772"/>
                </a:lnTo>
                <a:lnTo>
                  <a:pt x="751" y="766"/>
                </a:lnTo>
                <a:lnTo>
                  <a:pt x="772" y="757"/>
                </a:lnTo>
                <a:lnTo>
                  <a:pt x="792" y="751"/>
                </a:lnTo>
                <a:lnTo>
                  <a:pt x="809" y="742"/>
                </a:lnTo>
                <a:lnTo>
                  <a:pt x="820" y="733"/>
                </a:lnTo>
                <a:lnTo>
                  <a:pt x="831" y="723"/>
                </a:lnTo>
                <a:lnTo>
                  <a:pt x="835" y="714"/>
                </a:lnTo>
                <a:lnTo>
                  <a:pt x="837" y="705"/>
                </a:lnTo>
                <a:lnTo>
                  <a:pt x="837" y="705"/>
                </a:lnTo>
                <a:lnTo>
                  <a:pt x="837" y="697"/>
                </a:lnTo>
                <a:lnTo>
                  <a:pt x="833" y="688"/>
                </a:lnTo>
                <a:lnTo>
                  <a:pt x="824" y="679"/>
                </a:lnTo>
                <a:lnTo>
                  <a:pt x="816" y="673"/>
                </a:lnTo>
                <a:lnTo>
                  <a:pt x="816" y="673"/>
                </a:lnTo>
                <a:close/>
                <a:moveTo>
                  <a:pt x="231" y="32"/>
                </a:moveTo>
                <a:lnTo>
                  <a:pt x="231" y="32"/>
                </a:lnTo>
                <a:lnTo>
                  <a:pt x="249" y="32"/>
                </a:lnTo>
                <a:lnTo>
                  <a:pt x="264" y="39"/>
                </a:lnTo>
                <a:lnTo>
                  <a:pt x="277" y="45"/>
                </a:lnTo>
                <a:lnTo>
                  <a:pt x="290" y="56"/>
                </a:lnTo>
                <a:lnTo>
                  <a:pt x="301" y="69"/>
                </a:lnTo>
                <a:lnTo>
                  <a:pt x="307" y="82"/>
                </a:lnTo>
                <a:lnTo>
                  <a:pt x="314" y="97"/>
                </a:lnTo>
                <a:lnTo>
                  <a:pt x="314" y="115"/>
                </a:lnTo>
                <a:lnTo>
                  <a:pt x="314" y="115"/>
                </a:lnTo>
                <a:lnTo>
                  <a:pt x="314" y="132"/>
                </a:lnTo>
                <a:lnTo>
                  <a:pt x="307" y="147"/>
                </a:lnTo>
                <a:lnTo>
                  <a:pt x="301" y="162"/>
                </a:lnTo>
                <a:lnTo>
                  <a:pt x="290" y="173"/>
                </a:lnTo>
                <a:lnTo>
                  <a:pt x="277" y="184"/>
                </a:lnTo>
                <a:lnTo>
                  <a:pt x="264" y="190"/>
                </a:lnTo>
                <a:lnTo>
                  <a:pt x="249" y="197"/>
                </a:lnTo>
                <a:lnTo>
                  <a:pt x="231" y="197"/>
                </a:lnTo>
                <a:lnTo>
                  <a:pt x="231" y="197"/>
                </a:lnTo>
                <a:lnTo>
                  <a:pt x="214" y="197"/>
                </a:lnTo>
                <a:lnTo>
                  <a:pt x="199" y="190"/>
                </a:lnTo>
                <a:lnTo>
                  <a:pt x="186" y="184"/>
                </a:lnTo>
                <a:lnTo>
                  <a:pt x="173" y="173"/>
                </a:lnTo>
                <a:lnTo>
                  <a:pt x="162" y="162"/>
                </a:lnTo>
                <a:lnTo>
                  <a:pt x="156" y="147"/>
                </a:lnTo>
                <a:lnTo>
                  <a:pt x="149" y="132"/>
                </a:lnTo>
                <a:lnTo>
                  <a:pt x="149" y="115"/>
                </a:lnTo>
                <a:lnTo>
                  <a:pt x="149" y="115"/>
                </a:lnTo>
                <a:lnTo>
                  <a:pt x="149" y="97"/>
                </a:lnTo>
                <a:lnTo>
                  <a:pt x="156" y="82"/>
                </a:lnTo>
                <a:lnTo>
                  <a:pt x="162" y="69"/>
                </a:lnTo>
                <a:lnTo>
                  <a:pt x="173" y="56"/>
                </a:lnTo>
                <a:lnTo>
                  <a:pt x="186" y="45"/>
                </a:lnTo>
                <a:lnTo>
                  <a:pt x="199" y="39"/>
                </a:lnTo>
                <a:lnTo>
                  <a:pt x="214" y="32"/>
                </a:lnTo>
                <a:lnTo>
                  <a:pt x="231" y="32"/>
                </a:lnTo>
                <a:lnTo>
                  <a:pt x="231" y="32"/>
                </a:lnTo>
                <a:close/>
                <a:moveTo>
                  <a:pt x="679" y="32"/>
                </a:moveTo>
                <a:lnTo>
                  <a:pt x="679" y="32"/>
                </a:lnTo>
                <a:lnTo>
                  <a:pt x="662" y="32"/>
                </a:lnTo>
                <a:lnTo>
                  <a:pt x="647" y="39"/>
                </a:lnTo>
                <a:lnTo>
                  <a:pt x="632" y="45"/>
                </a:lnTo>
                <a:lnTo>
                  <a:pt x="621" y="56"/>
                </a:lnTo>
                <a:lnTo>
                  <a:pt x="610" y="69"/>
                </a:lnTo>
                <a:lnTo>
                  <a:pt x="601" y="82"/>
                </a:lnTo>
                <a:lnTo>
                  <a:pt x="597" y="97"/>
                </a:lnTo>
                <a:lnTo>
                  <a:pt x="595" y="115"/>
                </a:lnTo>
                <a:lnTo>
                  <a:pt x="595" y="115"/>
                </a:lnTo>
                <a:lnTo>
                  <a:pt x="597" y="132"/>
                </a:lnTo>
                <a:lnTo>
                  <a:pt x="601" y="147"/>
                </a:lnTo>
                <a:lnTo>
                  <a:pt x="610" y="162"/>
                </a:lnTo>
                <a:lnTo>
                  <a:pt x="621" y="173"/>
                </a:lnTo>
                <a:lnTo>
                  <a:pt x="632" y="184"/>
                </a:lnTo>
                <a:lnTo>
                  <a:pt x="647" y="190"/>
                </a:lnTo>
                <a:lnTo>
                  <a:pt x="662" y="197"/>
                </a:lnTo>
                <a:lnTo>
                  <a:pt x="679" y="197"/>
                </a:lnTo>
                <a:lnTo>
                  <a:pt x="679" y="197"/>
                </a:lnTo>
                <a:lnTo>
                  <a:pt x="694" y="197"/>
                </a:lnTo>
                <a:lnTo>
                  <a:pt x="712" y="190"/>
                </a:lnTo>
                <a:lnTo>
                  <a:pt x="725" y="184"/>
                </a:lnTo>
                <a:lnTo>
                  <a:pt x="738" y="173"/>
                </a:lnTo>
                <a:lnTo>
                  <a:pt x="749" y="162"/>
                </a:lnTo>
                <a:lnTo>
                  <a:pt x="755" y="147"/>
                </a:lnTo>
                <a:lnTo>
                  <a:pt x="759" y="132"/>
                </a:lnTo>
                <a:lnTo>
                  <a:pt x="762" y="115"/>
                </a:lnTo>
                <a:lnTo>
                  <a:pt x="762" y="115"/>
                </a:lnTo>
                <a:lnTo>
                  <a:pt x="759" y="97"/>
                </a:lnTo>
                <a:lnTo>
                  <a:pt x="755" y="82"/>
                </a:lnTo>
                <a:lnTo>
                  <a:pt x="749" y="69"/>
                </a:lnTo>
                <a:lnTo>
                  <a:pt x="738" y="56"/>
                </a:lnTo>
                <a:lnTo>
                  <a:pt x="725" y="45"/>
                </a:lnTo>
                <a:lnTo>
                  <a:pt x="712" y="39"/>
                </a:lnTo>
                <a:lnTo>
                  <a:pt x="694" y="32"/>
                </a:lnTo>
                <a:lnTo>
                  <a:pt x="679" y="32"/>
                </a:lnTo>
                <a:lnTo>
                  <a:pt x="679" y="32"/>
                </a:lnTo>
                <a:close/>
                <a:moveTo>
                  <a:pt x="597" y="508"/>
                </a:moveTo>
                <a:lnTo>
                  <a:pt x="597" y="729"/>
                </a:lnTo>
                <a:lnTo>
                  <a:pt x="656" y="729"/>
                </a:lnTo>
                <a:lnTo>
                  <a:pt x="679" y="575"/>
                </a:lnTo>
                <a:lnTo>
                  <a:pt x="701" y="729"/>
                </a:lnTo>
                <a:lnTo>
                  <a:pt x="766" y="729"/>
                </a:lnTo>
                <a:lnTo>
                  <a:pt x="766" y="487"/>
                </a:lnTo>
                <a:lnTo>
                  <a:pt x="766" y="487"/>
                </a:lnTo>
                <a:lnTo>
                  <a:pt x="774" y="480"/>
                </a:lnTo>
                <a:lnTo>
                  <a:pt x="783" y="474"/>
                </a:lnTo>
                <a:lnTo>
                  <a:pt x="790" y="465"/>
                </a:lnTo>
                <a:lnTo>
                  <a:pt x="796" y="456"/>
                </a:lnTo>
                <a:lnTo>
                  <a:pt x="803" y="448"/>
                </a:lnTo>
                <a:lnTo>
                  <a:pt x="805" y="437"/>
                </a:lnTo>
                <a:lnTo>
                  <a:pt x="807" y="426"/>
                </a:lnTo>
                <a:lnTo>
                  <a:pt x="809" y="415"/>
                </a:lnTo>
                <a:lnTo>
                  <a:pt x="809" y="292"/>
                </a:lnTo>
                <a:lnTo>
                  <a:pt x="809" y="292"/>
                </a:lnTo>
                <a:lnTo>
                  <a:pt x="807" y="277"/>
                </a:lnTo>
                <a:lnTo>
                  <a:pt x="803" y="262"/>
                </a:lnTo>
                <a:lnTo>
                  <a:pt x="794" y="249"/>
                </a:lnTo>
                <a:lnTo>
                  <a:pt x="785" y="236"/>
                </a:lnTo>
                <a:lnTo>
                  <a:pt x="774" y="227"/>
                </a:lnTo>
                <a:lnTo>
                  <a:pt x="759" y="218"/>
                </a:lnTo>
                <a:lnTo>
                  <a:pt x="746" y="214"/>
                </a:lnTo>
                <a:lnTo>
                  <a:pt x="729" y="212"/>
                </a:lnTo>
                <a:lnTo>
                  <a:pt x="632" y="212"/>
                </a:lnTo>
                <a:lnTo>
                  <a:pt x="632" y="212"/>
                </a:lnTo>
                <a:lnTo>
                  <a:pt x="614" y="214"/>
                </a:lnTo>
                <a:lnTo>
                  <a:pt x="614" y="214"/>
                </a:lnTo>
                <a:lnTo>
                  <a:pt x="623" y="231"/>
                </a:lnTo>
                <a:lnTo>
                  <a:pt x="630" y="247"/>
                </a:lnTo>
                <a:lnTo>
                  <a:pt x="634" y="266"/>
                </a:lnTo>
                <a:lnTo>
                  <a:pt x="634" y="283"/>
                </a:lnTo>
                <a:lnTo>
                  <a:pt x="634" y="420"/>
                </a:lnTo>
                <a:lnTo>
                  <a:pt x="634" y="420"/>
                </a:lnTo>
                <a:lnTo>
                  <a:pt x="634" y="433"/>
                </a:lnTo>
                <a:lnTo>
                  <a:pt x="632" y="443"/>
                </a:lnTo>
                <a:lnTo>
                  <a:pt x="625" y="467"/>
                </a:lnTo>
                <a:lnTo>
                  <a:pt x="612" y="491"/>
                </a:lnTo>
                <a:lnTo>
                  <a:pt x="597" y="508"/>
                </a:lnTo>
                <a:lnTo>
                  <a:pt x="597" y="508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76" y="2"/>
                </a:lnTo>
                <a:lnTo>
                  <a:pt x="493" y="9"/>
                </a:lnTo>
                <a:lnTo>
                  <a:pt x="508" y="17"/>
                </a:lnTo>
                <a:lnTo>
                  <a:pt x="521" y="28"/>
                </a:lnTo>
                <a:lnTo>
                  <a:pt x="532" y="41"/>
                </a:lnTo>
                <a:lnTo>
                  <a:pt x="541" y="56"/>
                </a:lnTo>
                <a:lnTo>
                  <a:pt x="545" y="74"/>
                </a:lnTo>
                <a:lnTo>
                  <a:pt x="547" y="91"/>
                </a:lnTo>
                <a:lnTo>
                  <a:pt x="547" y="91"/>
                </a:lnTo>
                <a:lnTo>
                  <a:pt x="545" y="110"/>
                </a:lnTo>
                <a:lnTo>
                  <a:pt x="541" y="128"/>
                </a:lnTo>
                <a:lnTo>
                  <a:pt x="532" y="143"/>
                </a:lnTo>
                <a:lnTo>
                  <a:pt x="521" y="156"/>
                </a:lnTo>
                <a:lnTo>
                  <a:pt x="508" y="167"/>
                </a:lnTo>
                <a:lnTo>
                  <a:pt x="493" y="175"/>
                </a:lnTo>
                <a:lnTo>
                  <a:pt x="476" y="180"/>
                </a:lnTo>
                <a:lnTo>
                  <a:pt x="456" y="182"/>
                </a:lnTo>
                <a:lnTo>
                  <a:pt x="456" y="182"/>
                </a:lnTo>
                <a:lnTo>
                  <a:pt x="439" y="180"/>
                </a:lnTo>
                <a:lnTo>
                  <a:pt x="422" y="175"/>
                </a:lnTo>
                <a:lnTo>
                  <a:pt x="407" y="167"/>
                </a:lnTo>
                <a:lnTo>
                  <a:pt x="394" y="156"/>
                </a:lnTo>
                <a:lnTo>
                  <a:pt x="383" y="143"/>
                </a:lnTo>
                <a:lnTo>
                  <a:pt x="374" y="128"/>
                </a:lnTo>
                <a:lnTo>
                  <a:pt x="368" y="110"/>
                </a:lnTo>
                <a:lnTo>
                  <a:pt x="368" y="91"/>
                </a:lnTo>
                <a:lnTo>
                  <a:pt x="368" y="91"/>
                </a:lnTo>
                <a:lnTo>
                  <a:pt x="368" y="74"/>
                </a:lnTo>
                <a:lnTo>
                  <a:pt x="374" y="56"/>
                </a:lnTo>
                <a:lnTo>
                  <a:pt x="383" y="41"/>
                </a:lnTo>
                <a:lnTo>
                  <a:pt x="394" y="28"/>
                </a:lnTo>
                <a:lnTo>
                  <a:pt x="407" y="17"/>
                </a:lnTo>
                <a:lnTo>
                  <a:pt x="422" y="9"/>
                </a:lnTo>
                <a:lnTo>
                  <a:pt x="439" y="2"/>
                </a:lnTo>
                <a:lnTo>
                  <a:pt x="456" y="0"/>
                </a:lnTo>
                <a:lnTo>
                  <a:pt x="456" y="0"/>
                </a:lnTo>
                <a:close/>
                <a:moveTo>
                  <a:pt x="547" y="495"/>
                </a:moveTo>
                <a:lnTo>
                  <a:pt x="547" y="495"/>
                </a:lnTo>
                <a:lnTo>
                  <a:pt x="556" y="489"/>
                </a:lnTo>
                <a:lnTo>
                  <a:pt x="565" y="482"/>
                </a:lnTo>
                <a:lnTo>
                  <a:pt x="573" y="474"/>
                </a:lnTo>
                <a:lnTo>
                  <a:pt x="580" y="465"/>
                </a:lnTo>
                <a:lnTo>
                  <a:pt x="586" y="454"/>
                </a:lnTo>
                <a:lnTo>
                  <a:pt x="591" y="443"/>
                </a:lnTo>
                <a:lnTo>
                  <a:pt x="593" y="430"/>
                </a:lnTo>
                <a:lnTo>
                  <a:pt x="593" y="420"/>
                </a:lnTo>
                <a:lnTo>
                  <a:pt x="593" y="283"/>
                </a:lnTo>
                <a:lnTo>
                  <a:pt x="593" y="283"/>
                </a:lnTo>
                <a:lnTo>
                  <a:pt x="591" y="266"/>
                </a:lnTo>
                <a:lnTo>
                  <a:pt x="586" y="251"/>
                </a:lnTo>
                <a:lnTo>
                  <a:pt x="578" y="236"/>
                </a:lnTo>
                <a:lnTo>
                  <a:pt x="569" y="223"/>
                </a:lnTo>
                <a:lnTo>
                  <a:pt x="556" y="212"/>
                </a:lnTo>
                <a:lnTo>
                  <a:pt x="541" y="206"/>
                </a:lnTo>
                <a:lnTo>
                  <a:pt x="524" y="199"/>
                </a:lnTo>
                <a:lnTo>
                  <a:pt x="508" y="199"/>
                </a:lnTo>
                <a:lnTo>
                  <a:pt x="402" y="199"/>
                </a:lnTo>
                <a:lnTo>
                  <a:pt x="402" y="199"/>
                </a:lnTo>
                <a:lnTo>
                  <a:pt x="385" y="199"/>
                </a:lnTo>
                <a:lnTo>
                  <a:pt x="368" y="206"/>
                </a:lnTo>
                <a:lnTo>
                  <a:pt x="355" y="212"/>
                </a:lnTo>
                <a:lnTo>
                  <a:pt x="342" y="223"/>
                </a:lnTo>
                <a:lnTo>
                  <a:pt x="331" y="236"/>
                </a:lnTo>
                <a:lnTo>
                  <a:pt x="322" y="251"/>
                </a:lnTo>
                <a:lnTo>
                  <a:pt x="318" y="266"/>
                </a:lnTo>
                <a:lnTo>
                  <a:pt x="316" y="283"/>
                </a:lnTo>
                <a:lnTo>
                  <a:pt x="316" y="420"/>
                </a:lnTo>
                <a:lnTo>
                  <a:pt x="316" y="420"/>
                </a:lnTo>
                <a:lnTo>
                  <a:pt x="316" y="430"/>
                </a:lnTo>
                <a:lnTo>
                  <a:pt x="320" y="443"/>
                </a:lnTo>
                <a:lnTo>
                  <a:pt x="325" y="454"/>
                </a:lnTo>
                <a:lnTo>
                  <a:pt x="329" y="465"/>
                </a:lnTo>
                <a:lnTo>
                  <a:pt x="335" y="474"/>
                </a:lnTo>
                <a:lnTo>
                  <a:pt x="344" y="482"/>
                </a:lnTo>
                <a:lnTo>
                  <a:pt x="353" y="489"/>
                </a:lnTo>
                <a:lnTo>
                  <a:pt x="363" y="495"/>
                </a:lnTo>
                <a:lnTo>
                  <a:pt x="363" y="759"/>
                </a:lnTo>
                <a:lnTo>
                  <a:pt x="433" y="759"/>
                </a:lnTo>
                <a:lnTo>
                  <a:pt x="456" y="593"/>
                </a:lnTo>
                <a:lnTo>
                  <a:pt x="482" y="759"/>
                </a:lnTo>
                <a:lnTo>
                  <a:pt x="547" y="759"/>
                </a:lnTo>
                <a:lnTo>
                  <a:pt x="547" y="495"/>
                </a:lnTo>
                <a:lnTo>
                  <a:pt x="547" y="495"/>
                </a:lnTo>
                <a:close/>
                <a:moveTo>
                  <a:pt x="314" y="508"/>
                </a:moveTo>
                <a:lnTo>
                  <a:pt x="314" y="508"/>
                </a:lnTo>
                <a:lnTo>
                  <a:pt x="296" y="491"/>
                </a:lnTo>
                <a:lnTo>
                  <a:pt x="286" y="467"/>
                </a:lnTo>
                <a:lnTo>
                  <a:pt x="277" y="443"/>
                </a:lnTo>
                <a:lnTo>
                  <a:pt x="277" y="433"/>
                </a:lnTo>
                <a:lnTo>
                  <a:pt x="275" y="420"/>
                </a:lnTo>
                <a:lnTo>
                  <a:pt x="275" y="283"/>
                </a:lnTo>
                <a:lnTo>
                  <a:pt x="275" y="283"/>
                </a:lnTo>
                <a:lnTo>
                  <a:pt x="277" y="266"/>
                </a:lnTo>
                <a:lnTo>
                  <a:pt x="281" y="247"/>
                </a:lnTo>
                <a:lnTo>
                  <a:pt x="288" y="231"/>
                </a:lnTo>
                <a:lnTo>
                  <a:pt x="296" y="214"/>
                </a:lnTo>
                <a:lnTo>
                  <a:pt x="296" y="214"/>
                </a:lnTo>
                <a:lnTo>
                  <a:pt x="277" y="212"/>
                </a:lnTo>
                <a:lnTo>
                  <a:pt x="182" y="212"/>
                </a:lnTo>
                <a:lnTo>
                  <a:pt x="182" y="212"/>
                </a:lnTo>
                <a:lnTo>
                  <a:pt x="164" y="214"/>
                </a:lnTo>
                <a:lnTo>
                  <a:pt x="149" y="218"/>
                </a:lnTo>
                <a:lnTo>
                  <a:pt x="136" y="227"/>
                </a:lnTo>
                <a:lnTo>
                  <a:pt x="125" y="236"/>
                </a:lnTo>
                <a:lnTo>
                  <a:pt x="115" y="249"/>
                </a:lnTo>
                <a:lnTo>
                  <a:pt x="108" y="262"/>
                </a:lnTo>
                <a:lnTo>
                  <a:pt x="104" y="277"/>
                </a:lnTo>
                <a:lnTo>
                  <a:pt x="102" y="292"/>
                </a:lnTo>
                <a:lnTo>
                  <a:pt x="102" y="415"/>
                </a:lnTo>
                <a:lnTo>
                  <a:pt x="102" y="415"/>
                </a:lnTo>
                <a:lnTo>
                  <a:pt x="102" y="426"/>
                </a:lnTo>
                <a:lnTo>
                  <a:pt x="106" y="437"/>
                </a:lnTo>
                <a:lnTo>
                  <a:pt x="108" y="448"/>
                </a:lnTo>
                <a:lnTo>
                  <a:pt x="115" y="456"/>
                </a:lnTo>
                <a:lnTo>
                  <a:pt x="119" y="465"/>
                </a:lnTo>
                <a:lnTo>
                  <a:pt x="128" y="474"/>
                </a:lnTo>
                <a:lnTo>
                  <a:pt x="136" y="480"/>
                </a:lnTo>
                <a:lnTo>
                  <a:pt x="145" y="487"/>
                </a:lnTo>
                <a:lnTo>
                  <a:pt x="145" y="729"/>
                </a:lnTo>
                <a:lnTo>
                  <a:pt x="208" y="729"/>
                </a:lnTo>
                <a:lnTo>
                  <a:pt x="231" y="575"/>
                </a:lnTo>
                <a:lnTo>
                  <a:pt x="255" y="729"/>
                </a:lnTo>
                <a:lnTo>
                  <a:pt x="314" y="729"/>
                </a:lnTo>
                <a:lnTo>
                  <a:pt x="314" y="50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PA_任意多边形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21792" y="2676432"/>
            <a:ext cx="393192" cy="295368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PA_任意多边形 1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66928" y="5312664"/>
            <a:ext cx="457200" cy="438912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rgbClr val="0D45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179576" y="4704016"/>
            <a:ext cx="7717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Собянин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Ф.И., Никифоров Ю.Б.,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Мацко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А.И., Ковалева Р.Е.,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Бойцова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М.В.,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Кольва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В.О. Проектно-исследовательская деятельность учителя физической культуры: основы построения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 Современные наукоемкие технологии. – 2020. – № 3. – С. 188-193; [Электронная версия][Ресурс: https://top-technologies.ru/ru/article/view?id=37965]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1821</TotalTime>
  <Words>720</Words>
  <Application>Microsoft Office PowerPoint</Application>
  <PresentationFormat>Экран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306</cp:revision>
  <dcterms:created xsi:type="dcterms:W3CDTF">2019-11-13T12:28:12Z</dcterms:created>
  <dcterms:modified xsi:type="dcterms:W3CDTF">2025-02-18T12:55:13Z</dcterms:modified>
</cp:coreProperties>
</file>