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24" r:id="rId3"/>
    <p:sldId id="328" r:id="rId4"/>
    <p:sldId id="332" r:id="rId5"/>
    <p:sldId id="311" r:id="rId6"/>
    <p:sldId id="320" r:id="rId7"/>
    <p:sldId id="331" r:id="rId8"/>
    <p:sldId id="330" r:id="rId9"/>
    <p:sldId id="315" r:id="rId10"/>
    <p:sldId id="327" r:id="rId11"/>
    <p:sldId id="28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EEA413BC-9A94-4D75-94DE-B908EF0F9663}">
          <p14:sldIdLst>
            <p14:sldId id="256"/>
            <p14:sldId id="258"/>
          </p14:sldIdLst>
        </p14:section>
        <p14:section name="Раздел без заголовка" id="{D3A0FC2F-E6FE-4594-B8FE-615B978187A5}">
          <p14:sldIdLst>
            <p14:sldId id="289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51A3"/>
    <a:srgbClr val="0D4594"/>
    <a:srgbClr val="1B4E9D"/>
    <a:srgbClr val="CCE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504" autoAdjust="0"/>
    <p:restoredTop sz="94660"/>
  </p:normalViewPr>
  <p:slideViewPr>
    <p:cSldViewPr snapToGrid="0">
      <p:cViewPr varScale="1">
        <p:scale>
          <a:sx n="83" d="100"/>
          <a:sy n="83" d="100"/>
        </p:scale>
        <p:origin x="-1282" y="-77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355A14-F809-4454-9CF4-701D8DAEE7A3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A7B21-9502-4E1B-A349-68BC294950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5348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D48B-0A65-41A2-B6CF-8176A40A1013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66B1-004E-4D6F-B896-4B70F0EC90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4948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D48B-0A65-41A2-B6CF-8176A40A1013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66B1-004E-4D6F-B896-4B70F0EC90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9966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D48B-0A65-41A2-B6CF-8176A40A1013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66B1-004E-4D6F-B896-4B70F0EC90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4421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D48B-0A65-41A2-B6CF-8176A40A1013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66B1-004E-4D6F-B896-4B70F0EC90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10952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D48B-0A65-41A2-B6CF-8176A40A1013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66B1-004E-4D6F-B896-4B70F0EC90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90070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D48B-0A65-41A2-B6CF-8176A40A1013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66B1-004E-4D6F-B896-4B70F0EC90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1315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D48B-0A65-41A2-B6CF-8176A40A1013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66B1-004E-4D6F-B896-4B70F0EC90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97266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D48B-0A65-41A2-B6CF-8176A40A1013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66B1-004E-4D6F-B896-4B70F0EC90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4087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D48B-0A65-41A2-B6CF-8176A40A1013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66B1-004E-4D6F-B896-4B70F0EC90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82016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D48B-0A65-41A2-B6CF-8176A40A1013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66B1-004E-4D6F-B896-4B70F0EC90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67358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D48B-0A65-41A2-B6CF-8176A40A1013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666B1-004E-4D6F-B896-4B70F0EC90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7262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0D48B-0A65-41A2-B6CF-8176A40A1013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666B1-004E-4D6F-B896-4B70F0EC90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49965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outerShdw blurRad="520700" dist="50800" dir="5400000" algn="ctr" rotWithShape="0">
              <a:srgbClr val="000000">
                <a:alpha val="43137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146304" y="118265"/>
            <a:ext cx="8878824" cy="43858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2400" b="1" dirty="0">
                <a:solidFill>
                  <a:srgbClr val="0D4594"/>
                </a:solidFill>
                <a:latin typeface="Times New Roman" pitchFamily="18" charset="0"/>
                <a:cs typeface="Times New Roman" pitchFamily="18" charset="0"/>
              </a:rPr>
              <a:t>«Российский университет </a:t>
            </a:r>
            <a:r>
              <a:rPr lang="ru-RU" sz="2400" b="1" dirty="0" smtClean="0">
                <a:solidFill>
                  <a:srgbClr val="0D4594"/>
                </a:solidFill>
                <a:latin typeface="Times New Roman" pitchFamily="18" charset="0"/>
                <a:cs typeface="Times New Roman" pitchFamily="18" charset="0"/>
              </a:rPr>
              <a:t>спорта «ГЦОЛИФК»</a:t>
            </a:r>
            <a:endParaRPr lang="ru-RU" sz="2400" b="1" dirty="0">
              <a:solidFill>
                <a:srgbClr val="0D459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23345" y="1613551"/>
            <a:ext cx="7605839" cy="76726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Дисциплина: Проектная культура педагога по физической культуре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9664" y="304439"/>
            <a:ext cx="1261872" cy="125004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503499" y="4417711"/>
            <a:ext cx="4640501" cy="660181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400" b="1" dirty="0" err="1" smtClean="0">
                <a:solidFill>
                  <a:srgbClr val="1B4E9D"/>
                </a:solidFill>
                <a:latin typeface="Times New Roman" pitchFamily="18" charset="0"/>
                <a:cs typeface="Times New Roman" pitchFamily="18" charset="0"/>
              </a:rPr>
              <a:t>Выполнил:___________________</a:t>
            </a:r>
            <a:endParaRPr lang="ru-RU" sz="2400" b="1" dirty="0" smtClean="0">
              <a:solidFill>
                <a:srgbClr val="1B4E9D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400" b="1" dirty="0" smtClean="0">
                <a:solidFill>
                  <a:srgbClr val="1B4E9D"/>
                </a:solidFill>
                <a:latin typeface="Times New Roman" pitchFamily="18" charset="0"/>
                <a:cs typeface="Times New Roman" pitchFamily="18" charset="0"/>
              </a:rPr>
              <a:t>_____________________________</a:t>
            </a:r>
            <a:endParaRPr lang="ru-RU" sz="2400" b="1" dirty="0">
              <a:solidFill>
                <a:srgbClr val="1B4E9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96922" y="5091319"/>
            <a:ext cx="4547078" cy="660181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400" b="1" dirty="0" err="1" smtClean="0">
                <a:solidFill>
                  <a:srgbClr val="1B4E9D"/>
                </a:solidFill>
                <a:latin typeface="Times New Roman" pitchFamily="18" charset="0"/>
                <a:cs typeface="Times New Roman" pitchFamily="18" charset="0"/>
              </a:rPr>
              <a:t>Проверил:___________________</a:t>
            </a:r>
            <a:endParaRPr lang="ru-RU" sz="2400" b="1" dirty="0" smtClean="0">
              <a:solidFill>
                <a:srgbClr val="1B4E9D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400" b="1" dirty="0" smtClean="0">
                <a:solidFill>
                  <a:srgbClr val="1B4E9D"/>
                </a:solidFill>
                <a:latin typeface="Times New Roman" pitchFamily="18" charset="0"/>
                <a:cs typeface="Times New Roman" pitchFamily="18" charset="0"/>
              </a:rPr>
              <a:t>____________________________</a:t>
            </a:r>
            <a:endParaRPr lang="ru-RU" sz="2400" b="1" dirty="0">
              <a:solidFill>
                <a:srgbClr val="1B4E9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2608" y="2753503"/>
            <a:ext cx="8641080" cy="110337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800" b="1" dirty="0" smtClean="0">
                <a:solidFill>
                  <a:srgbClr val="1C51A3"/>
                </a:solidFill>
                <a:latin typeface="Times New Roman" pitchFamily="18" charset="0"/>
                <a:cs typeface="Times New Roman" pitchFamily="18" charset="0"/>
              </a:rPr>
              <a:t> Тема: «Проектное мышление: структура, содержание, принципы, методы, условия, функции, критерии и показатели </a:t>
            </a:r>
            <a:r>
              <a:rPr lang="ru-RU" sz="2800" b="1" dirty="0" err="1" smtClean="0">
                <a:solidFill>
                  <a:srgbClr val="1C51A3"/>
                </a:solidFill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2800" b="1" dirty="0" smtClean="0">
                <a:solidFill>
                  <a:srgbClr val="1C51A3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800" b="1" dirty="0">
              <a:solidFill>
                <a:srgbClr val="1C51A3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4257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7157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28600" y="0"/>
            <a:ext cx="7031736" cy="900246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Список литературы</a:t>
            </a:r>
            <a:endParaRPr lang="ru-RU" dirty="0">
              <a:solidFill>
                <a:schemeClr val="bg1"/>
              </a:solidFill>
              <a:latin typeface="Gotham Pro Black" panose="02000903040000020004" pitchFamily="50" charset="0"/>
              <a:cs typeface="Gotham Pro Black" panose="02000903040000020004" pitchFamily="50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503147" y="313694"/>
            <a:ext cx="369332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r"/>
            <a:r>
              <a:rPr lang="ru-RU" dirty="0" smtClean="0">
                <a:ln w="0"/>
                <a:solidFill>
                  <a:srgbClr val="0D459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endParaRPr lang="ru-RU" dirty="0">
              <a:ln w="0"/>
              <a:solidFill>
                <a:srgbClr val="0D4594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5263" y="-42664"/>
            <a:ext cx="1021175" cy="1021175"/>
          </a:xfrm>
          <a:prstGeom prst="rect">
            <a:avLst/>
          </a:prstGeom>
        </p:spPr>
      </p:pic>
      <p:sp>
        <p:nvSpPr>
          <p:cNvPr id="15" name="Freeform 8"/>
          <p:cNvSpPr/>
          <p:nvPr/>
        </p:nvSpPr>
        <p:spPr>
          <a:xfrm>
            <a:off x="310896" y="1280160"/>
            <a:ext cx="8522208" cy="5431536"/>
          </a:xfrm>
          <a:custGeom>
            <a:avLst/>
            <a:gdLst/>
            <a:ahLst/>
            <a:cxnLst/>
            <a:rect l="l" t="t" r="r" b="b"/>
            <a:pathLst>
              <a:path w="1736622" h="1662840">
                <a:moveTo>
                  <a:pt x="0" y="0"/>
                </a:moveTo>
                <a:lnTo>
                  <a:pt x="1736622" y="0"/>
                </a:lnTo>
                <a:lnTo>
                  <a:pt x="1736622" y="1662840"/>
                </a:lnTo>
                <a:lnTo>
                  <a:pt x="0" y="166284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</p:sp>
      <p:grpSp>
        <p:nvGrpSpPr>
          <p:cNvPr id="2" name="Group 10"/>
          <p:cNvGrpSpPr/>
          <p:nvPr/>
        </p:nvGrpSpPr>
        <p:grpSpPr>
          <a:xfrm>
            <a:off x="358389" y="1356105"/>
            <a:ext cx="8364987" cy="5144324"/>
            <a:chOff x="-449202" y="-267832"/>
            <a:chExt cx="11091255" cy="5580747"/>
          </a:xfrm>
        </p:grpSpPr>
        <p:grpSp>
          <p:nvGrpSpPr>
            <p:cNvPr id="3" name="Group 11"/>
            <p:cNvGrpSpPr/>
            <p:nvPr/>
          </p:nvGrpSpPr>
          <p:grpSpPr>
            <a:xfrm>
              <a:off x="-412219" y="-267832"/>
              <a:ext cx="8958682" cy="4382636"/>
              <a:chOff x="-81426" y="-52905"/>
              <a:chExt cx="1769616" cy="865705"/>
            </a:xfrm>
          </p:grpSpPr>
          <p:sp>
            <p:nvSpPr>
              <p:cNvPr id="25" name="Freeform 12"/>
              <p:cNvSpPr/>
              <p:nvPr/>
            </p:nvSpPr>
            <p:spPr>
              <a:xfrm>
                <a:off x="-81426" y="-52905"/>
                <a:ext cx="1769616" cy="459081"/>
              </a:xfrm>
              <a:custGeom>
                <a:avLst/>
                <a:gdLst/>
                <a:ahLst/>
                <a:cxnLst/>
                <a:rect l="l" t="t" r="r" b="b"/>
                <a:pathLst>
                  <a:path w="1769616" h="459081">
                    <a:moveTo>
                      <a:pt x="0" y="0"/>
                    </a:moveTo>
                    <a:lnTo>
                      <a:pt x="1769616" y="0"/>
                    </a:lnTo>
                    <a:lnTo>
                      <a:pt x="1769616" y="459081"/>
                    </a:lnTo>
                    <a:lnTo>
                      <a:pt x="0" y="45908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26" name="TextBox 13"/>
              <p:cNvSpPr txBox="1"/>
              <p:nvPr/>
            </p:nvSpPr>
            <p:spPr>
              <a:xfrm>
                <a:off x="0" y="-47625"/>
                <a:ext cx="812800" cy="8604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endParaRPr/>
              </a:p>
            </p:txBody>
          </p:sp>
        </p:grpSp>
        <p:grpSp>
          <p:nvGrpSpPr>
            <p:cNvPr id="4" name="Group 14"/>
            <p:cNvGrpSpPr/>
            <p:nvPr/>
          </p:nvGrpSpPr>
          <p:grpSpPr>
            <a:xfrm>
              <a:off x="-449202" y="-181586"/>
              <a:ext cx="11091255" cy="5376499"/>
              <a:chOff x="-138904" y="-88550"/>
              <a:chExt cx="2190865" cy="1062024"/>
            </a:xfrm>
          </p:grpSpPr>
          <p:sp>
            <p:nvSpPr>
              <p:cNvPr id="23" name="Freeform 15"/>
              <p:cNvSpPr/>
              <p:nvPr/>
            </p:nvSpPr>
            <p:spPr>
              <a:xfrm>
                <a:off x="-101050" y="-88550"/>
                <a:ext cx="2153011" cy="1062024"/>
              </a:xfrm>
              <a:custGeom>
                <a:avLst/>
                <a:gdLst/>
                <a:ahLst/>
                <a:cxnLst/>
                <a:rect l="l" t="t" r="r" b="b"/>
                <a:pathLst>
                  <a:path w="2006458" h="812800">
                    <a:moveTo>
                      <a:pt x="0" y="0"/>
                    </a:moveTo>
                    <a:lnTo>
                      <a:pt x="2006458" y="0"/>
                    </a:lnTo>
                    <a:lnTo>
                      <a:pt x="2006458" y="812800"/>
                    </a:lnTo>
                    <a:lnTo>
                      <a:pt x="0" y="812800"/>
                    </a:lnTo>
                    <a:close/>
                  </a:path>
                </a:pathLst>
              </a:custGeom>
              <a:solidFill>
                <a:schemeClr val="accent1"/>
              </a:solidFill>
            </p:spPr>
          </p:sp>
          <p:sp>
            <p:nvSpPr>
              <p:cNvPr id="24" name="TextBox 16"/>
              <p:cNvSpPr txBox="1"/>
              <p:nvPr/>
            </p:nvSpPr>
            <p:spPr>
              <a:xfrm>
                <a:off x="-138904" y="-77017"/>
                <a:ext cx="812800" cy="8604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endParaRPr/>
              </a:p>
            </p:txBody>
          </p:sp>
        </p:grpSp>
        <p:sp>
          <p:nvSpPr>
            <p:cNvPr id="22" name="TextBox 17"/>
            <p:cNvSpPr txBox="1"/>
            <p:nvPr/>
          </p:nvSpPr>
          <p:spPr>
            <a:xfrm>
              <a:off x="-112076" y="-29277"/>
              <a:ext cx="10742005" cy="5342192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Доклад «Применение технологий проектного обучения на уроках физической культуры» [Электронная версия][ Ресурс: https://school-pervom.rnd.eduru.ru/media/2019/10/20/1266115321/Doklad_proektnaya_deyatel_nost.pdf</a:t>
              </a:r>
            </a:p>
            <a:p>
              <a:endParaRPr lang="ru-RU" sz="1600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Использование метода проектов на уроках физической культуры [Электронная версия][ Ресурс:  https://solncesvet.ru/opublikovannyie-materialyi/ispolzovanie-metoda-proektov-na-urokah-f.1273772925/</a:t>
              </a:r>
            </a:p>
            <a:p>
              <a:endParaRPr lang="ru-RU" sz="1600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Методическая разработка: «Применение проектных технологий на уроках физической культуры и во внеурочной деятельности» [Электронная версия][ Ресурс: https://www.prodlenka.org/metodicheskie-razrabotki/467043-metodicheskaja-razrabotka-tema-primenenie-pro</a:t>
              </a:r>
            </a:p>
            <a:p>
              <a:endParaRPr lang="ru-RU" sz="1600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«Проектная деятельность в учебном предмете «Физическая культура» [Электронная версия][ Ресурс: https://multiurok.ru/files/proektnaia-deiatelnost-v-uchebnom-predmete-fiziche.html</a:t>
              </a:r>
            </a:p>
            <a:p>
              <a:endParaRPr lang="ru-RU" sz="1600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Система работы по применению проектных технологий на уроках физической культуры и во внеурочной деятельности в МБОУ «Гимназия №2 [Электронная версия][ Ресурс: https://nsportal.ru/shkola/fizkultura-i-sport/library/2020/02/15/sistema-raboty-po-primeneniyu-proektnyh-tehnologiy-na</a:t>
              </a:r>
              <a:endParaRPr lang="en-US" sz="1400" u="none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94494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outerShdw blurRad="520700" dist="50800" dir="5400000" algn="ctr" rotWithShape="0">
              <a:srgbClr val="000000">
                <a:alpha val="43137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1602917" y="3938542"/>
            <a:ext cx="5595891" cy="463204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3200" b="1" dirty="0">
                <a:solidFill>
                  <a:srgbClr val="1B4E9D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968" y="890080"/>
            <a:ext cx="2748064" cy="274806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7052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7157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1"/>
            <a:ext cx="7872984" cy="931024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Понятие проектного мышления в контексте физической культуры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18566" y="313694"/>
            <a:ext cx="253916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r"/>
            <a:r>
              <a:rPr lang="ru-RU" dirty="0" smtClean="0">
                <a:ln w="0"/>
                <a:solidFill>
                  <a:srgbClr val="0D459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ln w="0"/>
              <a:solidFill>
                <a:srgbClr val="0D4594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5263" y="-42664"/>
            <a:ext cx="1021175" cy="1021175"/>
          </a:xfrm>
          <a:prstGeom prst="rect">
            <a:avLst/>
          </a:prstGeom>
        </p:spPr>
      </p:pic>
      <p:sp>
        <p:nvSpPr>
          <p:cNvPr id="21" name="平行四边形 3"/>
          <p:cNvSpPr/>
          <p:nvPr/>
        </p:nvSpPr>
        <p:spPr>
          <a:xfrm>
            <a:off x="0" y="1005840"/>
            <a:ext cx="9144000" cy="5852160"/>
          </a:xfrm>
          <a:prstGeom prst="rect">
            <a:avLst/>
          </a:prstGeom>
          <a:solidFill>
            <a:schemeClr val="accent1">
              <a:lumMod val="60000"/>
              <a:lumOff val="4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326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98" kern="0">
              <a:solidFill>
                <a:sysClr val="windowText" lastClr="0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7160" y="1219714"/>
            <a:ext cx="88422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Проектное мышление в контексте физической культуры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- это метод обучения, предполагающий активное взаимодействие и самостоятельную работу учащихся. Он включает в себя изучение конкретной проблемы или вопроса, который, как правило, имеет практическую значимость. 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Главная цель применения этого метода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- развитие у учеников не только физических, но и социальных навыков, критического мышления и творческого подхода к решению проблем. </a:t>
            </a:r>
            <a:endParaRPr lang="ru-RU" sz="1600" dirty="0" smtClean="0"/>
          </a:p>
        </p:txBody>
      </p:sp>
      <p:sp>
        <p:nvSpPr>
          <p:cNvPr id="27" name="Прямоугольник 26"/>
          <p:cNvSpPr/>
          <p:nvPr/>
        </p:nvSpPr>
        <p:spPr>
          <a:xfrm>
            <a:off x="3273552" y="2724912"/>
            <a:ext cx="2615184" cy="155448"/>
          </a:xfrm>
          <a:prstGeom prst="rect">
            <a:avLst/>
          </a:prstGeom>
          <a:solidFill>
            <a:srgbClr val="1C51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>
              <a:solidFill>
                <a:srgbClr val="CCECFF"/>
              </a:solidFill>
            </a:endParaRPr>
          </a:p>
        </p:txBody>
      </p:sp>
      <p:sp>
        <p:nvSpPr>
          <p:cNvPr id="30" name="TextBox 33"/>
          <p:cNvSpPr txBox="1"/>
          <p:nvPr/>
        </p:nvSpPr>
        <p:spPr>
          <a:xfrm>
            <a:off x="235214" y="2953512"/>
            <a:ext cx="8799058" cy="5232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Таблица 1-Примеры проектной деятельности на уроках физической культуры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6577584"/>
            <a:ext cx="9144000" cy="280416"/>
          </a:xfrm>
          <a:prstGeom prst="rect">
            <a:avLst/>
          </a:prstGeom>
          <a:solidFill>
            <a:srgbClr val="1C51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>
              <a:solidFill>
                <a:srgbClr val="CCECFF"/>
              </a:solidFill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92608" y="3298952"/>
          <a:ext cx="8659368" cy="3069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048"/>
                <a:gridCol w="2613712"/>
                <a:gridCol w="5197608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435"/>
                        </a:spcAft>
                      </a:pPr>
                      <a:r>
                        <a:rPr lang="ru-RU" sz="1400" b="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п/</a:t>
                      </a:r>
                      <a:r>
                        <a:rPr lang="ru-RU" sz="1400" b="0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435"/>
                        </a:spcAft>
                      </a:pPr>
                      <a:r>
                        <a:rPr lang="ru-RU" sz="1400" b="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Примеры</a:t>
                      </a:r>
                      <a:endParaRPr lang="ru-RU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435"/>
                        </a:spcAft>
                      </a:pPr>
                      <a:r>
                        <a:rPr lang="ru-RU" sz="1400" b="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Описание</a:t>
                      </a:r>
                      <a:endParaRPr lang="ru-RU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435"/>
                        </a:spcAft>
                      </a:pPr>
                      <a:r>
                        <a:rPr lang="ru-RU" sz="1400" b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435"/>
                        </a:spcAft>
                      </a:pPr>
                      <a:r>
                        <a:rPr lang="ru-RU" sz="1400" b="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Организация спортивного мероприятия</a:t>
                      </a:r>
                      <a:endParaRPr lang="ru-RU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Ученики могут взять на себя инициативу по организации спортивного события, например, дня здоровья или легкоатлетического кросса.  </a:t>
                      </a:r>
                      <a:endParaRPr lang="ru-RU" sz="14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435"/>
                        </a:spcAft>
                      </a:pPr>
                      <a:r>
                        <a:rPr lang="ru-RU" sz="1400" b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435"/>
                        </a:spcAft>
                      </a:pPr>
                      <a:r>
                        <a:rPr lang="ru-RU" sz="1400" b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Расширение знаний о здоровом образе жизни</a:t>
                      </a:r>
                      <a:endParaRPr lang="ru-RU" sz="14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Проект о здоровом образе жизни может включать исследования о влиянии питания на физическую активность.  </a:t>
                      </a:r>
                      <a:endParaRPr lang="ru-RU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435"/>
                        </a:spcAft>
                      </a:pPr>
                      <a:r>
                        <a:rPr lang="ru-RU" sz="1400" b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4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435"/>
                        </a:spcAft>
                      </a:pPr>
                      <a:r>
                        <a:rPr lang="ru-RU" sz="1400" b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Создание тренажёрного зала</a:t>
                      </a:r>
                      <a:endParaRPr lang="ru-RU" sz="14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Ученики могут участвовать в проекте по созданию тренажёрного зала для учебного заведения.  </a:t>
                      </a:r>
                      <a:endParaRPr lang="ru-RU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435"/>
                        </a:spcAft>
                      </a:pPr>
                      <a:r>
                        <a:rPr lang="ru-RU" sz="1400" b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4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435"/>
                        </a:spcAft>
                      </a:pPr>
                      <a:r>
                        <a:rPr lang="ru-RU" sz="1400" b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Анализ фитнес-трендов</a:t>
                      </a:r>
                      <a:endParaRPr lang="ru-RU" sz="14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Работа над проектом, в котором ученики исследуют современные </a:t>
                      </a:r>
                      <a:r>
                        <a:rPr lang="ru-RU" sz="1400" b="0" dirty="0" err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фитнес-тренды</a:t>
                      </a:r>
                      <a:r>
                        <a:rPr lang="ru-RU" sz="1400" b="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позволяет им углубиться в тематику физической культуры и выявить влияние моды на выбор активности среди молодёжной аудитории.  </a:t>
                      </a:r>
                      <a:endParaRPr lang="ru-RU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4494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448" y="1143000"/>
            <a:ext cx="8860536" cy="5715000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rgbClr val="CCECFF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71575"/>
          </a:xfrm>
          <a:prstGeom prst="rect">
            <a:avLst/>
          </a:prstGeom>
        </p:spPr>
      </p:pic>
      <p:cxnSp>
        <p:nvCxnSpPr>
          <p:cNvPr id="4" name="直接连接符 5"/>
          <p:cNvCxnSpPr/>
          <p:nvPr/>
        </p:nvCxnSpPr>
        <p:spPr>
          <a:xfrm flipV="1">
            <a:off x="6071616" y="6472911"/>
            <a:ext cx="1768794" cy="1041"/>
          </a:xfrm>
          <a:prstGeom prst="line">
            <a:avLst/>
          </a:prstGeom>
          <a:ln w="38100">
            <a:solidFill>
              <a:srgbClr val="3D6487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5"/>
          <p:cNvCxnSpPr/>
          <p:nvPr/>
        </p:nvCxnSpPr>
        <p:spPr>
          <a:xfrm rot="16200000" flipH="1">
            <a:off x="3829285" y="2214899"/>
            <a:ext cx="1678408" cy="28386"/>
          </a:xfrm>
          <a:prstGeom prst="line">
            <a:avLst/>
          </a:prstGeom>
          <a:ln w="38100">
            <a:solidFill>
              <a:srgbClr val="3D6487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rot="16200000" flipH="1">
            <a:off x="3875005" y="4921523"/>
            <a:ext cx="1650976" cy="954"/>
          </a:xfrm>
          <a:prstGeom prst="line">
            <a:avLst/>
          </a:prstGeom>
          <a:ln w="38100">
            <a:solidFill>
              <a:srgbClr val="3D6487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365760" y="0"/>
            <a:ext cx="7598664" cy="105413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Этапы структуры проектного мышления по физической культуре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33"/>
          <p:cNvSpPr txBox="1"/>
          <p:nvPr/>
        </p:nvSpPr>
        <p:spPr>
          <a:xfrm>
            <a:off x="274320" y="1378250"/>
            <a:ext cx="4178808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Подбор темы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Выбор актуальной темы проекта, соответствующей интересам учеников и требованиям учебной программы.  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33"/>
          <p:cNvSpPr txBox="1"/>
          <p:nvPr/>
        </p:nvSpPr>
        <p:spPr>
          <a:xfrm>
            <a:off x="274320" y="2368296"/>
            <a:ext cx="3950208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Планирование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Разработка плана работы, где каждая группа определяет задачи, сроки выполнения и распределяет роли.  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5263" y="-42664"/>
            <a:ext cx="1021175" cy="1021175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8618561" y="313694"/>
            <a:ext cx="253916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r"/>
            <a:r>
              <a:rPr lang="ru-RU" dirty="0" smtClean="0">
                <a:ln w="0"/>
                <a:solidFill>
                  <a:srgbClr val="0D459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ln w="0"/>
              <a:solidFill>
                <a:srgbClr val="0D4594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33"/>
          <p:cNvSpPr txBox="1"/>
          <p:nvPr/>
        </p:nvSpPr>
        <p:spPr>
          <a:xfrm>
            <a:off x="4989576" y="1222248"/>
            <a:ext cx="3950208" cy="4924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Структура проекта также включает в себя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введение, основную часть и заключение.</a:t>
            </a:r>
          </a:p>
        </p:txBody>
      </p:sp>
      <p:sp>
        <p:nvSpPr>
          <p:cNvPr id="15" name="TextBox 33"/>
          <p:cNvSpPr txBox="1"/>
          <p:nvPr/>
        </p:nvSpPr>
        <p:spPr>
          <a:xfrm>
            <a:off x="4995672" y="1813560"/>
            <a:ext cx="3950208" cy="4185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1400" dirty="0" smtClean="0"/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Во введении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описываются актуальность выбранной темы, проблемная ситуация, противоречие, проблема, объект и предмет исследования, цели и задачи проектной работы, гипотеза исследования. 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Основная часть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может быть разбита на теоретическую и практическую, или экспериментальную. В теоретической части даётся анализ литературы по теме (проблеме) исследования, а в практической размещаются описание и результаты наблюдений, опытов, экспериментов, опросов и т. п.. Каждую часть желательно завершить выводом. 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заключении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оформляется результат проекта (обсуждение, редактирование, презентация, внешняя оценка).  </a:t>
            </a:r>
          </a:p>
        </p:txBody>
      </p:sp>
      <p:sp>
        <p:nvSpPr>
          <p:cNvPr id="16" name="TextBox 33"/>
          <p:cNvSpPr txBox="1"/>
          <p:nvPr/>
        </p:nvSpPr>
        <p:spPr>
          <a:xfrm>
            <a:off x="249936" y="5141976"/>
            <a:ext cx="3950208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Оценка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Обсуждение и анализ полученных результатов, рефлексия и оценка не только конечного продукта, но и процесса работы.</a:t>
            </a:r>
            <a:r>
              <a:rPr lang="ru-RU" sz="1600" dirty="0" smtClean="0"/>
              <a:t>  </a:t>
            </a:r>
          </a:p>
        </p:txBody>
      </p:sp>
      <p:sp>
        <p:nvSpPr>
          <p:cNvPr id="17" name="PA_任意多边形 5"/>
          <p:cNvSpPr>
            <a:spLocks noEditPoints="1"/>
          </p:cNvSpPr>
          <p:nvPr>
            <p:custDataLst>
              <p:tags r:id="rId1"/>
            </p:custDataLst>
          </p:nvPr>
        </p:nvSpPr>
        <p:spPr bwMode="auto">
          <a:xfrm>
            <a:off x="4480560" y="3435384"/>
            <a:ext cx="393192" cy="405096"/>
          </a:xfrm>
          <a:custGeom>
            <a:avLst/>
            <a:gdLst>
              <a:gd name="T0" fmla="*/ 653 w 928"/>
              <a:gd name="T1" fmla="*/ 194 h 690"/>
              <a:gd name="T2" fmla="*/ 782 w 928"/>
              <a:gd name="T3" fmla="*/ 455 h 690"/>
              <a:gd name="T4" fmla="*/ 826 w 928"/>
              <a:gd name="T5" fmla="*/ 356 h 690"/>
              <a:gd name="T6" fmla="*/ 830 w 928"/>
              <a:gd name="T7" fmla="*/ 667 h 690"/>
              <a:gd name="T8" fmla="*/ 0 w 928"/>
              <a:gd name="T9" fmla="*/ 690 h 690"/>
              <a:gd name="T10" fmla="*/ 23 w 928"/>
              <a:gd name="T11" fmla="*/ 148 h 690"/>
              <a:gd name="T12" fmla="*/ 355 w 928"/>
              <a:gd name="T13" fmla="*/ 467 h 690"/>
              <a:gd name="T14" fmla="*/ 117 w 928"/>
              <a:gd name="T15" fmla="*/ 336 h 690"/>
              <a:gd name="T16" fmla="*/ 117 w 928"/>
              <a:gd name="T17" fmla="*/ 336 h 690"/>
              <a:gd name="T18" fmla="*/ 522 w 928"/>
              <a:gd name="T19" fmla="*/ 271 h 690"/>
              <a:gd name="T20" fmla="*/ 853 w 928"/>
              <a:gd name="T21" fmla="*/ 123 h 690"/>
              <a:gd name="T22" fmla="*/ 891 w 928"/>
              <a:gd name="T23" fmla="*/ 94 h 690"/>
              <a:gd name="T24" fmla="*/ 822 w 928"/>
              <a:gd name="T25" fmla="*/ 246 h 690"/>
              <a:gd name="T26" fmla="*/ 818 w 928"/>
              <a:gd name="T27" fmla="*/ 281 h 690"/>
              <a:gd name="T28" fmla="*/ 843 w 928"/>
              <a:gd name="T29" fmla="*/ 296 h 690"/>
              <a:gd name="T30" fmla="*/ 841 w 928"/>
              <a:gd name="T31" fmla="*/ 267 h 690"/>
              <a:gd name="T32" fmla="*/ 851 w 928"/>
              <a:gd name="T33" fmla="*/ 236 h 690"/>
              <a:gd name="T34" fmla="*/ 916 w 928"/>
              <a:gd name="T35" fmla="*/ 75 h 690"/>
              <a:gd name="T36" fmla="*/ 860 w 928"/>
              <a:gd name="T37" fmla="*/ 31 h 690"/>
              <a:gd name="T38" fmla="*/ 837 w 928"/>
              <a:gd name="T39" fmla="*/ 2 h 690"/>
              <a:gd name="T40" fmla="*/ 801 w 928"/>
              <a:gd name="T41" fmla="*/ 6 h 690"/>
              <a:gd name="T42" fmla="*/ 762 w 928"/>
              <a:gd name="T43" fmla="*/ 48 h 690"/>
              <a:gd name="T44" fmla="*/ 724 w 928"/>
              <a:gd name="T45" fmla="*/ 133 h 690"/>
              <a:gd name="T46" fmla="*/ 787 w 928"/>
              <a:gd name="T47" fmla="*/ 321 h 690"/>
              <a:gd name="T48" fmla="*/ 626 w 928"/>
              <a:gd name="T49" fmla="*/ 452 h 690"/>
              <a:gd name="T50" fmla="*/ 643 w 928"/>
              <a:gd name="T51" fmla="*/ 521 h 690"/>
              <a:gd name="T52" fmla="*/ 636 w 928"/>
              <a:gd name="T53" fmla="*/ 507 h 690"/>
              <a:gd name="T54" fmla="*/ 647 w 928"/>
              <a:gd name="T55" fmla="*/ 492 h 690"/>
              <a:gd name="T56" fmla="*/ 666 w 928"/>
              <a:gd name="T57" fmla="*/ 494 h 690"/>
              <a:gd name="T58" fmla="*/ 670 w 928"/>
              <a:gd name="T59" fmla="*/ 513 h 690"/>
              <a:gd name="T60" fmla="*/ 653 w 928"/>
              <a:gd name="T61" fmla="*/ 525 h 690"/>
              <a:gd name="T62" fmla="*/ 709 w 928"/>
              <a:gd name="T63" fmla="*/ 484 h 690"/>
              <a:gd name="T64" fmla="*/ 666 w 928"/>
              <a:gd name="T65" fmla="*/ 294 h 690"/>
              <a:gd name="T66" fmla="*/ 624 w 928"/>
              <a:gd name="T67" fmla="*/ 438 h 690"/>
              <a:gd name="T68" fmla="*/ 780 w 928"/>
              <a:gd name="T69" fmla="*/ 336 h 690"/>
              <a:gd name="T70" fmla="*/ 292 w 928"/>
              <a:gd name="T71" fmla="*/ 603 h 690"/>
              <a:gd name="T72" fmla="*/ 367 w 928"/>
              <a:gd name="T73" fmla="*/ 536 h 690"/>
              <a:gd name="T74" fmla="*/ 363 w 928"/>
              <a:gd name="T75" fmla="*/ 544 h 690"/>
              <a:gd name="T76" fmla="*/ 340 w 928"/>
              <a:gd name="T77" fmla="*/ 573 h 690"/>
              <a:gd name="T78" fmla="*/ 344 w 928"/>
              <a:gd name="T79" fmla="*/ 596 h 690"/>
              <a:gd name="T80" fmla="*/ 380 w 928"/>
              <a:gd name="T81" fmla="*/ 601 h 690"/>
              <a:gd name="T82" fmla="*/ 432 w 928"/>
              <a:gd name="T83" fmla="*/ 586 h 690"/>
              <a:gd name="T84" fmla="*/ 449 w 928"/>
              <a:gd name="T85" fmla="*/ 592 h 690"/>
              <a:gd name="T86" fmla="*/ 469 w 928"/>
              <a:gd name="T87" fmla="*/ 594 h 690"/>
              <a:gd name="T88" fmla="*/ 488 w 928"/>
              <a:gd name="T89" fmla="*/ 592 h 690"/>
              <a:gd name="T90" fmla="*/ 484 w 928"/>
              <a:gd name="T91" fmla="*/ 626 h 690"/>
              <a:gd name="T92" fmla="*/ 503 w 928"/>
              <a:gd name="T93" fmla="*/ 638 h 690"/>
              <a:gd name="T94" fmla="*/ 540 w 928"/>
              <a:gd name="T95" fmla="*/ 634 h 690"/>
              <a:gd name="T96" fmla="*/ 547 w 928"/>
              <a:gd name="T97" fmla="*/ 603 h 690"/>
              <a:gd name="T98" fmla="*/ 517 w 928"/>
              <a:gd name="T99" fmla="*/ 598 h 690"/>
              <a:gd name="T100" fmla="*/ 520 w 928"/>
              <a:gd name="T101" fmla="*/ 586 h 690"/>
              <a:gd name="T102" fmla="*/ 505 w 928"/>
              <a:gd name="T103" fmla="*/ 555 h 690"/>
              <a:gd name="T104" fmla="*/ 474 w 928"/>
              <a:gd name="T105" fmla="*/ 561 h 690"/>
              <a:gd name="T106" fmla="*/ 461 w 928"/>
              <a:gd name="T107" fmla="*/ 559 h 690"/>
              <a:gd name="T108" fmla="*/ 424 w 928"/>
              <a:gd name="T109" fmla="*/ 557 h 690"/>
              <a:gd name="T110" fmla="*/ 382 w 928"/>
              <a:gd name="T111" fmla="*/ 569 h 690"/>
              <a:gd name="T112" fmla="*/ 399 w 928"/>
              <a:gd name="T113" fmla="*/ 538 h 690"/>
              <a:gd name="T114" fmla="*/ 380 w 928"/>
              <a:gd name="T115" fmla="*/ 521 h 690"/>
              <a:gd name="T116" fmla="*/ 315 w 928"/>
              <a:gd name="T117" fmla="*/ 550 h 6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928" h="690">
                <a:moveTo>
                  <a:pt x="23" y="148"/>
                </a:moveTo>
                <a:lnTo>
                  <a:pt x="672" y="148"/>
                </a:lnTo>
                <a:lnTo>
                  <a:pt x="672" y="148"/>
                </a:lnTo>
                <a:lnTo>
                  <a:pt x="653" y="194"/>
                </a:lnTo>
                <a:lnTo>
                  <a:pt x="46" y="194"/>
                </a:lnTo>
                <a:lnTo>
                  <a:pt x="46" y="644"/>
                </a:lnTo>
                <a:lnTo>
                  <a:pt x="782" y="644"/>
                </a:lnTo>
                <a:lnTo>
                  <a:pt x="782" y="455"/>
                </a:lnTo>
                <a:lnTo>
                  <a:pt x="782" y="455"/>
                </a:lnTo>
                <a:lnTo>
                  <a:pt x="812" y="390"/>
                </a:lnTo>
                <a:lnTo>
                  <a:pt x="812" y="390"/>
                </a:lnTo>
                <a:lnTo>
                  <a:pt x="826" y="356"/>
                </a:lnTo>
                <a:lnTo>
                  <a:pt x="826" y="352"/>
                </a:lnTo>
                <a:lnTo>
                  <a:pt x="826" y="352"/>
                </a:lnTo>
                <a:lnTo>
                  <a:pt x="830" y="352"/>
                </a:lnTo>
                <a:lnTo>
                  <a:pt x="830" y="667"/>
                </a:lnTo>
                <a:lnTo>
                  <a:pt x="830" y="690"/>
                </a:lnTo>
                <a:lnTo>
                  <a:pt x="807" y="690"/>
                </a:lnTo>
                <a:lnTo>
                  <a:pt x="23" y="690"/>
                </a:lnTo>
                <a:lnTo>
                  <a:pt x="0" y="690"/>
                </a:lnTo>
                <a:lnTo>
                  <a:pt x="0" y="667"/>
                </a:lnTo>
                <a:lnTo>
                  <a:pt x="0" y="171"/>
                </a:lnTo>
                <a:lnTo>
                  <a:pt x="0" y="148"/>
                </a:lnTo>
                <a:lnTo>
                  <a:pt x="23" y="148"/>
                </a:lnTo>
                <a:lnTo>
                  <a:pt x="23" y="148"/>
                </a:lnTo>
                <a:close/>
                <a:moveTo>
                  <a:pt x="117" y="432"/>
                </a:moveTo>
                <a:lnTo>
                  <a:pt x="117" y="467"/>
                </a:lnTo>
                <a:lnTo>
                  <a:pt x="355" y="467"/>
                </a:lnTo>
                <a:lnTo>
                  <a:pt x="355" y="432"/>
                </a:lnTo>
                <a:lnTo>
                  <a:pt x="117" y="432"/>
                </a:lnTo>
                <a:lnTo>
                  <a:pt x="117" y="432"/>
                </a:lnTo>
                <a:close/>
                <a:moveTo>
                  <a:pt x="117" y="336"/>
                </a:moveTo>
                <a:lnTo>
                  <a:pt x="117" y="369"/>
                </a:lnTo>
                <a:lnTo>
                  <a:pt x="522" y="369"/>
                </a:lnTo>
                <a:lnTo>
                  <a:pt x="522" y="336"/>
                </a:lnTo>
                <a:lnTo>
                  <a:pt x="117" y="336"/>
                </a:lnTo>
                <a:lnTo>
                  <a:pt x="117" y="336"/>
                </a:lnTo>
                <a:close/>
                <a:moveTo>
                  <a:pt x="117" y="238"/>
                </a:moveTo>
                <a:lnTo>
                  <a:pt x="117" y="271"/>
                </a:lnTo>
                <a:lnTo>
                  <a:pt x="522" y="271"/>
                </a:lnTo>
                <a:lnTo>
                  <a:pt x="522" y="238"/>
                </a:lnTo>
                <a:lnTo>
                  <a:pt x="117" y="238"/>
                </a:lnTo>
                <a:lnTo>
                  <a:pt x="117" y="238"/>
                </a:lnTo>
                <a:close/>
                <a:moveTo>
                  <a:pt x="853" y="123"/>
                </a:moveTo>
                <a:lnTo>
                  <a:pt x="853" y="123"/>
                </a:lnTo>
                <a:lnTo>
                  <a:pt x="860" y="102"/>
                </a:lnTo>
                <a:lnTo>
                  <a:pt x="862" y="83"/>
                </a:lnTo>
                <a:lnTo>
                  <a:pt x="891" y="94"/>
                </a:lnTo>
                <a:lnTo>
                  <a:pt x="891" y="94"/>
                </a:lnTo>
                <a:lnTo>
                  <a:pt x="870" y="137"/>
                </a:lnTo>
                <a:lnTo>
                  <a:pt x="843" y="194"/>
                </a:lnTo>
                <a:lnTo>
                  <a:pt x="822" y="246"/>
                </a:lnTo>
                <a:lnTo>
                  <a:pt x="816" y="263"/>
                </a:lnTo>
                <a:lnTo>
                  <a:pt x="814" y="273"/>
                </a:lnTo>
                <a:lnTo>
                  <a:pt x="814" y="273"/>
                </a:lnTo>
                <a:lnTo>
                  <a:pt x="818" y="281"/>
                </a:lnTo>
                <a:lnTo>
                  <a:pt x="822" y="288"/>
                </a:lnTo>
                <a:lnTo>
                  <a:pt x="830" y="294"/>
                </a:lnTo>
                <a:lnTo>
                  <a:pt x="839" y="296"/>
                </a:lnTo>
                <a:lnTo>
                  <a:pt x="843" y="296"/>
                </a:lnTo>
                <a:lnTo>
                  <a:pt x="847" y="269"/>
                </a:lnTo>
                <a:lnTo>
                  <a:pt x="847" y="269"/>
                </a:lnTo>
                <a:lnTo>
                  <a:pt x="845" y="269"/>
                </a:lnTo>
                <a:lnTo>
                  <a:pt x="841" y="267"/>
                </a:lnTo>
                <a:lnTo>
                  <a:pt x="841" y="265"/>
                </a:lnTo>
                <a:lnTo>
                  <a:pt x="841" y="265"/>
                </a:lnTo>
                <a:lnTo>
                  <a:pt x="843" y="256"/>
                </a:lnTo>
                <a:lnTo>
                  <a:pt x="851" y="236"/>
                </a:lnTo>
                <a:lnTo>
                  <a:pt x="880" y="177"/>
                </a:lnTo>
                <a:lnTo>
                  <a:pt x="922" y="94"/>
                </a:lnTo>
                <a:lnTo>
                  <a:pt x="928" y="79"/>
                </a:lnTo>
                <a:lnTo>
                  <a:pt x="916" y="75"/>
                </a:lnTo>
                <a:lnTo>
                  <a:pt x="864" y="56"/>
                </a:lnTo>
                <a:lnTo>
                  <a:pt x="864" y="56"/>
                </a:lnTo>
                <a:lnTo>
                  <a:pt x="864" y="42"/>
                </a:lnTo>
                <a:lnTo>
                  <a:pt x="860" y="31"/>
                </a:lnTo>
                <a:lnTo>
                  <a:pt x="855" y="21"/>
                </a:lnTo>
                <a:lnTo>
                  <a:pt x="851" y="12"/>
                </a:lnTo>
                <a:lnTo>
                  <a:pt x="845" y="6"/>
                </a:lnTo>
                <a:lnTo>
                  <a:pt x="837" y="2"/>
                </a:lnTo>
                <a:lnTo>
                  <a:pt x="830" y="0"/>
                </a:lnTo>
                <a:lnTo>
                  <a:pt x="820" y="0"/>
                </a:lnTo>
                <a:lnTo>
                  <a:pt x="812" y="2"/>
                </a:lnTo>
                <a:lnTo>
                  <a:pt x="801" y="6"/>
                </a:lnTo>
                <a:lnTo>
                  <a:pt x="793" y="12"/>
                </a:lnTo>
                <a:lnTo>
                  <a:pt x="782" y="23"/>
                </a:lnTo>
                <a:lnTo>
                  <a:pt x="772" y="35"/>
                </a:lnTo>
                <a:lnTo>
                  <a:pt x="762" y="48"/>
                </a:lnTo>
                <a:lnTo>
                  <a:pt x="753" y="64"/>
                </a:lnTo>
                <a:lnTo>
                  <a:pt x="745" y="85"/>
                </a:lnTo>
                <a:lnTo>
                  <a:pt x="745" y="85"/>
                </a:lnTo>
                <a:lnTo>
                  <a:pt x="724" y="133"/>
                </a:lnTo>
                <a:lnTo>
                  <a:pt x="705" y="181"/>
                </a:lnTo>
                <a:lnTo>
                  <a:pt x="672" y="279"/>
                </a:lnTo>
                <a:lnTo>
                  <a:pt x="787" y="321"/>
                </a:lnTo>
                <a:lnTo>
                  <a:pt x="787" y="321"/>
                </a:lnTo>
                <a:lnTo>
                  <a:pt x="822" y="223"/>
                </a:lnTo>
                <a:lnTo>
                  <a:pt x="853" y="123"/>
                </a:lnTo>
                <a:lnTo>
                  <a:pt x="853" y="123"/>
                </a:lnTo>
                <a:close/>
                <a:moveTo>
                  <a:pt x="626" y="452"/>
                </a:moveTo>
                <a:lnTo>
                  <a:pt x="599" y="484"/>
                </a:lnTo>
                <a:lnTo>
                  <a:pt x="613" y="567"/>
                </a:lnTo>
                <a:lnTo>
                  <a:pt x="624" y="571"/>
                </a:lnTo>
                <a:lnTo>
                  <a:pt x="643" y="521"/>
                </a:lnTo>
                <a:lnTo>
                  <a:pt x="643" y="521"/>
                </a:lnTo>
                <a:lnTo>
                  <a:pt x="638" y="517"/>
                </a:lnTo>
                <a:lnTo>
                  <a:pt x="636" y="513"/>
                </a:lnTo>
                <a:lnTo>
                  <a:pt x="636" y="507"/>
                </a:lnTo>
                <a:lnTo>
                  <a:pt x="636" y="500"/>
                </a:lnTo>
                <a:lnTo>
                  <a:pt x="636" y="500"/>
                </a:lnTo>
                <a:lnTo>
                  <a:pt x="641" y="496"/>
                </a:lnTo>
                <a:lnTo>
                  <a:pt x="647" y="492"/>
                </a:lnTo>
                <a:lnTo>
                  <a:pt x="653" y="490"/>
                </a:lnTo>
                <a:lnTo>
                  <a:pt x="659" y="490"/>
                </a:lnTo>
                <a:lnTo>
                  <a:pt x="659" y="490"/>
                </a:lnTo>
                <a:lnTo>
                  <a:pt x="666" y="494"/>
                </a:lnTo>
                <a:lnTo>
                  <a:pt x="670" y="500"/>
                </a:lnTo>
                <a:lnTo>
                  <a:pt x="670" y="507"/>
                </a:lnTo>
                <a:lnTo>
                  <a:pt x="670" y="513"/>
                </a:lnTo>
                <a:lnTo>
                  <a:pt x="670" y="513"/>
                </a:lnTo>
                <a:lnTo>
                  <a:pt x="668" y="517"/>
                </a:lnTo>
                <a:lnTo>
                  <a:pt x="663" y="521"/>
                </a:lnTo>
                <a:lnTo>
                  <a:pt x="657" y="523"/>
                </a:lnTo>
                <a:lnTo>
                  <a:pt x="653" y="525"/>
                </a:lnTo>
                <a:lnTo>
                  <a:pt x="634" y="576"/>
                </a:lnTo>
                <a:lnTo>
                  <a:pt x="647" y="580"/>
                </a:lnTo>
                <a:lnTo>
                  <a:pt x="707" y="528"/>
                </a:lnTo>
                <a:lnTo>
                  <a:pt x="709" y="484"/>
                </a:lnTo>
                <a:lnTo>
                  <a:pt x="626" y="452"/>
                </a:lnTo>
                <a:lnTo>
                  <a:pt x="626" y="452"/>
                </a:lnTo>
                <a:close/>
                <a:moveTo>
                  <a:pt x="780" y="336"/>
                </a:moveTo>
                <a:lnTo>
                  <a:pt x="666" y="294"/>
                </a:lnTo>
                <a:lnTo>
                  <a:pt x="666" y="294"/>
                </a:lnTo>
                <a:lnTo>
                  <a:pt x="645" y="367"/>
                </a:lnTo>
                <a:lnTo>
                  <a:pt x="624" y="438"/>
                </a:lnTo>
                <a:lnTo>
                  <a:pt x="624" y="438"/>
                </a:lnTo>
                <a:lnTo>
                  <a:pt x="720" y="473"/>
                </a:lnTo>
                <a:lnTo>
                  <a:pt x="720" y="473"/>
                </a:lnTo>
                <a:lnTo>
                  <a:pt x="751" y="404"/>
                </a:lnTo>
                <a:lnTo>
                  <a:pt x="780" y="336"/>
                </a:lnTo>
                <a:lnTo>
                  <a:pt x="780" y="336"/>
                </a:lnTo>
                <a:close/>
                <a:moveTo>
                  <a:pt x="275" y="578"/>
                </a:moveTo>
                <a:lnTo>
                  <a:pt x="292" y="603"/>
                </a:lnTo>
                <a:lnTo>
                  <a:pt x="292" y="603"/>
                </a:lnTo>
                <a:lnTo>
                  <a:pt x="330" y="565"/>
                </a:lnTo>
                <a:lnTo>
                  <a:pt x="357" y="542"/>
                </a:lnTo>
                <a:lnTo>
                  <a:pt x="365" y="536"/>
                </a:lnTo>
                <a:lnTo>
                  <a:pt x="367" y="536"/>
                </a:lnTo>
                <a:lnTo>
                  <a:pt x="367" y="536"/>
                </a:lnTo>
                <a:lnTo>
                  <a:pt x="367" y="536"/>
                </a:lnTo>
                <a:lnTo>
                  <a:pt x="365" y="540"/>
                </a:lnTo>
                <a:lnTo>
                  <a:pt x="363" y="544"/>
                </a:lnTo>
                <a:lnTo>
                  <a:pt x="353" y="555"/>
                </a:lnTo>
                <a:lnTo>
                  <a:pt x="353" y="555"/>
                </a:lnTo>
                <a:lnTo>
                  <a:pt x="342" y="567"/>
                </a:lnTo>
                <a:lnTo>
                  <a:pt x="340" y="573"/>
                </a:lnTo>
                <a:lnTo>
                  <a:pt x="338" y="580"/>
                </a:lnTo>
                <a:lnTo>
                  <a:pt x="338" y="580"/>
                </a:lnTo>
                <a:lnTo>
                  <a:pt x="340" y="588"/>
                </a:lnTo>
                <a:lnTo>
                  <a:pt x="344" y="596"/>
                </a:lnTo>
                <a:lnTo>
                  <a:pt x="353" y="601"/>
                </a:lnTo>
                <a:lnTo>
                  <a:pt x="365" y="603"/>
                </a:lnTo>
                <a:lnTo>
                  <a:pt x="365" y="603"/>
                </a:lnTo>
                <a:lnTo>
                  <a:pt x="380" y="601"/>
                </a:lnTo>
                <a:lnTo>
                  <a:pt x="392" y="598"/>
                </a:lnTo>
                <a:lnTo>
                  <a:pt x="415" y="592"/>
                </a:lnTo>
                <a:lnTo>
                  <a:pt x="415" y="592"/>
                </a:lnTo>
                <a:lnTo>
                  <a:pt x="432" y="586"/>
                </a:lnTo>
                <a:lnTo>
                  <a:pt x="444" y="584"/>
                </a:lnTo>
                <a:lnTo>
                  <a:pt x="444" y="584"/>
                </a:lnTo>
                <a:lnTo>
                  <a:pt x="447" y="588"/>
                </a:lnTo>
                <a:lnTo>
                  <a:pt x="449" y="592"/>
                </a:lnTo>
                <a:lnTo>
                  <a:pt x="459" y="596"/>
                </a:lnTo>
                <a:lnTo>
                  <a:pt x="459" y="596"/>
                </a:lnTo>
                <a:lnTo>
                  <a:pt x="463" y="596"/>
                </a:lnTo>
                <a:lnTo>
                  <a:pt x="469" y="594"/>
                </a:lnTo>
                <a:lnTo>
                  <a:pt x="484" y="590"/>
                </a:lnTo>
                <a:lnTo>
                  <a:pt x="488" y="588"/>
                </a:lnTo>
                <a:lnTo>
                  <a:pt x="488" y="592"/>
                </a:lnTo>
                <a:lnTo>
                  <a:pt x="488" y="592"/>
                </a:lnTo>
                <a:lnTo>
                  <a:pt x="488" y="592"/>
                </a:lnTo>
                <a:lnTo>
                  <a:pt x="484" y="611"/>
                </a:lnTo>
                <a:lnTo>
                  <a:pt x="484" y="617"/>
                </a:lnTo>
                <a:lnTo>
                  <a:pt x="484" y="626"/>
                </a:lnTo>
                <a:lnTo>
                  <a:pt x="484" y="626"/>
                </a:lnTo>
                <a:lnTo>
                  <a:pt x="488" y="632"/>
                </a:lnTo>
                <a:lnTo>
                  <a:pt x="495" y="636"/>
                </a:lnTo>
                <a:lnTo>
                  <a:pt x="503" y="638"/>
                </a:lnTo>
                <a:lnTo>
                  <a:pt x="513" y="636"/>
                </a:lnTo>
                <a:lnTo>
                  <a:pt x="513" y="636"/>
                </a:lnTo>
                <a:lnTo>
                  <a:pt x="526" y="634"/>
                </a:lnTo>
                <a:lnTo>
                  <a:pt x="540" y="634"/>
                </a:lnTo>
                <a:lnTo>
                  <a:pt x="559" y="634"/>
                </a:lnTo>
                <a:lnTo>
                  <a:pt x="563" y="605"/>
                </a:lnTo>
                <a:lnTo>
                  <a:pt x="563" y="605"/>
                </a:lnTo>
                <a:lnTo>
                  <a:pt x="547" y="603"/>
                </a:lnTo>
                <a:lnTo>
                  <a:pt x="532" y="603"/>
                </a:lnTo>
                <a:lnTo>
                  <a:pt x="515" y="603"/>
                </a:lnTo>
                <a:lnTo>
                  <a:pt x="515" y="603"/>
                </a:lnTo>
                <a:lnTo>
                  <a:pt x="517" y="598"/>
                </a:lnTo>
                <a:lnTo>
                  <a:pt x="517" y="598"/>
                </a:lnTo>
                <a:lnTo>
                  <a:pt x="517" y="598"/>
                </a:lnTo>
                <a:lnTo>
                  <a:pt x="520" y="586"/>
                </a:lnTo>
                <a:lnTo>
                  <a:pt x="520" y="586"/>
                </a:lnTo>
                <a:lnTo>
                  <a:pt x="522" y="573"/>
                </a:lnTo>
                <a:lnTo>
                  <a:pt x="520" y="565"/>
                </a:lnTo>
                <a:lnTo>
                  <a:pt x="513" y="559"/>
                </a:lnTo>
                <a:lnTo>
                  <a:pt x="505" y="555"/>
                </a:lnTo>
                <a:lnTo>
                  <a:pt x="505" y="555"/>
                </a:lnTo>
                <a:lnTo>
                  <a:pt x="497" y="555"/>
                </a:lnTo>
                <a:lnTo>
                  <a:pt x="488" y="557"/>
                </a:lnTo>
                <a:lnTo>
                  <a:pt x="474" y="561"/>
                </a:lnTo>
                <a:lnTo>
                  <a:pt x="474" y="561"/>
                </a:lnTo>
                <a:lnTo>
                  <a:pt x="467" y="563"/>
                </a:lnTo>
                <a:lnTo>
                  <a:pt x="467" y="563"/>
                </a:lnTo>
                <a:lnTo>
                  <a:pt x="461" y="559"/>
                </a:lnTo>
                <a:lnTo>
                  <a:pt x="455" y="555"/>
                </a:lnTo>
                <a:lnTo>
                  <a:pt x="449" y="555"/>
                </a:lnTo>
                <a:lnTo>
                  <a:pt x="440" y="555"/>
                </a:lnTo>
                <a:lnTo>
                  <a:pt x="424" y="557"/>
                </a:lnTo>
                <a:lnTo>
                  <a:pt x="407" y="563"/>
                </a:lnTo>
                <a:lnTo>
                  <a:pt x="407" y="563"/>
                </a:lnTo>
                <a:lnTo>
                  <a:pt x="382" y="569"/>
                </a:lnTo>
                <a:lnTo>
                  <a:pt x="382" y="569"/>
                </a:lnTo>
                <a:lnTo>
                  <a:pt x="392" y="555"/>
                </a:lnTo>
                <a:lnTo>
                  <a:pt x="396" y="546"/>
                </a:lnTo>
                <a:lnTo>
                  <a:pt x="399" y="538"/>
                </a:lnTo>
                <a:lnTo>
                  <a:pt x="399" y="538"/>
                </a:lnTo>
                <a:lnTo>
                  <a:pt x="396" y="530"/>
                </a:lnTo>
                <a:lnTo>
                  <a:pt x="394" y="523"/>
                </a:lnTo>
                <a:lnTo>
                  <a:pt x="388" y="521"/>
                </a:lnTo>
                <a:lnTo>
                  <a:pt x="380" y="521"/>
                </a:lnTo>
                <a:lnTo>
                  <a:pt x="371" y="523"/>
                </a:lnTo>
                <a:lnTo>
                  <a:pt x="361" y="525"/>
                </a:lnTo>
                <a:lnTo>
                  <a:pt x="338" y="538"/>
                </a:lnTo>
                <a:lnTo>
                  <a:pt x="315" y="550"/>
                </a:lnTo>
                <a:lnTo>
                  <a:pt x="294" y="563"/>
                </a:lnTo>
                <a:lnTo>
                  <a:pt x="275" y="578"/>
                </a:lnTo>
                <a:lnTo>
                  <a:pt x="275" y="578"/>
                </a:lnTo>
                <a:close/>
              </a:path>
            </a:pathLst>
          </a:custGeom>
          <a:solidFill>
            <a:srgbClr val="0A4776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" name="TextBox 33"/>
          <p:cNvSpPr txBox="1"/>
          <p:nvPr/>
        </p:nvSpPr>
        <p:spPr>
          <a:xfrm>
            <a:off x="252984" y="3215640"/>
            <a:ext cx="3950208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Исследование и разработка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Сбор информации, разработка необходимых материалов и подготовка к презентации.  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33"/>
          <p:cNvSpPr txBox="1"/>
          <p:nvPr/>
        </p:nvSpPr>
        <p:spPr>
          <a:xfrm>
            <a:off x="243840" y="4038600"/>
            <a:ext cx="3950208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Презентация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Представление результатов проекта перед классом, что позволяет каждому члену команды поделиться своим вкладом.  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5"/>
          <p:cNvSpPr/>
          <p:nvPr/>
        </p:nvSpPr>
        <p:spPr>
          <a:xfrm>
            <a:off x="0" y="1234440"/>
            <a:ext cx="9144000" cy="5431536"/>
          </a:xfrm>
          <a:custGeom>
            <a:avLst/>
            <a:gdLst/>
            <a:ahLst/>
            <a:cxnLst/>
            <a:rect l="l" t="t" r="r" b="b"/>
            <a:pathLst>
              <a:path w="2006458" h="812800">
                <a:moveTo>
                  <a:pt x="0" y="0"/>
                </a:moveTo>
                <a:lnTo>
                  <a:pt x="2006458" y="0"/>
                </a:lnTo>
                <a:lnTo>
                  <a:pt x="2006458" y="812800"/>
                </a:lnTo>
                <a:lnTo>
                  <a:pt x="0" y="812800"/>
                </a:lnTo>
                <a:close/>
              </a:path>
            </a:pathLst>
          </a:custGeom>
          <a:solidFill>
            <a:srgbClr val="1C51A3"/>
          </a:solidFill>
        </p:spPr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7157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9728" y="0"/>
            <a:ext cx="7607808" cy="136191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Принципы проектного мышления в контексте физической культуры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5263" y="-42664"/>
            <a:ext cx="1021175" cy="1021175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8618562" y="313694"/>
            <a:ext cx="253916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r"/>
            <a:r>
              <a:rPr lang="ru-RU" dirty="0" smtClean="0">
                <a:ln w="0"/>
                <a:solidFill>
                  <a:srgbClr val="0D459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endParaRPr lang="ru-RU" dirty="0">
              <a:ln w="0"/>
              <a:solidFill>
                <a:srgbClr val="0D4594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>
            <a:off x="-1997964" y="3936492"/>
            <a:ext cx="5422392" cy="36576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124712" y="1340871"/>
            <a:ext cx="7644384" cy="900246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Ориентация на получение конкретного результата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Ученики создают уникальный продукт или решение, которое должно быть результатом совместной работы. 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094232" y="4657095"/>
            <a:ext cx="7644384" cy="900246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Выполнение действий с их одновременным мониторингом и коррекцией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  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03376" y="2435103"/>
            <a:ext cx="7644384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ru-RU" sz="1400" b="1" dirty="0" smtClean="0"/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Предварительная фиксация результата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Его описание в виде эскиза в разной степени детализации и конкретизации.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121664" y="3184911"/>
            <a:ext cx="7644384" cy="56169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Относительно жёсткая фиксация срока достижения результата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  </a:t>
            </a:r>
          </a:p>
          <a:p>
            <a:pPr algn="just"/>
            <a:endParaRPr lang="ru-RU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94232" y="3815847"/>
            <a:ext cx="7644384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Программирование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Планирование во времени с конкретизацией результатов отдельных действий, обеспечивающих достижение.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063752" y="5348991"/>
            <a:ext cx="7644384" cy="83869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ru-RU" sz="1400" b="1" dirty="0" smtClean="0"/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Получение продукта проектной деятельности, его соотнесение с исходной ситуацией проектирования, анализ новой ситуации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  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448056" y="1380744"/>
            <a:ext cx="576072" cy="5669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435864" y="2282952"/>
            <a:ext cx="576072" cy="5669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435864" y="3078480"/>
            <a:ext cx="576072" cy="5669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Google Shape;968;p48"/>
          <p:cNvSpPr/>
          <p:nvPr/>
        </p:nvSpPr>
        <p:spPr>
          <a:xfrm>
            <a:off x="454298" y="1367594"/>
            <a:ext cx="571503" cy="571504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CCEC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968;p48"/>
          <p:cNvSpPr/>
          <p:nvPr/>
        </p:nvSpPr>
        <p:spPr>
          <a:xfrm>
            <a:off x="436010" y="2263706"/>
            <a:ext cx="571503" cy="571504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CCEC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968;p48"/>
          <p:cNvSpPr/>
          <p:nvPr/>
        </p:nvSpPr>
        <p:spPr>
          <a:xfrm>
            <a:off x="445154" y="3059234"/>
            <a:ext cx="571503" cy="571504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CCEC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Овал 31"/>
          <p:cNvSpPr/>
          <p:nvPr/>
        </p:nvSpPr>
        <p:spPr>
          <a:xfrm>
            <a:off x="414528" y="3861816"/>
            <a:ext cx="576072" cy="5669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411480" y="4626864"/>
            <a:ext cx="576072" cy="5669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384048" y="5394960"/>
            <a:ext cx="576072" cy="5669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Google Shape;968;p48"/>
          <p:cNvSpPr/>
          <p:nvPr/>
        </p:nvSpPr>
        <p:spPr>
          <a:xfrm>
            <a:off x="414674" y="3842570"/>
            <a:ext cx="571503" cy="571504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CCEC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968;p48"/>
          <p:cNvSpPr/>
          <p:nvPr/>
        </p:nvSpPr>
        <p:spPr>
          <a:xfrm>
            <a:off x="423818" y="4619810"/>
            <a:ext cx="571503" cy="571504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CCEC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968;p48"/>
          <p:cNvSpPr/>
          <p:nvPr/>
        </p:nvSpPr>
        <p:spPr>
          <a:xfrm>
            <a:off x="414674" y="5397050"/>
            <a:ext cx="571503" cy="571504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CCEC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118872" y="1088136"/>
            <a:ext cx="8897112" cy="5568696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>
              <a:solidFill>
                <a:srgbClr val="CCECFF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7157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0"/>
            <a:ext cx="7754112" cy="931024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Методы проектного мышления на уроках физической культуры 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18561" y="313694"/>
            <a:ext cx="253916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r"/>
            <a:r>
              <a:rPr lang="ru-RU" dirty="0" smtClean="0">
                <a:ln w="0"/>
                <a:solidFill>
                  <a:srgbClr val="0D459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endParaRPr lang="ru-RU" dirty="0">
              <a:ln w="0"/>
              <a:solidFill>
                <a:srgbClr val="0D4594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5263" y="-42664"/>
            <a:ext cx="1021175" cy="1021175"/>
          </a:xfrm>
          <a:prstGeom prst="rect">
            <a:avLst/>
          </a:prstGeom>
        </p:spPr>
      </p:pic>
      <p:sp>
        <p:nvSpPr>
          <p:cNvPr id="13" name="椭圆 9"/>
          <p:cNvSpPr/>
          <p:nvPr/>
        </p:nvSpPr>
        <p:spPr bwMode="auto">
          <a:xfrm>
            <a:off x="256032" y="2926080"/>
            <a:ext cx="2057400" cy="2048256"/>
          </a:xfrm>
          <a:prstGeom prst="ellipse">
            <a:avLst/>
          </a:prstGeom>
          <a:solidFill>
            <a:srgbClr val="4673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5734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prstClr val="white"/>
              </a:solidFill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14" name="空心弧 1"/>
          <p:cNvSpPr/>
          <p:nvPr/>
        </p:nvSpPr>
        <p:spPr>
          <a:xfrm rot="5400000">
            <a:off x="-1002970" y="1775009"/>
            <a:ext cx="3511297" cy="4112653"/>
          </a:xfrm>
          <a:prstGeom prst="blockArc">
            <a:avLst>
              <a:gd name="adj1" fmla="val 10897210"/>
              <a:gd name="adj2" fmla="val 6953"/>
              <a:gd name="adj3" fmla="val 1246"/>
            </a:avLst>
          </a:prstGeom>
          <a:solidFill>
            <a:srgbClr val="0D4594"/>
          </a:solidFill>
          <a:ln>
            <a:solidFill>
              <a:srgbClr val="1C51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568" tIns="64285" rIns="128568" bIns="64285" anchor="ctr"/>
          <a:lstStyle/>
          <a:p>
            <a:pPr algn="ctr" defTabSz="1285734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3500">
              <a:solidFill>
                <a:prstClr val="black"/>
              </a:solidFill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19" name="椭圆 11"/>
          <p:cNvSpPr/>
          <p:nvPr/>
        </p:nvSpPr>
        <p:spPr>
          <a:xfrm>
            <a:off x="1847622" y="2316848"/>
            <a:ext cx="524938" cy="524938"/>
          </a:xfrm>
          <a:prstGeom prst="ellipse">
            <a:avLst/>
          </a:prstGeom>
          <a:solidFill>
            <a:srgbClr val="46739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prstClr val="white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0" name="椭圆 11"/>
          <p:cNvSpPr/>
          <p:nvPr/>
        </p:nvSpPr>
        <p:spPr>
          <a:xfrm>
            <a:off x="1801902" y="4950320"/>
            <a:ext cx="524938" cy="524938"/>
          </a:xfrm>
          <a:prstGeom prst="ellipse">
            <a:avLst/>
          </a:prstGeom>
          <a:solidFill>
            <a:srgbClr val="46739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prstClr val="white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9" name="Google Shape;968;p48"/>
          <p:cNvSpPr/>
          <p:nvPr/>
        </p:nvSpPr>
        <p:spPr>
          <a:xfrm>
            <a:off x="1810658" y="2275898"/>
            <a:ext cx="571503" cy="571504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CCEC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椭圆 11"/>
          <p:cNvSpPr/>
          <p:nvPr/>
        </p:nvSpPr>
        <p:spPr>
          <a:xfrm>
            <a:off x="793014" y="1829168"/>
            <a:ext cx="524938" cy="524938"/>
          </a:xfrm>
          <a:prstGeom prst="ellipse">
            <a:avLst/>
          </a:prstGeom>
          <a:solidFill>
            <a:srgbClr val="46739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prstClr val="white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1" name="Google Shape;968;p48"/>
          <p:cNvSpPr/>
          <p:nvPr/>
        </p:nvSpPr>
        <p:spPr>
          <a:xfrm>
            <a:off x="756050" y="1769930"/>
            <a:ext cx="571503" cy="571504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CCEC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968;p48"/>
          <p:cNvSpPr/>
          <p:nvPr/>
        </p:nvSpPr>
        <p:spPr>
          <a:xfrm>
            <a:off x="1783226" y="4909370"/>
            <a:ext cx="571503" cy="571504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CCEC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9456" y="2880360"/>
            <a:ext cx="2212848" cy="2093976"/>
          </a:xfrm>
          <a:prstGeom prst="ellipse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6" name="椭圆 11"/>
          <p:cNvSpPr/>
          <p:nvPr/>
        </p:nvSpPr>
        <p:spPr>
          <a:xfrm>
            <a:off x="2466366" y="3054464"/>
            <a:ext cx="524938" cy="524938"/>
          </a:xfrm>
          <a:prstGeom prst="ellipse">
            <a:avLst/>
          </a:prstGeom>
          <a:solidFill>
            <a:srgbClr val="46739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prstClr val="white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7" name="Google Shape;968;p48"/>
          <p:cNvSpPr/>
          <p:nvPr/>
        </p:nvSpPr>
        <p:spPr>
          <a:xfrm>
            <a:off x="2444642" y="3010466"/>
            <a:ext cx="571503" cy="571504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CCEC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椭圆 11"/>
          <p:cNvSpPr/>
          <p:nvPr/>
        </p:nvSpPr>
        <p:spPr>
          <a:xfrm>
            <a:off x="719862" y="5340464"/>
            <a:ext cx="524938" cy="524938"/>
          </a:xfrm>
          <a:prstGeom prst="ellipse">
            <a:avLst/>
          </a:prstGeom>
          <a:solidFill>
            <a:srgbClr val="46739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prstClr val="white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8" name="Google Shape;968;p48"/>
          <p:cNvSpPr/>
          <p:nvPr/>
        </p:nvSpPr>
        <p:spPr>
          <a:xfrm>
            <a:off x="698138" y="5314754"/>
            <a:ext cx="571503" cy="571504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CCEC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Прямоугольник 41"/>
          <p:cNvSpPr/>
          <p:nvPr/>
        </p:nvSpPr>
        <p:spPr>
          <a:xfrm>
            <a:off x="164592" y="1093983"/>
            <a:ext cx="8769096" cy="931024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Сравнительный анализ различных видов спорта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Ученики изучают, как различные виды спорта влияют на определённые группы мышц и общую физическую подготовленность. Задача - собрать статистические данные, провести анализ и сделать выводы о том, какой вид спорта является наиболее эффективным для развития определённых физических качеств. </a:t>
            </a:r>
          </a:p>
        </p:txBody>
      </p:sp>
      <p:sp>
        <p:nvSpPr>
          <p:cNvPr id="44" name="椭圆 11"/>
          <p:cNvSpPr/>
          <p:nvPr/>
        </p:nvSpPr>
        <p:spPr>
          <a:xfrm>
            <a:off x="2454174" y="4203560"/>
            <a:ext cx="524938" cy="524938"/>
          </a:xfrm>
          <a:prstGeom prst="ellipse">
            <a:avLst/>
          </a:prstGeom>
          <a:solidFill>
            <a:srgbClr val="46739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prstClr val="white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5" name="Google Shape;968;p48"/>
          <p:cNvSpPr/>
          <p:nvPr/>
        </p:nvSpPr>
        <p:spPr>
          <a:xfrm>
            <a:off x="2447690" y="4165658"/>
            <a:ext cx="571503" cy="571504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CCEC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Прямоугольник 32"/>
          <p:cNvSpPr/>
          <p:nvPr/>
        </p:nvSpPr>
        <p:spPr>
          <a:xfrm>
            <a:off x="2478024" y="2032767"/>
            <a:ext cx="6437376" cy="136191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ru-RU" sz="1400" b="1" dirty="0" smtClean="0"/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Разработка индивидуальных программ тренировок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Учащиеся создают индивидуальные программы физических упражнений для разных возрастных групп, учитывая их физиологические особенности и потребности. После разработки программы можно протестировать на добровольцах, а затем проанализировать эффективность.  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246888" y="5973831"/>
            <a:ext cx="8714232" cy="71558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ru-RU" sz="1400" b="1" dirty="0" smtClean="0"/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фитнес-трендов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Работа над проектом, в котором ученики исследуют современные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фитнес-тренды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позволяет им углубиться в тематику физической культуры и выявить влияние моды на выбор активности среди молодёжной аудитории.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3051048" y="3111759"/>
            <a:ext cx="5891784" cy="114646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Исследование влияния регулярных физических нагрузок на уровень стресса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Цель проекта - изучить взаимосвязь между регулярным выполнением физических упражнений и уровнем стресса у учащихся. Для сбора данных можно использовать анкетирование, наблюдение или даже медицинские тесты.   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3096768" y="4163319"/>
            <a:ext cx="5873496" cy="931024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Организация спортивного мероприятия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Ученики берут на себя инициативу по организации спортивного события, например, дня здоровья или легкоатлетического кросса. Они учатся управлять временем, распределять ресурсы, а также развивают навыки работы с аудиторией. 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2365248" y="5077719"/>
            <a:ext cx="6495288" cy="931024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ru-RU" sz="1400" b="1" dirty="0" smtClean="0"/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Создание тренажёрного зала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Ученики участвуют в проекте по созданию тренажёрного зала для учебного заведения. Это включает не только выбор нужного оборудования, но и планирование пространства, организацию работы и привлечение других учеников к занятиям.   </a:t>
            </a:r>
          </a:p>
        </p:txBody>
      </p:sp>
    </p:spTree>
    <p:extLst>
      <p:ext uri="{BB962C8B-B14F-4D97-AF65-F5344CB8AC3E}">
        <p14:creationId xmlns="" xmlns:p14="http://schemas.microsoft.com/office/powerpoint/2010/main" val="294494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7157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18872" y="0"/>
            <a:ext cx="7626096" cy="117724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Условия проектного мышления на уроках физической культуры 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18562" y="313694"/>
            <a:ext cx="253916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r"/>
            <a:r>
              <a:rPr lang="ru-RU" dirty="0" smtClean="0">
                <a:ln w="0"/>
                <a:solidFill>
                  <a:srgbClr val="0D459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endParaRPr lang="ru-RU" dirty="0">
              <a:ln w="0"/>
              <a:solidFill>
                <a:srgbClr val="0D4594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5263" y="-42664"/>
            <a:ext cx="1021175" cy="1021175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0" y="1069848"/>
            <a:ext cx="9144000" cy="4434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>
              <a:solidFill>
                <a:srgbClr val="CCECFF"/>
              </a:solidFill>
            </a:endParaRPr>
          </a:p>
        </p:txBody>
      </p:sp>
      <p:grpSp>
        <p:nvGrpSpPr>
          <p:cNvPr id="23" name="Group 10"/>
          <p:cNvGrpSpPr/>
          <p:nvPr/>
        </p:nvGrpSpPr>
        <p:grpSpPr>
          <a:xfrm>
            <a:off x="0" y="1106425"/>
            <a:ext cx="8997695" cy="5614415"/>
            <a:chOff x="0" y="-303295"/>
            <a:chExt cx="10411694" cy="6284641"/>
          </a:xfrm>
        </p:grpSpPr>
        <p:grpSp>
          <p:nvGrpSpPr>
            <p:cNvPr id="26" name="Group 11"/>
            <p:cNvGrpSpPr/>
            <p:nvPr/>
          </p:nvGrpSpPr>
          <p:grpSpPr>
            <a:xfrm>
              <a:off x="0" y="-303295"/>
              <a:ext cx="7756713" cy="4418099"/>
              <a:chOff x="0" y="-59910"/>
              <a:chExt cx="1532190" cy="872710"/>
            </a:xfrm>
          </p:grpSpPr>
          <p:sp>
            <p:nvSpPr>
              <p:cNvPr id="35" name="Freeform 12"/>
              <p:cNvSpPr/>
              <p:nvPr/>
            </p:nvSpPr>
            <p:spPr>
              <a:xfrm>
                <a:off x="0" y="-59910"/>
                <a:ext cx="1532190" cy="518991"/>
              </a:xfrm>
              <a:custGeom>
                <a:avLst/>
                <a:gdLst/>
                <a:ahLst/>
                <a:cxnLst/>
                <a:rect l="l" t="t" r="r" b="b"/>
                <a:pathLst>
                  <a:path w="1769616" h="459081">
                    <a:moveTo>
                      <a:pt x="0" y="0"/>
                    </a:moveTo>
                    <a:lnTo>
                      <a:pt x="1769616" y="0"/>
                    </a:lnTo>
                    <a:lnTo>
                      <a:pt x="1769616" y="459081"/>
                    </a:lnTo>
                    <a:lnTo>
                      <a:pt x="0" y="45908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36" name="TextBox 13"/>
              <p:cNvSpPr txBox="1"/>
              <p:nvPr/>
            </p:nvSpPr>
            <p:spPr>
              <a:xfrm>
                <a:off x="0" y="-47625"/>
                <a:ext cx="812800" cy="8604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endParaRPr/>
              </a:p>
            </p:txBody>
          </p:sp>
        </p:grpSp>
        <p:grpSp>
          <p:nvGrpSpPr>
            <p:cNvPr id="27" name="Group 14"/>
            <p:cNvGrpSpPr/>
            <p:nvPr/>
          </p:nvGrpSpPr>
          <p:grpSpPr>
            <a:xfrm>
              <a:off x="254000" y="-190707"/>
              <a:ext cx="10157694" cy="6172053"/>
              <a:chOff x="0" y="-90352"/>
              <a:chExt cx="2006458" cy="1219171"/>
            </a:xfrm>
          </p:grpSpPr>
          <p:sp>
            <p:nvSpPr>
              <p:cNvPr id="28" name="Freeform 15"/>
              <p:cNvSpPr/>
              <p:nvPr/>
            </p:nvSpPr>
            <p:spPr>
              <a:xfrm>
                <a:off x="0" y="-90352"/>
                <a:ext cx="2006458" cy="1219171"/>
              </a:xfrm>
              <a:custGeom>
                <a:avLst/>
                <a:gdLst/>
                <a:ahLst/>
                <a:cxnLst/>
                <a:rect l="l" t="t" r="r" b="b"/>
                <a:pathLst>
                  <a:path w="2006458" h="812800">
                    <a:moveTo>
                      <a:pt x="0" y="0"/>
                    </a:moveTo>
                    <a:lnTo>
                      <a:pt x="2006458" y="0"/>
                    </a:lnTo>
                    <a:lnTo>
                      <a:pt x="2006458" y="812800"/>
                    </a:lnTo>
                    <a:lnTo>
                      <a:pt x="0" y="812800"/>
                    </a:lnTo>
                    <a:close/>
                  </a:path>
                </a:pathLst>
              </a:custGeom>
              <a:solidFill>
                <a:srgbClr val="1C51A3"/>
              </a:solidFill>
            </p:spPr>
          </p:sp>
          <p:sp>
            <p:nvSpPr>
              <p:cNvPr id="33" name="TextBox 16"/>
              <p:cNvSpPr txBox="1"/>
              <p:nvPr/>
            </p:nvSpPr>
            <p:spPr>
              <a:xfrm>
                <a:off x="0" y="-47625"/>
                <a:ext cx="812800" cy="8604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endParaRPr/>
              </a:p>
            </p:txBody>
          </p:sp>
        </p:grpSp>
      </p:grpSp>
      <p:cxnSp>
        <p:nvCxnSpPr>
          <p:cNvPr id="38" name="Прямая соединительная линия 37"/>
          <p:cNvCxnSpPr/>
          <p:nvPr/>
        </p:nvCxnSpPr>
        <p:spPr>
          <a:xfrm flipV="1">
            <a:off x="3264408" y="5093208"/>
            <a:ext cx="2916936" cy="9144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175"/>
          <p:cNvSpPr txBox="1"/>
          <p:nvPr/>
        </p:nvSpPr>
        <p:spPr>
          <a:xfrm>
            <a:off x="393192" y="1400246"/>
            <a:ext cx="3977640" cy="2068814"/>
          </a:xfrm>
          <a:prstGeom prst="rect">
            <a:avLst/>
          </a:prstGeom>
          <a:noFill/>
        </p:spPr>
        <p:txBody>
          <a:bodyPr wrap="square" lIns="128568" tIns="64283" rIns="128568" bIns="64283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Подготовка к проекту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Необходимо изучить индивидуальные способности, интересы, жизненный опыт каждого ученика, выбрать тему проекта, сформулировать проблему, предложить учащимся идею и обсудить её с ними.  </a:t>
            </a:r>
          </a:p>
          <a:p>
            <a:pPr algn="ctr"/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GB" altLang="zh-CN" sz="1200" dirty="0">
              <a:solidFill>
                <a:schemeClr val="bg1"/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  <a:sym typeface="+mn-lt"/>
            </a:endParaRPr>
          </a:p>
        </p:txBody>
      </p:sp>
      <p:sp>
        <p:nvSpPr>
          <p:cNvPr id="19" name="TextBox 175"/>
          <p:cNvSpPr txBox="1"/>
          <p:nvPr/>
        </p:nvSpPr>
        <p:spPr>
          <a:xfrm>
            <a:off x="310896" y="5268246"/>
            <a:ext cx="8549640" cy="868485"/>
          </a:xfrm>
          <a:prstGeom prst="rect">
            <a:avLst/>
          </a:prstGeom>
          <a:noFill/>
        </p:spPr>
        <p:txBody>
          <a:bodyPr wrap="square" lIns="128568" tIns="64283" rIns="128568" bIns="64283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Также условием проектной деятельности является наличие выработанных представлений о конечном результате деятельности, этапов проектирования и реализации проекта, включая его осмысление и рефлексию результатов деятельности.   </a:t>
            </a:r>
            <a:endParaRPr lang="en-GB" altLang="zh-CN" sz="1600" dirty="0">
              <a:solidFill>
                <a:schemeClr val="bg1"/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  <a:sym typeface="+mn-lt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rot="5400000">
            <a:off x="3547872" y="3087624"/>
            <a:ext cx="2292096" cy="12192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175"/>
          <p:cNvSpPr txBox="1"/>
          <p:nvPr/>
        </p:nvSpPr>
        <p:spPr>
          <a:xfrm>
            <a:off x="435864" y="3061406"/>
            <a:ext cx="3977640" cy="2315035"/>
          </a:xfrm>
          <a:prstGeom prst="rect">
            <a:avLst/>
          </a:prstGeom>
          <a:noFill/>
        </p:spPr>
        <p:txBody>
          <a:bodyPr wrap="square" lIns="128568" tIns="64283" rIns="128568" bIns="64283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Организация участников проекта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Сначала формируются группы учащихся, где перед каждым стоит своя задача. При распределении обязанностей учитываются склонности учащихся к логичным рассуждениям, к формированию выводов, к оформлению проектной работы.  </a:t>
            </a:r>
          </a:p>
          <a:p>
            <a:pPr algn="ctr"/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GB" altLang="zh-CN" sz="1200" dirty="0">
              <a:solidFill>
                <a:schemeClr val="bg1"/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  <a:sym typeface="+mn-lt"/>
            </a:endParaRPr>
          </a:p>
        </p:txBody>
      </p:sp>
      <p:sp>
        <p:nvSpPr>
          <p:cNvPr id="29" name="TextBox 175"/>
          <p:cNvSpPr txBox="1"/>
          <p:nvPr/>
        </p:nvSpPr>
        <p:spPr>
          <a:xfrm>
            <a:off x="4779264" y="1305758"/>
            <a:ext cx="4090416" cy="2807478"/>
          </a:xfrm>
          <a:prstGeom prst="rect">
            <a:avLst/>
          </a:prstGeom>
          <a:noFill/>
        </p:spPr>
        <p:txBody>
          <a:bodyPr wrap="square" lIns="128568" tIns="64283" rIns="128568" bIns="64283" rtlCol="0">
            <a:spAutoFit/>
          </a:bodyPr>
          <a:lstStyle/>
          <a:p>
            <a:pPr algn="ctr"/>
            <a:r>
              <a:rPr lang="ru-RU" b="1" dirty="0" smtClean="0"/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Выполнение проекта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Этот шаг связан с поиском новой, дополнительной информации, её обсуждением и документированием, выбором способов реализации проекта (это могут быть рисунки,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постеры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презентации,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кинограммы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викторины и др.).  </a:t>
            </a:r>
          </a:p>
          <a:p>
            <a:pPr algn="ctr"/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GB" altLang="zh-CN" sz="1200" dirty="0">
              <a:solidFill>
                <a:schemeClr val="bg1"/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  <a:sym typeface="+mn-lt"/>
            </a:endParaRPr>
          </a:p>
        </p:txBody>
      </p:sp>
      <p:sp>
        <p:nvSpPr>
          <p:cNvPr id="30" name="TextBox 175"/>
          <p:cNvSpPr txBox="1"/>
          <p:nvPr/>
        </p:nvSpPr>
        <p:spPr>
          <a:xfrm>
            <a:off x="4733544" y="3701486"/>
            <a:ext cx="4081272" cy="1576371"/>
          </a:xfrm>
          <a:prstGeom prst="rect">
            <a:avLst/>
          </a:prstGeom>
          <a:noFill/>
        </p:spPr>
        <p:txBody>
          <a:bodyPr wrap="square" lIns="128568" tIns="64283" rIns="128568" bIns="64283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Презентация проекта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Весь отработанный, оформленный материал нужно представить одноклассникам, защитить свой проект.  </a:t>
            </a:r>
          </a:p>
          <a:p>
            <a:pPr algn="ctr"/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GB" altLang="zh-CN" sz="1200" dirty="0">
              <a:solidFill>
                <a:schemeClr val="bg1"/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  <a:sym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4494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5"/>
          <p:cNvSpPr/>
          <p:nvPr/>
        </p:nvSpPr>
        <p:spPr>
          <a:xfrm>
            <a:off x="0" y="1234440"/>
            <a:ext cx="9144000" cy="5431536"/>
          </a:xfrm>
          <a:custGeom>
            <a:avLst/>
            <a:gdLst/>
            <a:ahLst/>
            <a:cxnLst/>
            <a:rect l="l" t="t" r="r" b="b"/>
            <a:pathLst>
              <a:path w="2006458" h="812800">
                <a:moveTo>
                  <a:pt x="0" y="0"/>
                </a:moveTo>
                <a:lnTo>
                  <a:pt x="2006458" y="0"/>
                </a:lnTo>
                <a:lnTo>
                  <a:pt x="2006458" y="812800"/>
                </a:lnTo>
                <a:lnTo>
                  <a:pt x="0" y="812800"/>
                </a:lnTo>
                <a:close/>
              </a:path>
            </a:pathLst>
          </a:custGeom>
          <a:solidFill>
            <a:srgbClr val="1C51A3"/>
          </a:solidFill>
        </p:spPr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7157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9728" y="0"/>
            <a:ext cx="7607808" cy="931024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Функции проектного мышления на уроках физической культуры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5263" y="-42664"/>
            <a:ext cx="1021175" cy="1021175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8618563" y="313694"/>
            <a:ext cx="253916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r"/>
            <a:r>
              <a:rPr lang="ru-RU" dirty="0" smtClean="0">
                <a:ln w="0"/>
                <a:solidFill>
                  <a:srgbClr val="0D459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endParaRPr lang="ru-RU" dirty="0">
              <a:ln w="0"/>
              <a:solidFill>
                <a:srgbClr val="0D4594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429768" y="1397000"/>
          <a:ext cx="8348472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  <a:gridCol w="2386584"/>
                <a:gridCol w="5138928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п/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Функции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Описание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Повышение мотивации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Проектная работа создаёт условия для активного участия учеников, что увеличивает их заинтересованность в изучаемом материале. 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Развитие критического мышления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Ученики учатся анализировать информацию, делать выводы и формировать собственные мнения.  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работать в команде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Проекты часто выполняются в группах, что способствует развитию коммуникативных навыков и умения слушать и слышать друг друга.  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Практическое применение знаний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Проектная деятельность помогает ученикам увидеть, как на практике применяются теоретические знания, полученные на уроках физической культуры.  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Заложение основ знаний</a:t>
                      </a:r>
                      <a:r>
                        <a:rPr lang="ru-RU" sz="160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 разработке собственного проекта ученики закладывают основы знаний в применении разнообразных методик поддержания здоровья и физического совершенствования.  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7157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-118872" y="0"/>
            <a:ext cx="7845552" cy="807913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Критерии и показатели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проектного мышления на уроках физической культуры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18563" y="313694"/>
            <a:ext cx="253916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r"/>
            <a:r>
              <a:rPr lang="ru-RU" dirty="0" smtClean="0">
                <a:ln w="0"/>
                <a:solidFill>
                  <a:srgbClr val="0D459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endParaRPr lang="ru-RU" dirty="0">
              <a:ln w="0"/>
              <a:solidFill>
                <a:srgbClr val="0D4594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5263" y="-42664"/>
            <a:ext cx="1021175" cy="1021175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0" y="1069848"/>
            <a:ext cx="9144000" cy="4434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>
              <a:solidFill>
                <a:srgbClr val="CCECFF"/>
              </a:solidFill>
            </a:endParaRPr>
          </a:p>
        </p:txBody>
      </p:sp>
      <p:grpSp>
        <p:nvGrpSpPr>
          <p:cNvPr id="2" name="Group 10"/>
          <p:cNvGrpSpPr/>
          <p:nvPr/>
        </p:nvGrpSpPr>
        <p:grpSpPr>
          <a:xfrm>
            <a:off x="0" y="1499617"/>
            <a:ext cx="8997695" cy="4818887"/>
            <a:chOff x="0" y="-303295"/>
            <a:chExt cx="10411694" cy="6284641"/>
          </a:xfrm>
        </p:grpSpPr>
        <p:grpSp>
          <p:nvGrpSpPr>
            <p:cNvPr id="3" name="Group 11"/>
            <p:cNvGrpSpPr/>
            <p:nvPr/>
          </p:nvGrpSpPr>
          <p:grpSpPr>
            <a:xfrm>
              <a:off x="0" y="-303295"/>
              <a:ext cx="7756713" cy="4418099"/>
              <a:chOff x="0" y="-59910"/>
              <a:chExt cx="1532190" cy="872710"/>
            </a:xfrm>
          </p:grpSpPr>
          <p:sp>
            <p:nvSpPr>
              <p:cNvPr id="35" name="Freeform 12"/>
              <p:cNvSpPr/>
              <p:nvPr/>
            </p:nvSpPr>
            <p:spPr>
              <a:xfrm>
                <a:off x="0" y="-59910"/>
                <a:ext cx="1532190" cy="518991"/>
              </a:xfrm>
              <a:custGeom>
                <a:avLst/>
                <a:gdLst/>
                <a:ahLst/>
                <a:cxnLst/>
                <a:rect l="l" t="t" r="r" b="b"/>
                <a:pathLst>
                  <a:path w="1769616" h="459081">
                    <a:moveTo>
                      <a:pt x="0" y="0"/>
                    </a:moveTo>
                    <a:lnTo>
                      <a:pt x="1769616" y="0"/>
                    </a:lnTo>
                    <a:lnTo>
                      <a:pt x="1769616" y="459081"/>
                    </a:lnTo>
                    <a:lnTo>
                      <a:pt x="0" y="45908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36" name="TextBox 13"/>
              <p:cNvSpPr txBox="1"/>
              <p:nvPr/>
            </p:nvSpPr>
            <p:spPr>
              <a:xfrm>
                <a:off x="0" y="-47625"/>
                <a:ext cx="812800" cy="8604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endParaRPr/>
              </a:p>
            </p:txBody>
          </p:sp>
        </p:grpSp>
        <p:grpSp>
          <p:nvGrpSpPr>
            <p:cNvPr id="4" name="Group 14"/>
            <p:cNvGrpSpPr/>
            <p:nvPr/>
          </p:nvGrpSpPr>
          <p:grpSpPr>
            <a:xfrm>
              <a:off x="254000" y="-272588"/>
              <a:ext cx="10157694" cy="6253934"/>
              <a:chOff x="0" y="-106526"/>
              <a:chExt cx="2006458" cy="1235345"/>
            </a:xfrm>
          </p:grpSpPr>
          <p:sp>
            <p:nvSpPr>
              <p:cNvPr id="28" name="Freeform 15"/>
              <p:cNvSpPr/>
              <p:nvPr/>
            </p:nvSpPr>
            <p:spPr>
              <a:xfrm>
                <a:off x="0" y="-106526"/>
                <a:ext cx="2006458" cy="1235345"/>
              </a:xfrm>
              <a:custGeom>
                <a:avLst/>
                <a:gdLst/>
                <a:ahLst/>
                <a:cxnLst/>
                <a:rect l="l" t="t" r="r" b="b"/>
                <a:pathLst>
                  <a:path w="2006458" h="812800">
                    <a:moveTo>
                      <a:pt x="0" y="0"/>
                    </a:moveTo>
                    <a:lnTo>
                      <a:pt x="2006458" y="0"/>
                    </a:lnTo>
                    <a:lnTo>
                      <a:pt x="2006458" y="812800"/>
                    </a:lnTo>
                    <a:lnTo>
                      <a:pt x="0" y="812800"/>
                    </a:lnTo>
                    <a:close/>
                  </a:path>
                </a:pathLst>
              </a:custGeom>
              <a:solidFill>
                <a:srgbClr val="1C51A3"/>
              </a:solidFill>
            </p:spPr>
          </p:sp>
          <p:sp>
            <p:nvSpPr>
              <p:cNvPr id="33" name="TextBox 16"/>
              <p:cNvSpPr txBox="1"/>
              <p:nvPr/>
            </p:nvSpPr>
            <p:spPr>
              <a:xfrm>
                <a:off x="0" y="-47625"/>
                <a:ext cx="812800" cy="8604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endParaRPr/>
              </a:p>
            </p:txBody>
          </p:sp>
        </p:grpSp>
      </p:grpSp>
      <p:sp>
        <p:nvSpPr>
          <p:cNvPr id="20" name="TextBox 33"/>
          <p:cNvSpPr txBox="1"/>
          <p:nvPr/>
        </p:nvSpPr>
        <p:spPr>
          <a:xfrm>
            <a:off x="347472" y="5367528"/>
            <a:ext cx="8558784" cy="1077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Также к показателям </a:t>
            </a:r>
            <a:r>
              <a:rPr lang="ru-RU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проектного мышления можно отнести личностные результаты участия в проектной деятельности: мотивацию к обучению и целенаправленной познавательной деятельности, систему значимых социальных и межличностных отношений, ценностно-смысловые установки.  </a:t>
            </a:r>
          </a:p>
          <a:p>
            <a:pPr algn="ctr"/>
            <a:endParaRPr lang="ru-RU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548640" y="1698752"/>
          <a:ext cx="8330184" cy="3560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5779"/>
                <a:gridCol w="2997746"/>
                <a:gridCol w="4566659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п/</a:t>
                      </a: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Критерии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Описание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Формулировка проблемы и гипотезы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Проблема и гипотеза должны соответствовать.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Постановка цели и планирование путей её достижения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 должна быть чётко сформулирована, с </a:t>
                      </a:r>
                      <a:r>
                        <a:rPr lang="ru-RU" sz="1400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подробным</a:t>
                      </a:r>
                      <a:r>
                        <a:rPr lang="ru-RU" sz="1400" baseline="0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планом </a:t>
                      </a:r>
                      <a:r>
                        <a:rPr lang="ru-RU" sz="14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её достижения. 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Глубина раскрытия темы </a:t>
                      </a:r>
                      <a:r>
                        <a:rPr lang="ru-RU" sz="1400" b="1" dirty="0" smtClean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проекта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Тема должна быть раскрыта, автор должен показать знание темы в рамках содержания образовательной программы.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Разнообразие источников информации и целесообразность их использования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Работа должна содержать достаточно полную информацию из разнообразных источников.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Соответствие требованиям оформления письменной части проекта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33333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Письменная часть должна быть оформлена в соответствии с требованиями. 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4494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1033272"/>
            <a:ext cx="4379976" cy="5824728"/>
          </a:xfrm>
          <a:prstGeom prst="rect">
            <a:avLst/>
          </a:prstGeom>
          <a:solidFill>
            <a:srgbClr val="0D45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rgbClr val="CCECFF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7157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020618" y="0"/>
            <a:ext cx="6486606" cy="99257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Вопросы по теме</a:t>
            </a:r>
            <a:endParaRPr lang="ru-RU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37760" y="1143000"/>
            <a:ext cx="403250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Критериями и показателями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проектного мышления на уроках физической культуры являются: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А) Формулировка проблемы и гипотезы, глубина раскрытия темы проекта, соответствие требованиям оформления письменной части проекта.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Б) Постановка цели и планирование путей её достижения, разнообразие источников информации и целесообразность их использования, личностные результаты участия в проектной деятельности;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В)Верно А и Б;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Г) Формулировка проблемы и гипотезы, глубина раскрытия темы проекта, разнообразие источников информации и целесообразность их использования;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Д) Нет верного ответа.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solidFill>
                <a:srgbClr val="1C51A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18563" y="313694"/>
            <a:ext cx="253916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r"/>
            <a:r>
              <a:rPr lang="ru-RU" dirty="0" smtClean="0">
                <a:ln w="0"/>
                <a:solidFill>
                  <a:srgbClr val="0D459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endParaRPr lang="ru-RU" dirty="0">
              <a:ln w="0"/>
              <a:solidFill>
                <a:srgbClr val="0D4594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5263" y="-42664"/>
            <a:ext cx="1021175" cy="1021175"/>
          </a:xfrm>
          <a:prstGeom prst="rect">
            <a:avLst/>
          </a:prstGeom>
        </p:spPr>
      </p:pic>
      <p:sp>
        <p:nvSpPr>
          <p:cNvPr id="11" name="Freeform 7"/>
          <p:cNvSpPr/>
          <p:nvPr/>
        </p:nvSpPr>
        <p:spPr>
          <a:xfrm rot="16200000">
            <a:off x="3250296" y="2438984"/>
            <a:ext cx="2933514" cy="180375"/>
          </a:xfrm>
          <a:custGeom>
            <a:avLst/>
            <a:gdLst/>
            <a:ahLst/>
            <a:cxnLst/>
            <a:rect l="l" t="t" r="r" b="b"/>
            <a:pathLst>
              <a:path w="1247730" h="14187">
                <a:moveTo>
                  <a:pt x="0" y="0"/>
                </a:moveTo>
                <a:lnTo>
                  <a:pt x="1247730" y="0"/>
                </a:lnTo>
                <a:lnTo>
                  <a:pt x="1247730" y="14187"/>
                </a:lnTo>
                <a:lnTo>
                  <a:pt x="0" y="14187"/>
                </a:lnTo>
                <a:close/>
              </a:path>
            </a:pathLst>
          </a:custGeom>
          <a:solidFill>
            <a:srgbClr val="0D4594"/>
          </a:solidFill>
          <a:ln w="38100">
            <a:noFill/>
          </a:ln>
        </p:spPr>
      </p:sp>
      <p:sp>
        <p:nvSpPr>
          <p:cNvPr id="12" name="TextBox 11"/>
          <p:cNvSpPr txBox="1"/>
          <p:nvPr/>
        </p:nvSpPr>
        <p:spPr>
          <a:xfrm>
            <a:off x="0" y="1319784"/>
            <a:ext cx="43434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ru-RU" sz="1600" dirty="0" smtClean="0"/>
          </a:p>
          <a:p>
            <a:r>
              <a:rPr lang="ru-RU" b="1" dirty="0" smtClean="0"/>
              <a:t> 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 каких частей состоит основная часть проекта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А) Основная часть может быть разбита на теоретическую и практическую, или экспериментальную.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Б) Основная часть проекта – это только теоретическая часть работы.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В) Основная часть проекта – это только практическая часть работы.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Г) Верно только А, но без экспериментальной части.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Д) Нет верного ответа</a:t>
            </a:r>
          </a:p>
          <a:p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PA_任意多边形 13"/>
          <p:cNvSpPr>
            <a:spLocks noEditPoints="1"/>
          </p:cNvSpPr>
          <p:nvPr>
            <p:custDataLst>
              <p:tags r:id="rId1"/>
            </p:custDataLst>
          </p:nvPr>
        </p:nvSpPr>
        <p:spPr bwMode="auto">
          <a:xfrm>
            <a:off x="7808976" y="6153912"/>
            <a:ext cx="612648" cy="448056"/>
          </a:xfrm>
          <a:custGeom>
            <a:avLst/>
            <a:gdLst>
              <a:gd name="T0" fmla="*/ 67 w 895"/>
              <a:gd name="T1" fmla="*/ 236 h 560"/>
              <a:gd name="T2" fmla="*/ 87 w 895"/>
              <a:gd name="T3" fmla="*/ 230 h 560"/>
              <a:gd name="T4" fmla="*/ 95 w 895"/>
              <a:gd name="T5" fmla="*/ 208 h 560"/>
              <a:gd name="T6" fmla="*/ 73 w 895"/>
              <a:gd name="T7" fmla="*/ 175 h 560"/>
              <a:gd name="T8" fmla="*/ 67 w 895"/>
              <a:gd name="T9" fmla="*/ 147 h 560"/>
              <a:gd name="T10" fmla="*/ 69 w 895"/>
              <a:gd name="T11" fmla="*/ 143 h 560"/>
              <a:gd name="T12" fmla="*/ 71 w 895"/>
              <a:gd name="T13" fmla="*/ 93 h 560"/>
              <a:gd name="T14" fmla="*/ 95 w 895"/>
              <a:gd name="T15" fmla="*/ 70 h 560"/>
              <a:gd name="T16" fmla="*/ 145 w 895"/>
              <a:gd name="T17" fmla="*/ 62 h 560"/>
              <a:gd name="T18" fmla="*/ 181 w 895"/>
              <a:gd name="T19" fmla="*/ 76 h 560"/>
              <a:gd name="T20" fmla="*/ 198 w 895"/>
              <a:gd name="T21" fmla="*/ 99 h 560"/>
              <a:gd name="T22" fmla="*/ 200 w 895"/>
              <a:gd name="T23" fmla="*/ 143 h 560"/>
              <a:gd name="T24" fmla="*/ 202 w 895"/>
              <a:gd name="T25" fmla="*/ 159 h 560"/>
              <a:gd name="T26" fmla="*/ 190 w 895"/>
              <a:gd name="T27" fmla="*/ 179 h 560"/>
              <a:gd name="T28" fmla="*/ 177 w 895"/>
              <a:gd name="T29" fmla="*/ 206 h 560"/>
              <a:gd name="T30" fmla="*/ 186 w 895"/>
              <a:gd name="T31" fmla="*/ 232 h 560"/>
              <a:gd name="T32" fmla="*/ 232 w 895"/>
              <a:gd name="T33" fmla="*/ 234 h 560"/>
              <a:gd name="T34" fmla="*/ 244 w 895"/>
              <a:gd name="T35" fmla="*/ 252 h 560"/>
              <a:gd name="T36" fmla="*/ 254 w 895"/>
              <a:gd name="T37" fmla="*/ 208 h 560"/>
              <a:gd name="T38" fmla="*/ 310 w 895"/>
              <a:gd name="T39" fmla="*/ 199 h 560"/>
              <a:gd name="T40" fmla="*/ 310 w 895"/>
              <a:gd name="T41" fmla="*/ 171 h 560"/>
              <a:gd name="T42" fmla="*/ 294 w 895"/>
              <a:gd name="T43" fmla="*/ 147 h 560"/>
              <a:gd name="T44" fmla="*/ 270 w 895"/>
              <a:gd name="T45" fmla="*/ 115 h 560"/>
              <a:gd name="T46" fmla="*/ 284 w 895"/>
              <a:gd name="T47" fmla="*/ 46 h 560"/>
              <a:gd name="T48" fmla="*/ 312 w 895"/>
              <a:gd name="T49" fmla="*/ 28 h 560"/>
              <a:gd name="T50" fmla="*/ 371 w 895"/>
              <a:gd name="T51" fmla="*/ 26 h 560"/>
              <a:gd name="T52" fmla="*/ 399 w 895"/>
              <a:gd name="T53" fmla="*/ 42 h 560"/>
              <a:gd name="T54" fmla="*/ 417 w 895"/>
              <a:gd name="T55" fmla="*/ 99 h 560"/>
              <a:gd name="T56" fmla="*/ 417 w 895"/>
              <a:gd name="T57" fmla="*/ 145 h 560"/>
              <a:gd name="T58" fmla="*/ 389 w 895"/>
              <a:gd name="T59" fmla="*/ 155 h 560"/>
              <a:gd name="T60" fmla="*/ 369 w 895"/>
              <a:gd name="T61" fmla="*/ 177 h 560"/>
              <a:gd name="T62" fmla="*/ 407 w 895"/>
              <a:gd name="T63" fmla="*/ 201 h 560"/>
              <a:gd name="T64" fmla="*/ 433 w 895"/>
              <a:gd name="T65" fmla="*/ 208 h 560"/>
              <a:gd name="T66" fmla="*/ 444 w 895"/>
              <a:gd name="T67" fmla="*/ 179 h 560"/>
              <a:gd name="T68" fmla="*/ 484 w 895"/>
              <a:gd name="T69" fmla="*/ 157 h 560"/>
              <a:gd name="T70" fmla="*/ 502 w 895"/>
              <a:gd name="T71" fmla="*/ 151 h 560"/>
              <a:gd name="T72" fmla="*/ 510 w 895"/>
              <a:gd name="T73" fmla="*/ 131 h 560"/>
              <a:gd name="T74" fmla="*/ 490 w 895"/>
              <a:gd name="T75" fmla="*/ 101 h 560"/>
              <a:gd name="T76" fmla="*/ 482 w 895"/>
              <a:gd name="T77" fmla="*/ 77 h 560"/>
              <a:gd name="T78" fmla="*/ 486 w 895"/>
              <a:gd name="T79" fmla="*/ 74 h 560"/>
              <a:gd name="T80" fmla="*/ 490 w 895"/>
              <a:gd name="T81" fmla="*/ 24 h 560"/>
              <a:gd name="T82" fmla="*/ 520 w 895"/>
              <a:gd name="T83" fmla="*/ 4 h 560"/>
              <a:gd name="T84" fmla="*/ 566 w 895"/>
              <a:gd name="T85" fmla="*/ 2 h 560"/>
              <a:gd name="T86" fmla="*/ 591 w 895"/>
              <a:gd name="T87" fmla="*/ 16 h 560"/>
              <a:gd name="T88" fmla="*/ 601 w 895"/>
              <a:gd name="T89" fmla="*/ 72 h 560"/>
              <a:gd name="T90" fmla="*/ 607 w 895"/>
              <a:gd name="T91" fmla="*/ 77 h 560"/>
              <a:gd name="T92" fmla="*/ 603 w 895"/>
              <a:gd name="T93" fmla="*/ 95 h 560"/>
              <a:gd name="T94" fmla="*/ 589 w 895"/>
              <a:gd name="T95" fmla="*/ 119 h 560"/>
              <a:gd name="T96" fmla="*/ 591 w 895"/>
              <a:gd name="T97" fmla="*/ 153 h 560"/>
              <a:gd name="T98" fmla="*/ 607 w 895"/>
              <a:gd name="T99" fmla="*/ 157 h 560"/>
              <a:gd name="T100" fmla="*/ 645 w 895"/>
              <a:gd name="T101" fmla="*/ 179 h 560"/>
              <a:gd name="T102" fmla="*/ 0 w 895"/>
              <a:gd name="T103" fmla="*/ 401 h 560"/>
              <a:gd name="T104" fmla="*/ 20 w 895"/>
              <a:gd name="T105" fmla="*/ 268 h 560"/>
              <a:gd name="T106" fmla="*/ 40 w 895"/>
              <a:gd name="T107" fmla="*/ 236 h 560"/>
              <a:gd name="T108" fmla="*/ 419 w 895"/>
              <a:gd name="T109" fmla="*/ 538 h 560"/>
              <a:gd name="T110" fmla="*/ 828 w 895"/>
              <a:gd name="T111" fmla="*/ 312 h 560"/>
              <a:gd name="T112" fmla="*/ 441 w 895"/>
              <a:gd name="T113" fmla="*/ 415 h 560"/>
              <a:gd name="T114" fmla="*/ 16 w 895"/>
              <a:gd name="T115" fmla="*/ 441 h 5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895" h="560">
                <a:moveTo>
                  <a:pt x="40" y="236"/>
                </a:moveTo>
                <a:lnTo>
                  <a:pt x="40" y="236"/>
                </a:lnTo>
                <a:lnTo>
                  <a:pt x="67" y="236"/>
                </a:lnTo>
                <a:lnTo>
                  <a:pt x="67" y="236"/>
                </a:lnTo>
                <a:lnTo>
                  <a:pt x="73" y="236"/>
                </a:lnTo>
                <a:lnTo>
                  <a:pt x="79" y="234"/>
                </a:lnTo>
                <a:lnTo>
                  <a:pt x="83" y="232"/>
                </a:lnTo>
                <a:lnTo>
                  <a:pt x="87" y="230"/>
                </a:lnTo>
                <a:lnTo>
                  <a:pt x="87" y="230"/>
                </a:lnTo>
                <a:lnTo>
                  <a:pt x="93" y="220"/>
                </a:lnTo>
                <a:lnTo>
                  <a:pt x="95" y="208"/>
                </a:lnTo>
                <a:lnTo>
                  <a:pt x="95" y="208"/>
                </a:lnTo>
                <a:lnTo>
                  <a:pt x="85" y="195"/>
                </a:lnTo>
                <a:lnTo>
                  <a:pt x="79" y="179"/>
                </a:lnTo>
                <a:lnTo>
                  <a:pt x="79" y="179"/>
                </a:lnTo>
                <a:lnTo>
                  <a:pt x="73" y="175"/>
                </a:lnTo>
                <a:lnTo>
                  <a:pt x="69" y="169"/>
                </a:lnTo>
                <a:lnTo>
                  <a:pt x="69" y="169"/>
                </a:lnTo>
                <a:lnTo>
                  <a:pt x="67" y="159"/>
                </a:lnTo>
                <a:lnTo>
                  <a:pt x="67" y="147"/>
                </a:lnTo>
                <a:lnTo>
                  <a:pt x="67" y="145"/>
                </a:lnTo>
                <a:lnTo>
                  <a:pt x="69" y="143"/>
                </a:lnTo>
                <a:lnTo>
                  <a:pt x="69" y="143"/>
                </a:lnTo>
                <a:lnTo>
                  <a:pt x="69" y="143"/>
                </a:lnTo>
                <a:lnTo>
                  <a:pt x="69" y="143"/>
                </a:lnTo>
                <a:lnTo>
                  <a:pt x="67" y="119"/>
                </a:lnTo>
                <a:lnTo>
                  <a:pt x="69" y="101"/>
                </a:lnTo>
                <a:lnTo>
                  <a:pt x="71" y="93"/>
                </a:lnTo>
                <a:lnTo>
                  <a:pt x="75" y="87"/>
                </a:lnTo>
                <a:lnTo>
                  <a:pt x="85" y="77"/>
                </a:lnTo>
                <a:lnTo>
                  <a:pt x="85" y="77"/>
                </a:lnTo>
                <a:lnTo>
                  <a:pt x="95" y="70"/>
                </a:lnTo>
                <a:lnTo>
                  <a:pt x="107" y="66"/>
                </a:lnTo>
                <a:lnTo>
                  <a:pt x="119" y="62"/>
                </a:lnTo>
                <a:lnTo>
                  <a:pt x="133" y="62"/>
                </a:lnTo>
                <a:lnTo>
                  <a:pt x="145" y="62"/>
                </a:lnTo>
                <a:lnTo>
                  <a:pt x="159" y="64"/>
                </a:lnTo>
                <a:lnTo>
                  <a:pt x="171" y="70"/>
                </a:lnTo>
                <a:lnTo>
                  <a:pt x="181" y="76"/>
                </a:lnTo>
                <a:lnTo>
                  <a:pt x="181" y="76"/>
                </a:lnTo>
                <a:lnTo>
                  <a:pt x="186" y="79"/>
                </a:lnTo>
                <a:lnTo>
                  <a:pt x="190" y="85"/>
                </a:lnTo>
                <a:lnTo>
                  <a:pt x="194" y="93"/>
                </a:lnTo>
                <a:lnTo>
                  <a:pt x="198" y="99"/>
                </a:lnTo>
                <a:lnTo>
                  <a:pt x="200" y="119"/>
                </a:lnTo>
                <a:lnTo>
                  <a:pt x="198" y="141"/>
                </a:lnTo>
                <a:lnTo>
                  <a:pt x="198" y="141"/>
                </a:lnTo>
                <a:lnTo>
                  <a:pt x="200" y="143"/>
                </a:lnTo>
                <a:lnTo>
                  <a:pt x="204" y="145"/>
                </a:lnTo>
                <a:lnTo>
                  <a:pt x="204" y="147"/>
                </a:lnTo>
                <a:lnTo>
                  <a:pt x="204" y="147"/>
                </a:lnTo>
                <a:lnTo>
                  <a:pt x="202" y="159"/>
                </a:lnTo>
                <a:lnTo>
                  <a:pt x="200" y="169"/>
                </a:lnTo>
                <a:lnTo>
                  <a:pt x="200" y="169"/>
                </a:lnTo>
                <a:lnTo>
                  <a:pt x="196" y="175"/>
                </a:lnTo>
                <a:lnTo>
                  <a:pt x="190" y="179"/>
                </a:lnTo>
                <a:lnTo>
                  <a:pt x="190" y="179"/>
                </a:lnTo>
                <a:lnTo>
                  <a:pt x="184" y="193"/>
                </a:lnTo>
                <a:lnTo>
                  <a:pt x="177" y="206"/>
                </a:lnTo>
                <a:lnTo>
                  <a:pt x="177" y="206"/>
                </a:lnTo>
                <a:lnTo>
                  <a:pt x="181" y="222"/>
                </a:lnTo>
                <a:lnTo>
                  <a:pt x="183" y="228"/>
                </a:lnTo>
                <a:lnTo>
                  <a:pt x="186" y="232"/>
                </a:lnTo>
                <a:lnTo>
                  <a:pt x="186" y="232"/>
                </a:lnTo>
                <a:lnTo>
                  <a:pt x="194" y="234"/>
                </a:lnTo>
                <a:lnTo>
                  <a:pt x="204" y="234"/>
                </a:lnTo>
                <a:lnTo>
                  <a:pt x="204" y="234"/>
                </a:lnTo>
                <a:lnTo>
                  <a:pt x="232" y="234"/>
                </a:lnTo>
                <a:lnTo>
                  <a:pt x="232" y="234"/>
                </a:lnTo>
                <a:lnTo>
                  <a:pt x="238" y="242"/>
                </a:lnTo>
                <a:lnTo>
                  <a:pt x="244" y="252"/>
                </a:lnTo>
                <a:lnTo>
                  <a:pt x="244" y="252"/>
                </a:lnTo>
                <a:lnTo>
                  <a:pt x="248" y="224"/>
                </a:lnTo>
                <a:lnTo>
                  <a:pt x="250" y="214"/>
                </a:lnTo>
                <a:lnTo>
                  <a:pt x="254" y="208"/>
                </a:lnTo>
                <a:lnTo>
                  <a:pt x="254" y="208"/>
                </a:lnTo>
                <a:lnTo>
                  <a:pt x="258" y="206"/>
                </a:lnTo>
                <a:lnTo>
                  <a:pt x="264" y="205"/>
                </a:lnTo>
                <a:lnTo>
                  <a:pt x="282" y="201"/>
                </a:lnTo>
                <a:lnTo>
                  <a:pt x="310" y="199"/>
                </a:lnTo>
                <a:lnTo>
                  <a:pt x="310" y="199"/>
                </a:lnTo>
                <a:lnTo>
                  <a:pt x="315" y="177"/>
                </a:lnTo>
                <a:lnTo>
                  <a:pt x="315" y="177"/>
                </a:lnTo>
                <a:lnTo>
                  <a:pt x="310" y="171"/>
                </a:lnTo>
                <a:lnTo>
                  <a:pt x="302" y="163"/>
                </a:lnTo>
                <a:lnTo>
                  <a:pt x="298" y="155"/>
                </a:lnTo>
                <a:lnTo>
                  <a:pt x="294" y="147"/>
                </a:lnTo>
                <a:lnTo>
                  <a:pt x="294" y="147"/>
                </a:lnTo>
                <a:lnTo>
                  <a:pt x="272" y="147"/>
                </a:lnTo>
                <a:lnTo>
                  <a:pt x="272" y="147"/>
                </a:lnTo>
                <a:lnTo>
                  <a:pt x="270" y="131"/>
                </a:lnTo>
                <a:lnTo>
                  <a:pt x="270" y="115"/>
                </a:lnTo>
                <a:lnTo>
                  <a:pt x="272" y="83"/>
                </a:lnTo>
                <a:lnTo>
                  <a:pt x="276" y="68"/>
                </a:lnTo>
                <a:lnTo>
                  <a:pt x="280" y="56"/>
                </a:lnTo>
                <a:lnTo>
                  <a:pt x="284" y="46"/>
                </a:lnTo>
                <a:lnTo>
                  <a:pt x="290" y="38"/>
                </a:lnTo>
                <a:lnTo>
                  <a:pt x="290" y="38"/>
                </a:lnTo>
                <a:lnTo>
                  <a:pt x="300" y="32"/>
                </a:lnTo>
                <a:lnTo>
                  <a:pt x="312" y="28"/>
                </a:lnTo>
                <a:lnTo>
                  <a:pt x="327" y="24"/>
                </a:lnTo>
                <a:lnTo>
                  <a:pt x="341" y="24"/>
                </a:lnTo>
                <a:lnTo>
                  <a:pt x="357" y="24"/>
                </a:lnTo>
                <a:lnTo>
                  <a:pt x="371" y="26"/>
                </a:lnTo>
                <a:lnTo>
                  <a:pt x="383" y="30"/>
                </a:lnTo>
                <a:lnTo>
                  <a:pt x="393" y="36"/>
                </a:lnTo>
                <a:lnTo>
                  <a:pt x="393" y="36"/>
                </a:lnTo>
                <a:lnTo>
                  <a:pt x="399" y="42"/>
                </a:lnTo>
                <a:lnTo>
                  <a:pt x="405" y="54"/>
                </a:lnTo>
                <a:lnTo>
                  <a:pt x="411" y="68"/>
                </a:lnTo>
                <a:lnTo>
                  <a:pt x="413" y="81"/>
                </a:lnTo>
                <a:lnTo>
                  <a:pt x="417" y="99"/>
                </a:lnTo>
                <a:lnTo>
                  <a:pt x="417" y="115"/>
                </a:lnTo>
                <a:lnTo>
                  <a:pt x="417" y="131"/>
                </a:lnTo>
                <a:lnTo>
                  <a:pt x="417" y="145"/>
                </a:lnTo>
                <a:lnTo>
                  <a:pt x="417" y="145"/>
                </a:lnTo>
                <a:lnTo>
                  <a:pt x="405" y="147"/>
                </a:lnTo>
                <a:lnTo>
                  <a:pt x="393" y="147"/>
                </a:lnTo>
                <a:lnTo>
                  <a:pt x="393" y="147"/>
                </a:lnTo>
                <a:lnTo>
                  <a:pt x="389" y="155"/>
                </a:lnTo>
                <a:lnTo>
                  <a:pt x="383" y="163"/>
                </a:lnTo>
                <a:lnTo>
                  <a:pt x="377" y="171"/>
                </a:lnTo>
                <a:lnTo>
                  <a:pt x="369" y="177"/>
                </a:lnTo>
                <a:lnTo>
                  <a:pt x="369" y="177"/>
                </a:lnTo>
                <a:lnTo>
                  <a:pt x="373" y="189"/>
                </a:lnTo>
                <a:lnTo>
                  <a:pt x="377" y="199"/>
                </a:lnTo>
                <a:lnTo>
                  <a:pt x="377" y="199"/>
                </a:lnTo>
                <a:lnTo>
                  <a:pt x="407" y="201"/>
                </a:lnTo>
                <a:lnTo>
                  <a:pt x="425" y="205"/>
                </a:lnTo>
                <a:lnTo>
                  <a:pt x="431" y="206"/>
                </a:lnTo>
                <a:lnTo>
                  <a:pt x="433" y="208"/>
                </a:lnTo>
                <a:lnTo>
                  <a:pt x="433" y="208"/>
                </a:lnTo>
                <a:lnTo>
                  <a:pt x="437" y="214"/>
                </a:lnTo>
                <a:lnTo>
                  <a:pt x="437" y="214"/>
                </a:lnTo>
                <a:lnTo>
                  <a:pt x="441" y="197"/>
                </a:lnTo>
                <a:lnTo>
                  <a:pt x="444" y="179"/>
                </a:lnTo>
                <a:lnTo>
                  <a:pt x="450" y="167"/>
                </a:lnTo>
                <a:lnTo>
                  <a:pt x="458" y="157"/>
                </a:lnTo>
                <a:lnTo>
                  <a:pt x="458" y="157"/>
                </a:lnTo>
                <a:lnTo>
                  <a:pt x="484" y="157"/>
                </a:lnTo>
                <a:lnTo>
                  <a:pt x="484" y="157"/>
                </a:lnTo>
                <a:lnTo>
                  <a:pt x="494" y="157"/>
                </a:lnTo>
                <a:lnTo>
                  <a:pt x="498" y="155"/>
                </a:lnTo>
                <a:lnTo>
                  <a:pt x="502" y="151"/>
                </a:lnTo>
                <a:lnTo>
                  <a:pt x="502" y="151"/>
                </a:lnTo>
                <a:lnTo>
                  <a:pt x="506" y="143"/>
                </a:lnTo>
                <a:lnTo>
                  <a:pt x="510" y="131"/>
                </a:lnTo>
                <a:lnTo>
                  <a:pt x="510" y="131"/>
                </a:lnTo>
                <a:lnTo>
                  <a:pt x="500" y="119"/>
                </a:lnTo>
                <a:lnTo>
                  <a:pt x="494" y="105"/>
                </a:lnTo>
                <a:lnTo>
                  <a:pt x="494" y="105"/>
                </a:lnTo>
                <a:lnTo>
                  <a:pt x="490" y="101"/>
                </a:lnTo>
                <a:lnTo>
                  <a:pt x="486" y="95"/>
                </a:lnTo>
                <a:lnTo>
                  <a:pt x="486" y="95"/>
                </a:lnTo>
                <a:lnTo>
                  <a:pt x="484" y="87"/>
                </a:lnTo>
                <a:lnTo>
                  <a:pt x="482" y="77"/>
                </a:lnTo>
                <a:lnTo>
                  <a:pt x="482" y="76"/>
                </a:lnTo>
                <a:lnTo>
                  <a:pt x="486" y="74"/>
                </a:lnTo>
                <a:lnTo>
                  <a:pt x="486" y="74"/>
                </a:lnTo>
                <a:lnTo>
                  <a:pt x="486" y="74"/>
                </a:lnTo>
                <a:lnTo>
                  <a:pt x="486" y="74"/>
                </a:lnTo>
                <a:lnTo>
                  <a:pt x="484" y="52"/>
                </a:lnTo>
                <a:lnTo>
                  <a:pt x="486" y="36"/>
                </a:lnTo>
                <a:lnTo>
                  <a:pt x="490" y="24"/>
                </a:lnTo>
                <a:lnTo>
                  <a:pt x="500" y="14"/>
                </a:lnTo>
                <a:lnTo>
                  <a:pt x="500" y="14"/>
                </a:lnTo>
                <a:lnTo>
                  <a:pt x="508" y="8"/>
                </a:lnTo>
                <a:lnTo>
                  <a:pt x="520" y="4"/>
                </a:lnTo>
                <a:lnTo>
                  <a:pt x="530" y="0"/>
                </a:lnTo>
                <a:lnTo>
                  <a:pt x="542" y="0"/>
                </a:lnTo>
                <a:lnTo>
                  <a:pt x="554" y="0"/>
                </a:lnTo>
                <a:lnTo>
                  <a:pt x="566" y="2"/>
                </a:lnTo>
                <a:lnTo>
                  <a:pt x="575" y="6"/>
                </a:lnTo>
                <a:lnTo>
                  <a:pt x="585" y="12"/>
                </a:lnTo>
                <a:lnTo>
                  <a:pt x="585" y="12"/>
                </a:lnTo>
                <a:lnTo>
                  <a:pt x="591" y="16"/>
                </a:lnTo>
                <a:lnTo>
                  <a:pt x="595" y="22"/>
                </a:lnTo>
                <a:lnTo>
                  <a:pt x="601" y="36"/>
                </a:lnTo>
                <a:lnTo>
                  <a:pt x="603" y="52"/>
                </a:lnTo>
                <a:lnTo>
                  <a:pt x="601" y="72"/>
                </a:lnTo>
                <a:lnTo>
                  <a:pt x="601" y="72"/>
                </a:lnTo>
                <a:lnTo>
                  <a:pt x="603" y="74"/>
                </a:lnTo>
                <a:lnTo>
                  <a:pt x="605" y="76"/>
                </a:lnTo>
                <a:lnTo>
                  <a:pt x="607" y="77"/>
                </a:lnTo>
                <a:lnTo>
                  <a:pt x="607" y="77"/>
                </a:lnTo>
                <a:lnTo>
                  <a:pt x="605" y="87"/>
                </a:lnTo>
                <a:lnTo>
                  <a:pt x="603" y="95"/>
                </a:lnTo>
                <a:lnTo>
                  <a:pt x="603" y="95"/>
                </a:lnTo>
                <a:lnTo>
                  <a:pt x="599" y="101"/>
                </a:lnTo>
                <a:lnTo>
                  <a:pt x="595" y="105"/>
                </a:lnTo>
                <a:lnTo>
                  <a:pt x="595" y="105"/>
                </a:lnTo>
                <a:lnTo>
                  <a:pt x="589" y="119"/>
                </a:lnTo>
                <a:lnTo>
                  <a:pt x="581" y="131"/>
                </a:lnTo>
                <a:lnTo>
                  <a:pt x="581" y="131"/>
                </a:lnTo>
                <a:lnTo>
                  <a:pt x="585" y="145"/>
                </a:lnTo>
                <a:lnTo>
                  <a:pt x="591" y="153"/>
                </a:lnTo>
                <a:lnTo>
                  <a:pt x="591" y="153"/>
                </a:lnTo>
                <a:lnTo>
                  <a:pt x="599" y="155"/>
                </a:lnTo>
                <a:lnTo>
                  <a:pt x="607" y="157"/>
                </a:lnTo>
                <a:lnTo>
                  <a:pt x="607" y="157"/>
                </a:lnTo>
                <a:lnTo>
                  <a:pt x="631" y="157"/>
                </a:lnTo>
                <a:lnTo>
                  <a:pt x="631" y="157"/>
                </a:lnTo>
                <a:lnTo>
                  <a:pt x="639" y="165"/>
                </a:lnTo>
                <a:lnTo>
                  <a:pt x="645" y="179"/>
                </a:lnTo>
                <a:lnTo>
                  <a:pt x="437" y="365"/>
                </a:lnTo>
                <a:lnTo>
                  <a:pt x="256" y="260"/>
                </a:lnTo>
                <a:lnTo>
                  <a:pt x="0" y="401"/>
                </a:lnTo>
                <a:lnTo>
                  <a:pt x="0" y="401"/>
                </a:lnTo>
                <a:lnTo>
                  <a:pt x="4" y="361"/>
                </a:lnTo>
                <a:lnTo>
                  <a:pt x="10" y="314"/>
                </a:lnTo>
                <a:lnTo>
                  <a:pt x="14" y="290"/>
                </a:lnTo>
                <a:lnTo>
                  <a:pt x="20" y="268"/>
                </a:lnTo>
                <a:lnTo>
                  <a:pt x="30" y="248"/>
                </a:lnTo>
                <a:lnTo>
                  <a:pt x="34" y="242"/>
                </a:lnTo>
                <a:lnTo>
                  <a:pt x="40" y="236"/>
                </a:lnTo>
                <a:lnTo>
                  <a:pt x="40" y="236"/>
                </a:lnTo>
                <a:close/>
                <a:moveTo>
                  <a:pt x="16" y="441"/>
                </a:moveTo>
                <a:lnTo>
                  <a:pt x="71" y="542"/>
                </a:lnTo>
                <a:lnTo>
                  <a:pt x="254" y="443"/>
                </a:lnTo>
                <a:lnTo>
                  <a:pt x="419" y="538"/>
                </a:lnTo>
                <a:lnTo>
                  <a:pt x="456" y="560"/>
                </a:lnTo>
                <a:lnTo>
                  <a:pt x="488" y="530"/>
                </a:lnTo>
                <a:lnTo>
                  <a:pt x="782" y="266"/>
                </a:lnTo>
                <a:lnTo>
                  <a:pt x="828" y="312"/>
                </a:lnTo>
                <a:lnTo>
                  <a:pt x="895" y="77"/>
                </a:lnTo>
                <a:lnTo>
                  <a:pt x="655" y="143"/>
                </a:lnTo>
                <a:lnTo>
                  <a:pt x="699" y="185"/>
                </a:lnTo>
                <a:lnTo>
                  <a:pt x="441" y="415"/>
                </a:lnTo>
                <a:lnTo>
                  <a:pt x="284" y="326"/>
                </a:lnTo>
                <a:lnTo>
                  <a:pt x="256" y="310"/>
                </a:lnTo>
                <a:lnTo>
                  <a:pt x="228" y="324"/>
                </a:lnTo>
                <a:lnTo>
                  <a:pt x="16" y="441"/>
                </a:lnTo>
                <a:close/>
              </a:path>
            </a:pathLst>
          </a:custGeom>
          <a:solidFill>
            <a:srgbClr val="0A4776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94494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2123</TotalTime>
  <Words>1154</Words>
  <Application>Microsoft Office PowerPoint</Application>
  <PresentationFormat>Экран (4:3)</PresentationFormat>
  <Paragraphs>132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Ольга</cp:lastModifiedBy>
  <cp:revision>360</cp:revision>
  <dcterms:created xsi:type="dcterms:W3CDTF">2019-11-13T12:28:12Z</dcterms:created>
  <dcterms:modified xsi:type="dcterms:W3CDTF">2025-02-17T13:35:16Z</dcterms:modified>
</cp:coreProperties>
</file>