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32" r:id="rId2"/>
    <p:sldId id="306" r:id="rId3"/>
    <p:sldId id="354" r:id="rId4"/>
    <p:sldId id="337" r:id="rId5"/>
    <p:sldId id="346" r:id="rId6"/>
    <p:sldId id="308" r:id="rId7"/>
    <p:sldId id="344" r:id="rId8"/>
    <p:sldId id="345" r:id="rId9"/>
    <p:sldId id="341" r:id="rId10"/>
    <p:sldId id="342" r:id="rId11"/>
    <p:sldId id="311" r:id="rId12"/>
    <p:sldId id="333" r:id="rId13"/>
    <p:sldId id="328" r:id="rId14"/>
    <p:sldId id="323" r:id="rId15"/>
    <p:sldId id="352" r:id="rId16"/>
    <p:sldId id="343" r:id="rId17"/>
    <p:sldId id="334" r:id="rId18"/>
    <p:sldId id="338" r:id="rId19"/>
    <p:sldId id="335" r:id="rId20"/>
    <p:sldId id="350" r:id="rId21"/>
    <p:sldId id="351" r:id="rId22"/>
    <p:sldId id="336" r:id="rId23"/>
    <p:sldId id="339" r:id="rId24"/>
    <p:sldId id="355" r:id="rId25"/>
    <p:sldId id="348" r:id="rId26"/>
    <p:sldId id="327" r:id="rId27"/>
    <p:sldId id="357" r:id="rId28"/>
    <p:sldId id="356" r:id="rId29"/>
    <p:sldId id="358" r:id="rId30"/>
    <p:sldId id="359" r:id="rId31"/>
    <p:sldId id="360" r:id="rId32"/>
    <p:sldId id="362" r:id="rId33"/>
    <p:sldId id="33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D6F9"/>
    <a:srgbClr val="FC70EB"/>
    <a:srgbClr val="A41C91"/>
    <a:srgbClr val="AE129B"/>
    <a:srgbClr val="E43C44"/>
    <a:srgbClr val="E12B34"/>
    <a:srgbClr val="3D6487"/>
    <a:srgbClr val="46739C"/>
    <a:srgbClr val="EBC050"/>
    <a:srgbClr val="DA1F2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74" autoAdjust="0"/>
    <p:restoredTop sz="55935" autoAdjust="0"/>
  </p:normalViewPr>
  <p:slideViewPr>
    <p:cSldViewPr snapToGrid="0" showGuides="1">
      <p:cViewPr varScale="1">
        <p:scale>
          <a:sx n="88" d="100"/>
          <a:sy n="88" d="100"/>
        </p:scale>
        <p:origin x="-437" y="-77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956" y="3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lsx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lsx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lsx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.433lsx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Лист1!$D$5</c:f>
              <c:strCache>
                <c:ptCount val="1"/>
                <c:pt idx="0">
                  <c:v>Выручка,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Лист1!$E$4:$G$4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Лист1!$E$5:$G$5</c:f>
              <c:numCache>
                <c:formatCode>_(#0_);_(\(#0\);_("-"??_);_(@_)</c:formatCode>
                <c:ptCount val="3"/>
                <c:pt idx="0" formatCode="General">
                  <c:v>224940746</c:v>
                </c:pt>
                <c:pt idx="1">
                  <c:v>317212888</c:v>
                </c:pt>
                <c:pt idx="2">
                  <c:v>538731599</c:v>
                </c:pt>
              </c:numCache>
            </c:numRef>
          </c:val>
        </c:ser>
        <c:ser>
          <c:idx val="1"/>
          <c:order val="1"/>
          <c:tx>
            <c:strRef>
              <c:f>Лист1!$D$6</c:f>
              <c:strCache>
                <c:ptCount val="1"/>
                <c:pt idx="0">
                  <c:v>Себестоимость продаж,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Лист1!$E$4:$G$4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Лист1!$E$6:$G$6</c:f>
              <c:numCache>
                <c:formatCode>_(#0_);_(\(#0\);_("-"??_);_(@_)</c:formatCode>
                <c:ptCount val="3"/>
                <c:pt idx="0" formatCode="General">
                  <c:v>101202381</c:v>
                </c:pt>
                <c:pt idx="1">
                  <c:v>127661285</c:v>
                </c:pt>
                <c:pt idx="2">
                  <c:v>179551104</c:v>
                </c:pt>
              </c:numCache>
            </c:numRef>
          </c:val>
        </c:ser>
        <c:dLbls>
          <c:showVal val="1"/>
        </c:dLbls>
        <c:shape val="box"/>
        <c:axId val="80104832"/>
        <c:axId val="92546176"/>
        <c:axId val="0"/>
      </c:bar3DChart>
      <c:catAx>
        <c:axId val="801048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546176"/>
        <c:crosses val="autoZero"/>
        <c:auto val="1"/>
        <c:lblAlgn val="ctr"/>
        <c:lblOffset val="100"/>
      </c:catAx>
      <c:valAx>
        <c:axId val="925461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010483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Лист1!$D$21</c:f>
              <c:strCache>
                <c:ptCount val="1"/>
                <c:pt idx="0">
                  <c:v>Валовая прибыль,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Лист1!$E$20:$G$20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Лист1!$E$21:$G$21</c:f>
              <c:numCache>
                <c:formatCode>_(#0_);_(\(#0\);_("-"??_);_(@_)</c:formatCode>
                <c:ptCount val="3"/>
                <c:pt idx="0" formatCode="General">
                  <c:v>123738365</c:v>
                </c:pt>
                <c:pt idx="1">
                  <c:v>189551603</c:v>
                </c:pt>
                <c:pt idx="2">
                  <c:v>359180495</c:v>
                </c:pt>
              </c:numCache>
            </c:numRef>
          </c:val>
        </c:ser>
        <c:ser>
          <c:idx val="1"/>
          <c:order val="1"/>
          <c:tx>
            <c:strRef>
              <c:f>Лист1!$D$22</c:f>
              <c:strCache>
                <c:ptCount val="1"/>
                <c:pt idx="0">
                  <c:v>Прибыль от продаж,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Лист1!$E$20:$G$20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Лист1!$E$22:$G$22</c:f>
              <c:numCache>
                <c:formatCode>_(#0_);_(\(#0\);_("-"??_);_(@_)</c:formatCode>
                <c:ptCount val="3"/>
                <c:pt idx="0">
                  <c:v>31974430</c:v>
                </c:pt>
                <c:pt idx="1">
                  <c:v>30598938</c:v>
                </c:pt>
                <c:pt idx="2">
                  <c:v>42568611</c:v>
                </c:pt>
              </c:numCache>
            </c:numRef>
          </c:val>
        </c:ser>
        <c:dLbls>
          <c:showVal val="1"/>
        </c:dLbls>
        <c:shape val="box"/>
        <c:axId val="92571904"/>
        <c:axId val="92594176"/>
        <c:axId val="0"/>
      </c:bar3DChart>
      <c:catAx>
        <c:axId val="92571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594176"/>
        <c:crosses val="autoZero"/>
        <c:auto val="1"/>
        <c:lblAlgn val="ctr"/>
        <c:lblOffset val="100"/>
      </c:catAx>
      <c:valAx>
        <c:axId val="925941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57190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Лист1!$D$42</c:f>
              <c:strCache>
                <c:ptCount val="1"/>
                <c:pt idx="0">
                  <c:v>Заемный капитал,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Лист1!$E$41:$G$41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Лист1!$E$42:$G$42</c:f>
              <c:numCache>
                <c:formatCode>General</c:formatCode>
                <c:ptCount val="3"/>
                <c:pt idx="0">
                  <c:v>90003336</c:v>
                </c:pt>
                <c:pt idx="1">
                  <c:v>168310621</c:v>
                </c:pt>
                <c:pt idx="2">
                  <c:v>282039603</c:v>
                </c:pt>
              </c:numCache>
            </c:numRef>
          </c:val>
        </c:ser>
        <c:ser>
          <c:idx val="1"/>
          <c:order val="1"/>
          <c:tx>
            <c:strRef>
              <c:f>Лист1!$D$43</c:f>
              <c:strCache>
                <c:ptCount val="1"/>
                <c:pt idx="0">
                  <c:v>Собственный капитала,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2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Лист1!$E$41:$G$41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Лист1!$E$43:$G$43</c:f>
              <c:numCache>
                <c:formatCode>_(#0_);_(\(#0\);_("-"??_);_(@_)</c:formatCode>
                <c:ptCount val="3"/>
                <c:pt idx="0" formatCode="General">
                  <c:v>23413665</c:v>
                </c:pt>
                <c:pt idx="1">
                  <c:v>34108950</c:v>
                </c:pt>
                <c:pt idx="2">
                  <c:v>52921714</c:v>
                </c:pt>
              </c:numCache>
            </c:numRef>
          </c:val>
        </c:ser>
        <c:dLbls>
          <c:showVal val="1"/>
        </c:dLbls>
        <c:shape val="box"/>
        <c:axId val="101799040"/>
        <c:axId val="101800576"/>
        <c:axId val="0"/>
      </c:bar3DChart>
      <c:catAx>
        <c:axId val="1017990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800576"/>
        <c:crosses val="autoZero"/>
        <c:auto val="1"/>
        <c:lblAlgn val="ctr"/>
        <c:lblOffset val="100"/>
      </c:catAx>
      <c:valAx>
        <c:axId val="1018005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799040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Лист1!$D$27</c:f>
              <c:strCache>
                <c:ptCount val="1"/>
                <c:pt idx="0">
                  <c:v>Чистая прибыль, тыс. руб.</c:v>
                </c:pt>
              </c:strCache>
            </c:strRef>
          </c:tx>
          <c:dLbls>
            <c:spPr>
              <a:solidFill>
                <a:schemeClr val="lt1"/>
              </a:solidFill>
              <a:ln w="12700" cap="flat" cmpd="sng" algn="ctr">
                <a:solidFill>
                  <a:schemeClr val="accent5"/>
                </a:solidFill>
                <a:prstDash val="solid"/>
                <a:miter lim="800000"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dk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Лист1!$E$26:$G$26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strCache>
            </c:strRef>
          </c:cat>
          <c:val>
            <c:numRef>
              <c:f>Лист1!$E$27:$G$27</c:f>
              <c:numCache>
                <c:formatCode>_(#0_);_(\(#0\);_("-"??_);_(@_)</c:formatCode>
                <c:ptCount val="3"/>
                <c:pt idx="0">
                  <c:v>14062117</c:v>
                </c:pt>
                <c:pt idx="1">
                  <c:v>10112566</c:v>
                </c:pt>
                <c:pt idx="2">
                  <c:v>18914205</c:v>
                </c:pt>
              </c:numCache>
            </c:numRef>
          </c:val>
        </c:ser>
        <c:dLbls>
          <c:showVal val="1"/>
        </c:dLbls>
        <c:shape val="box"/>
        <c:axId val="101833344"/>
        <c:axId val="92475776"/>
        <c:axId val="0"/>
      </c:bar3DChart>
      <c:catAx>
        <c:axId val="1018333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475776"/>
        <c:crosses val="autoZero"/>
        <c:auto val="1"/>
        <c:lblAlgn val="ctr"/>
        <c:lblOffset val="100"/>
      </c:catAx>
      <c:valAx>
        <c:axId val="92475776"/>
        <c:scaling>
          <c:orientation val="minMax"/>
        </c:scaling>
        <c:axPos val="l"/>
        <c:majorGridlines/>
        <c:numFmt formatCode="_(#0_);_(\(#0\);_(&quot;-&quot;??_);_(@_)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018333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9B17-92AA-447C-8182-6D8DE636D636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BE0BE-46EA-40D2-B0A2-128018586D7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9087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0996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85677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3383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5751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8855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9499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9994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90897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647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24052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98717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58A01-9B30-4636-BC81-B292722D2D0D}" type="datetimeFigureOut">
              <a:rPr lang="zh-CN" altLang="en-US" smtClean="0"/>
              <a:pPr/>
              <a:t>2024/10/10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2F01-6A48-437F-83EC-C77BC123A3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5439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 l="16416" t="5032" r="1408" b="5011"/>
          <a:stretch>
            <a:fillRect/>
          </a:stretch>
        </p:blipFill>
        <p:spPr bwMode="auto">
          <a:xfrm>
            <a:off x="2984740" y="0"/>
            <a:ext cx="92072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任意多边形 21"/>
          <p:cNvSpPr>
            <a:spLocks noChangeArrowheads="1"/>
          </p:cNvSpPr>
          <p:nvPr/>
        </p:nvSpPr>
        <p:spPr bwMode="auto">
          <a:xfrm>
            <a:off x="2958860" y="0"/>
            <a:ext cx="4074429" cy="6858000"/>
          </a:xfrm>
          <a:custGeom>
            <a:avLst/>
            <a:gdLst>
              <a:gd name="connsiteX0" fmla="*/ 0 w 5660136"/>
              <a:gd name="connsiteY0" fmla="*/ 6858000 h 6858000"/>
              <a:gd name="connsiteX1" fmla="*/ 0 w 5660136"/>
              <a:gd name="connsiteY1" fmla="*/ 0 h 6858000"/>
              <a:gd name="connsiteX2" fmla="*/ 5660136 w 5660136"/>
              <a:gd name="connsiteY2" fmla="*/ 6858000 h 6858000"/>
              <a:gd name="connsiteX3" fmla="*/ 0 w 56601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60136" h="6858000">
                <a:moveTo>
                  <a:pt x="0" y="6858000"/>
                </a:moveTo>
                <a:lnTo>
                  <a:pt x="0" y="0"/>
                </a:lnTo>
                <a:lnTo>
                  <a:pt x="56601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任意多边形 21"/>
          <p:cNvSpPr>
            <a:spLocks noChangeArrowheads="1"/>
          </p:cNvSpPr>
          <p:nvPr/>
        </p:nvSpPr>
        <p:spPr bwMode="auto">
          <a:xfrm rot="-1800000">
            <a:off x="4400869" y="-951372"/>
            <a:ext cx="2104069" cy="6399213"/>
          </a:xfrm>
          <a:custGeom>
            <a:avLst/>
            <a:gdLst>
              <a:gd name="T0" fmla="*/ 0 w 2026880"/>
              <a:gd name="T1" fmla="*/ 0 h 6399694"/>
              <a:gd name="T2" fmla="*/ 2027951 w 2026880"/>
              <a:gd name="T3" fmla="*/ 1169957 h 6399694"/>
              <a:gd name="T4" fmla="*/ 2027951 w 2026880"/>
              <a:gd name="T5" fmla="*/ 5228297 h 6399694"/>
              <a:gd name="T6" fmla="*/ 0 w 2026880"/>
              <a:gd name="T7" fmla="*/ 6398253 h 6399694"/>
              <a:gd name="T8" fmla="*/ 0 60000 65536"/>
              <a:gd name="T9" fmla="*/ 0 60000 65536"/>
              <a:gd name="T10" fmla="*/ 0 60000 65536"/>
              <a:gd name="T11" fmla="*/ 0 60000 65536"/>
              <a:gd name="T12" fmla="*/ 0 w 2026880"/>
              <a:gd name="T13" fmla="*/ 0 h 6399694"/>
              <a:gd name="T14" fmla="*/ 2026880 w 2026880"/>
              <a:gd name="T15" fmla="*/ 6399694 h 639969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6880" h="6399694">
                <a:moveTo>
                  <a:pt x="0" y="0"/>
                </a:moveTo>
                <a:lnTo>
                  <a:pt x="2026880" y="1170220"/>
                </a:lnTo>
                <a:lnTo>
                  <a:pt x="2026880" y="5229474"/>
                </a:lnTo>
                <a:lnTo>
                  <a:pt x="0" y="6399694"/>
                </a:lnTo>
                <a:lnTo>
                  <a:pt x="0" y="0"/>
                </a:lnTo>
                <a:close/>
              </a:path>
            </a:pathLst>
          </a:custGeom>
          <a:solidFill>
            <a:srgbClr val="FC70EB"/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任意多边形 23"/>
          <p:cNvSpPr>
            <a:spLocks noChangeArrowheads="1"/>
          </p:cNvSpPr>
          <p:nvPr/>
        </p:nvSpPr>
        <p:spPr bwMode="auto">
          <a:xfrm rot="1800000" flipV="1">
            <a:off x="3798381" y="3508376"/>
            <a:ext cx="2027237" cy="4133850"/>
          </a:xfrm>
          <a:custGeom>
            <a:avLst/>
            <a:gdLst>
              <a:gd name="T0" fmla="*/ 0 w 2026880"/>
              <a:gd name="T1" fmla="*/ 4133590 h 4133980"/>
              <a:gd name="T2" fmla="*/ 2027951 w 2026880"/>
              <a:gd name="T3" fmla="*/ 2963481 h 4133980"/>
              <a:gd name="T4" fmla="*/ 2027951 w 2026880"/>
              <a:gd name="T5" fmla="*/ 1170109 h 4133980"/>
              <a:gd name="T6" fmla="*/ 0 w 2026880"/>
              <a:gd name="T7" fmla="*/ 0 h 4133980"/>
              <a:gd name="T8" fmla="*/ 0 60000 65536"/>
              <a:gd name="T9" fmla="*/ 0 60000 65536"/>
              <a:gd name="T10" fmla="*/ 0 60000 65536"/>
              <a:gd name="T11" fmla="*/ 0 60000 65536"/>
              <a:gd name="T12" fmla="*/ 0 w 2026880"/>
              <a:gd name="T13" fmla="*/ 0 h 4133980"/>
              <a:gd name="T14" fmla="*/ 2026880 w 2026880"/>
              <a:gd name="T15" fmla="*/ 4133980 h 413398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26880" h="4133980">
                <a:moveTo>
                  <a:pt x="0" y="4133980"/>
                </a:moveTo>
                <a:lnTo>
                  <a:pt x="2026880" y="2963760"/>
                </a:lnTo>
                <a:lnTo>
                  <a:pt x="2026880" y="1170220"/>
                </a:lnTo>
                <a:lnTo>
                  <a:pt x="0" y="0"/>
                </a:lnTo>
                <a:lnTo>
                  <a:pt x="0" y="4133980"/>
                </a:lnTo>
                <a:close/>
              </a:path>
            </a:pathLst>
          </a:custGeom>
          <a:solidFill>
            <a:srgbClr val="FC70EB"/>
          </a:solidFill>
          <a:ln w="12700">
            <a:noFill/>
            <a:bevel/>
            <a:headEnd/>
            <a:tailE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7" name="文本框 1"/>
          <p:cNvSpPr txBox="1"/>
          <p:nvPr/>
        </p:nvSpPr>
        <p:spPr>
          <a:xfrm>
            <a:off x="256916" y="209431"/>
            <a:ext cx="2769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dirty="0" smtClean="0">
                <a:latin typeface="Times New Roman" pitchFamily="18" charset="0"/>
                <a:ea typeface="+mj-ea"/>
                <a:cs typeface="Times New Roman" pitchFamily="18" charset="0"/>
              </a:rPr>
              <a:t>Название учебного заведения</a:t>
            </a:r>
            <a:endParaRPr lang="zh-CN" altLang="en-US" sz="16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文本框 24"/>
          <p:cNvSpPr>
            <a:spLocks noChangeArrowheads="1"/>
          </p:cNvSpPr>
          <p:nvPr/>
        </p:nvSpPr>
        <p:spPr bwMode="auto">
          <a:xfrm>
            <a:off x="163804" y="592209"/>
            <a:ext cx="4047477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3200" dirty="0" smtClean="0"/>
          </a:p>
          <a:p>
            <a:endParaRPr lang="ru-RU" sz="3200" dirty="0" smtClean="0"/>
          </a:p>
          <a:p>
            <a:pPr algn="ctr"/>
            <a:r>
              <a:rPr lang="en-US" sz="3200" dirty="0" smtClean="0"/>
              <a:t> 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SWOT-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анализ компании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altLang="zh-CN" sz="4400" b="1" dirty="0">
              <a:solidFill>
                <a:srgbClr val="202731"/>
              </a:solidFill>
              <a:latin typeface="Times New Roman" pitchFamily="18" charset="0"/>
              <a:ea typeface="方正姚体简体" pitchFamily="65" charset="-122"/>
              <a:cs typeface="Times New Roman" pitchFamily="18" charset="0"/>
              <a:sym typeface="方正姚体" pitchFamily="2" charset="-122"/>
            </a:endParaRPr>
          </a:p>
          <a:p>
            <a:pPr eaLnBrk="1" hangingPunct="1">
              <a:buFont typeface="Arial" charset="0"/>
              <a:buNone/>
            </a:pPr>
            <a:r>
              <a:rPr lang="en-US" altLang="zh-CN" sz="4800" b="1" dirty="0">
                <a:solidFill>
                  <a:srgbClr val="202731"/>
                </a:solidFill>
                <a:latin typeface="方正姚体简体" pitchFamily="65" charset="-122"/>
                <a:ea typeface="方正姚体简体" pitchFamily="65" charset="-122"/>
                <a:sym typeface="方正姚体" pitchFamily="2" charset="-122"/>
              </a:rPr>
              <a:t>   </a:t>
            </a:r>
            <a:endParaRPr lang="zh-CN" altLang="en-US" sz="4400" b="1" dirty="0">
              <a:solidFill>
                <a:srgbClr val="202731"/>
              </a:solidFill>
              <a:latin typeface="方正姚体简体" pitchFamily="65" charset="-122"/>
              <a:ea typeface="方正姚体简体" pitchFamily="65" charset="-122"/>
              <a:sym typeface="方正姚体" pitchFamily="2" charset="-122"/>
            </a:endParaRPr>
          </a:p>
        </p:txBody>
      </p:sp>
      <p:sp>
        <p:nvSpPr>
          <p:cNvPr id="9" name="文本框 1"/>
          <p:cNvSpPr txBox="1"/>
          <p:nvPr/>
        </p:nvSpPr>
        <p:spPr>
          <a:xfrm>
            <a:off x="5791445" y="6519446"/>
            <a:ext cx="767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2024 г.</a:t>
            </a:r>
            <a:endParaRPr lang="zh-CN" altLang="en-US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487204" y="3992883"/>
            <a:ext cx="33650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</a:t>
            </a: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</a:t>
            </a: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</a:t>
            </a:r>
          </a:p>
          <a:p>
            <a:r>
              <a:rPr lang="ru-RU" altLang="zh-CN" sz="16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_______________________________</a:t>
            </a:r>
            <a:endParaRPr lang="zh-CN" altLang="en-US" sz="1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Ольга\AppData\Local\Packages\Microsoft.Windows.Photos_8wekyb3d8bbwe\TempState\ShareServiceTempFolder\xx4i6g5n3oz05vo3g6bul1sw1m0p5yi4c.png.pagespeed.ic.M9ip0hFP-H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4453"/>
            <a:ext cx="8281358" cy="5633049"/>
          </a:xfrm>
          <a:prstGeom prst="rect">
            <a:avLst/>
          </a:prstGeom>
          <a:noFill/>
        </p:spPr>
      </p:pic>
      <p:sp>
        <p:nvSpPr>
          <p:cNvPr id="7" name="TextBox 18"/>
          <p:cNvSpPr txBox="1"/>
          <p:nvPr/>
        </p:nvSpPr>
        <p:spPr>
          <a:xfrm>
            <a:off x="146649" y="6312629"/>
            <a:ext cx="8169215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3"/>
          <p:cNvSpPr/>
          <p:nvPr/>
        </p:nvSpPr>
        <p:spPr>
          <a:xfrm>
            <a:off x="8376248" y="0"/>
            <a:ext cx="3815751" cy="685799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0" name="TextBox 18"/>
          <p:cNvSpPr txBox="1"/>
          <p:nvPr/>
        </p:nvSpPr>
        <p:spPr>
          <a:xfrm>
            <a:off x="8580407" y="1756913"/>
            <a:ext cx="345919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как лидер среди выбора продавцов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en-US" sz="36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Ольга\Desktop\wb-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612" y="129396"/>
            <a:ext cx="2139351" cy="92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1"/>
          <p:cNvSpPr/>
          <p:nvPr/>
        </p:nvSpPr>
        <p:spPr>
          <a:xfrm flipH="1" flipV="1">
            <a:off x="0" y="-4"/>
            <a:ext cx="12192000" cy="6280034"/>
          </a:xfrm>
          <a:prstGeom prst="rect">
            <a:avLst/>
          </a:prstGeom>
          <a:solidFill>
            <a:srgbClr val="FC70E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Group 10"/>
          <p:cNvGrpSpPr/>
          <p:nvPr/>
        </p:nvGrpSpPr>
        <p:grpSpPr>
          <a:xfrm>
            <a:off x="301842" y="785782"/>
            <a:ext cx="11674136" cy="5390731"/>
            <a:chOff x="0" y="-241102"/>
            <a:chExt cx="10411694" cy="4622602"/>
          </a:xfrm>
        </p:grpSpPr>
        <p:grpSp>
          <p:nvGrpSpPr>
            <p:cNvPr id="4" name="Group 11"/>
            <p:cNvGrpSpPr/>
            <p:nvPr/>
          </p:nvGrpSpPr>
          <p:grpSpPr>
            <a:xfrm>
              <a:off x="0" y="-241102"/>
              <a:ext cx="8958682" cy="4355906"/>
              <a:chOff x="0" y="-47625"/>
              <a:chExt cx="1769616" cy="860425"/>
            </a:xfrm>
          </p:grpSpPr>
          <p:sp>
            <p:nvSpPr>
              <p:cNvPr id="8" name="Freeform 12"/>
              <p:cNvSpPr/>
              <p:nvPr/>
            </p:nvSpPr>
            <p:spPr>
              <a:xfrm>
                <a:off x="0" y="0"/>
                <a:ext cx="1769616" cy="459081"/>
              </a:xfrm>
              <a:custGeom>
                <a:avLst/>
                <a:gdLst/>
                <a:ahLst/>
                <a:cxnLst/>
                <a:rect l="l" t="t" r="r" b="b"/>
                <a:pathLst>
                  <a:path w="1769616" h="459081">
                    <a:moveTo>
                      <a:pt x="0" y="0"/>
                    </a:moveTo>
                    <a:lnTo>
                      <a:pt x="1769616" y="0"/>
                    </a:lnTo>
                    <a:lnTo>
                      <a:pt x="1769616" y="459081"/>
                    </a:lnTo>
                    <a:lnTo>
                      <a:pt x="0" y="45908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9" name="TextBox 1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5" name="Group 14"/>
            <p:cNvGrpSpPr/>
            <p:nvPr/>
          </p:nvGrpSpPr>
          <p:grpSpPr>
            <a:xfrm>
              <a:off x="254000" y="25598"/>
              <a:ext cx="10157694" cy="4355902"/>
              <a:chOff x="0" y="-47625"/>
              <a:chExt cx="2006458" cy="860425"/>
            </a:xfrm>
          </p:grpSpPr>
          <p:sp>
            <p:nvSpPr>
              <p:cNvPr id="6" name="Freeform 15"/>
              <p:cNvSpPr/>
              <p:nvPr/>
            </p:nvSpPr>
            <p:spPr>
              <a:xfrm>
                <a:off x="0" y="0"/>
                <a:ext cx="200645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006458" h="812800">
                    <a:moveTo>
                      <a:pt x="0" y="0"/>
                    </a:moveTo>
                    <a:lnTo>
                      <a:pt x="2006458" y="0"/>
                    </a:lnTo>
                    <a:lnTo>
                      <a:pt x="200645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C70EB"/>
              </a:solidFill>
            </p:spPr>
          </p:sp>
          <p:sp>
            <p:nvSpPr>
              <p:cNvPr id="7" name="TextBox 1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0" y="198410"/>
            <a:ext cx="1187857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Основные результаты развития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в России </a:t>
            </a:r>
            <a:endParaRPr lang="en-US" sz="32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>
            <a:off x="810883" y="1532626"/>
            <a:ext cx="10670875" cy="4370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самый популярный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России.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 2020 по 2023 год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онлайн-продажи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выросли более чем в 5 раз,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почти в 8 раз,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Яндекс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более чем в 8 раз.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Рынок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России оценивался в 7,7 трлн. рублей в 2023 году.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онлайн-продаж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России увеличится до 10,6 трлн. рублей в 2024 году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Самый посещаемый сайт среди российских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ozon.ru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продавцов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достигнет 700 тысяч в 2024 году.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Главная причина почему россияне покупают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это более выгодная цена, чем на другие аналогичные товары (46%).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Одежда и обувь для взрослых является самым востребованным товаром.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Количество ПВЗ в 2023 году: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32 тысячи,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Ozon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17 тысяч.</a:t>
            </a:r>
          </a:p>
          <a:p>
            <a:endParaRPr lang="ru-RU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396815" y="6445538"/>
            <a:ext cx="1085490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 Статистика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России (сентябрь 2024) [https://inclient.ru/marketplaces-stats/]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-1"/>
            <a:ext cx="12192000" cy="81950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pic>
        <p:nvPicPr>
          <p:cNvPr id="7" name="Рисунок 6" descr="C:\Users\Ольга\Desktop\3b002aff0e8f5f443d4ac95a06b1d67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143" y="3786995"/>
            <a:ext cx="5736566" cy="2771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8"/>
          <p:cNvSpPr txBox="1"/>
          <p:nvPr/>
        </p:nvSpPr>
        <p:spPr>
          <a:xfrm>
            <a:off x="3575675" y="762000"/>
            <a:ext cx="521176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ТВ реклама, реклама на сайте, в сети Интернет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Ольга\Desktop\-min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5287" y="1105045"/>
            <a:ext cx="6075632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8"/>
          <p:cNvSpPr txBox="1"/>
          <p:nvPr/>
        </p:nvSpPr>
        <p:spPr>
          <a:xfrm>
            <a:off x="0" y="0"/>
            <a:ext cx="11999343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с целевой аудиторией </a:t>
            </a:r>
            <a:r>
              <a:rPr lang="ru-RU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Ольга\AppData\Local\Packages\Microsoft.Windows.Photos_8wekyb3d8bbwe\TempState\ShareServiceTempFolder\790c788d5f2c48eb2cff48d7db19712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49" y="1173193"/>
            <a:ext cx="5667555" cy="24629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3" name="TextBox 18"/>
          <p:cNvSpPr txBox="1"/>
          <p:nvPr/>
        </p:nvSpPr>
        <p:spPr>
          <a:xfrm>
            <a:off x="214249" y="0"/>
            <a:ext cx="11155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Еще немного о целевой аудитории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198409" y="963283"/>
            <a:ext cx="376974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Женский, мужской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199873" y="2047335"/>
            <a:ext cx="574372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Географический признак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городское и сельское население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188367" y="1466492"/>
            <a:ext cx="4366379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Возраст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от 18 лет и старше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162491" y="3036498"/>
            <a:ext cx="5743729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Социальный признак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работающее население, домохозяйки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68242" y="4022815"/>
            <a:ext cx="574372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Экономический признак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население с высоким, средним и низким уровнем доходов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C:\Users\Ольга\AppData\Local\Packages\Microsoft.Windows.Photos_8wekyb3d8bbwe\TempState\ShareServiceTempFolder\4-7.jpeg"/>
          <p:cNvPicPr/>
          <p:nvPr/>
        </p:nvPicPr>
        <p:blipFill>
          <a:blip r:embed="rId2"/>
          <a:srcRect l="17667" t="8471" r="18436"/>
          <a:stretch>
            <a:fillRect/>
          </a:stretch>
        </p:blipFill>
        <p:spPr bwMode="auto">
          <a:xfrm>
            <a:off x="6133381" y="992037"/>
            <a:ext cx="5589917" cy="4666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8"/>
          <p:cNvSpPr txBox="1"/>
          <p:nvPr/>
        </p:nvSpPr>
        <p:spPr>
          <a:xfrm>
            <a:off x="6383547" y="5477803"/>
            <a:ext cx="552090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или интернет-магазин: где выгоднее продавать</a:t>
            </a:r>
          </a:p>
          <a:p>
            <a:pPr lvl="0"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[ https://secrets.tinkoff.ru/biznes-s-nulya/sayt-vs-marketpleys/?utm_source=tlg_market&amp;utm_medium=smm.unp&amp;utm_campaign=tsecrets&amp;dsp_click_id=70ce7184-ab04-4b79-8388-85b4f96d075f&amp;internal_source=copypaste]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C:\Users\Ольга\Desktop\wb-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5721" y="5322497"/>
            <a:ext cx="3010618" cy="117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214249" y="0"/>
            <a:ext cx="1115536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 </a:t>
            </a:r>
            <a:r>
              <a:rPr lang="ru-RU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endParaRPr lang="en-US" sz="4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C:\Users\Ольга\Desktop\1.jpeg"/>
          <p:cNvPicPr/>
          <p:nvPr/>
        </p:nvPicPr>
        <p:blipFill>
          <a:blip r:embed="rId2"/>
          <a:srcRect t="14777" r="32843" b="7222"/>
          <a:stretch>
            <a:fillRect/>
          </a:stretch>
        </p:blipFill>
        <p:spPr bwMode="auto">
          <a:xfrm>
            <a:off x="215660" y="1026542"/>
            <a:ext cx="8591909" cy="504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3"/>
          <p:cNvSpPr/>
          <p:nvPr/>
        </p:nvSpPr>
        <p:spPr>
          <a:xfrm>
            <a:off x="8807569" y="1052423"/>
            <a:ext cx="3183147" cy="163901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angle"/>
          </a:sp3d>
        </p:spPr>
      </p:sp>
      <p:sp>
        <p:nvSpPr>
          <p:cNvPr id="17" name="Freeform 3"/>
          <p:cNvSpPr/>
          <p:nvPr/>
        </p:nvSpPr>
        <p:spPr>
          <a:xfrm>
            <a:off x="8796068" y="2740324"/>
            <a:ext cx="3183147" cy="163901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angle"/>
          </a:sp3d>
        </p:spPr>
      </p:sp>
      <p:sp>
        <p:nvSpPr>
          <p:cNvPr id="18" name="Freeform 3"/>
          <p:cNvSpPr/>
          <p:nvPr/>
        </p:nvSpPr>
        <p:spPr>
          <a:xfrm>
            <a:off x="8816197" y="4439729"/>
            <a:ext cx="3183146" cy="163901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angle"/>
          </a:sp3d>
        </p:spPr>
      </p:sp>
      <p:sp>
        <p:nvSpPr>
          <p:cNvPr id="19" name="TextBox 18"/>
          <p:cNvSpPr txBox="1"/>
          <p:nvPr/>
        </p:nvSpPr>
        <p:spPr>
          <a:xfrm>
            <a:off x="8928339" y="1196197"/>
            <a:ext cx="2907103" cy="1508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Доля мужчин на всех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выше, чем доля женщин. Исключение-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en-US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747186" y="3085382"/>
            <a:ext cx="330679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Основная возрастная категория- 25-44 года</a:t>
            </a:r>
            <a:endParaRPr lang="en-US" sz="20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18"/>
          <p:cNvSpPr txBox="1"/>
          <p:nvPr/>
        </p:nvSpPr>
        <p:spPr>
          <a:xfrm>
            <a:off x="8867954" y="4491487"/>
            <a:ext cx="3108385" cy="15388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Большая часть пользователей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пользуются несколькими торговыми площадками</a:t>
            </a:r>
            <a:endParaRPr lang="en-US" sz="20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750498" y="6167917"/>
            <a:ext cx="795355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для покупателей и продавцов. Обзор конференции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iConText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Group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и ARDA «Бизнес-радар» [https://blog.icontextgroup.ru/articles/marketpleisy-dlya-pokupatelej-i-prodavcov-obzor-konferencii]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81950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214249" y="0"/>
            <a:ext cx="1115536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основных экономических показателей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2021-2023гг.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3"/>
          <p:cNvSpPr/>
          <p:nvPr/>
        </p:nvSpPr>
        <p:spPr>
          <a:xfrm>
            <a:off x="0" y="4097548"/>
            <a:ext cx="12192000" cy="29042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2" name="Freeform 3"/>
          <p:cNvSpPr/>
          <p:nvPr/>
        </p:nvSpPr>
        <p:spPr>
          <a:xfrm>
            <a:off x="-1" y="5750944"/>
            <a:ext cx="12192001" cy="1107056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graphicFrame>
        <p:nvGraphicFramePr>
          <p:cNvPr id="8" name="Диаграмма 7"/>
          <p:cNvGraphicFramePr/>
          <p:nvPr/>
        </p:nvGraphicFramePr>
        <p:xfrm>
          <a:off x="161026" y="603849"/>
          <a:ext cx="5722189" cy="3088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6124756" y="802256"/>
          <a:ext cx="5759570" cy="3027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0" y="3467819"/>
          <a:ext cx="6314536" cy="324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6245525" y="3795623"/>
          <a:ext cx="5779698" cy="2945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81088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1" y="-1"/>
            <a:ext cx="1197346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Высокие и низкие комиссии на некоторые группы товаров на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в 2024г.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C:\Users\Ольга\AppData\Local\Packages\Microsoft.Windows.Photos_8wekyb3d8bbwe\TempState\ShareServiceTempFolder\xnimkf3odz1avym7pqu2hg1fh43sxlo22.png.pagespeed.ic.SnMcspDvyN.jpeg"/>
          <p:cNvPicPr>
            <a:picLocks noChangeAspect="1" noChangeArrowheads="1"/>
          </p:cNvPicPr>
          <p:nvPr/>
        </p:nvPicPr>
        <p:blipFill>
          <a:blip r:embed="rId2"/>
          <a:srcRect t="3863"/>
          <a:stretch>
            <a:fillRect/>
          </a:stretch>
        </p:blipFill>
        <p:spPr bwMode="auto">
          <a:xfrm>
            <a:off x="4451230" y="810883"/>
            <a:ext cx="7740770" cy="5796951"/>
          </a:xfrm>
          <a:prstGeom prst="rect">
            <a:avLst/>
          </a:prstGeom>
          <a:noFill/>
        </p:spPr>
      </p:pic>
      <p:sp>
        <p:nvSpPr>
          <p:cNvPr id="6" name="TextBox 18"/>
          <p:cNvSpPr txBox="1"/>
          <p:nvPr/>
        </p:nvSpPr>
        <p:spPr>
          <a:xfrm>
            <a:off x="4485736" y="6304002"/>
            <a:ext cx="770626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509"/>
            <a:ext cx="4451230" cy="6038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517585" y="0"/>
            <a:ext cx="1111944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Контент-анализ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отзывов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4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rcRect l="10043" t="22323" r="59812" b="36027"/>
          <a:stretch>
            <a:fillRect/>
          </a:stretch>
        </p:blipFill>
        <p:spPr bwMode="auto">
          <a:xfrm>
            <a:off x="1658894" y="845389"/>
            <a:ext cx="2800961" cy="2109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/>
          <a:srcRect l="10122" t="25057" r="29276" b="10023"/>
          <a:stretch>
            <a:fillRect/>
          </a:stretch>
        </p:blipFill>
        <p:spPr bwMode="auto">
          <a:xfrm>
            <a:off x="118684" y="2846717"/>
            <a:ext cx="6109587" cy="371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/>
          <a:srcRect l="9545" t="30068" r="29154" b="14513"/>
          <a:stretch>
            <a:fillRect/>
          </a:stretch>
        </p:blipFill>
        <p:spPr bwMode="auto">
          <a:xfrm>
            <a:off x="6366294" y="751218"/>
            <a:ext cx="5529531" cy="24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/>
          <a:srcRect l="9424" t="24601" r="29415" b="5182"/>
          <a:stretch>
            <a:fillRect/>
          </a:stretch>
        </p:blipFill>
        <p:spPr bwMode="auto">
          <a:xfrm>
            <a:off x="6400728" y="3148641"/>
            <a:ext cx="5572736" cy="348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8"/>
          <p:cNvSpPr txBox="1"/>
          <p:nvPr/>
        </p:nvSpPr>
        <p:spPr>
          <a:xfrm>
            <a:off x="1216324" y="6487094"/>
            <a:ext cx="552090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Wildberries.ru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отзывы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[https://www.otzyvru.com/wildberriesru]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517585" y="0"/>
            <a:ext cx="1111944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Контент-анализ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отзывов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4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1216324" y="6487094"/>
            <a:ext cx="5520905" cy="184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Wildberries.ru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отзывы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[https://www.otzyvru.com/wildberriesru]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/>
          <a:srcRect l="9809" t="29405" r="29113" b="4484"/>
          <a:stretch>
            <a:fillRect/>
          </a:stretch>
        </p:blipFill>
        <p:spPr bwMode="auto">
          <a:xfrm>
            <a:off x="314398" y="836762"/>
            <a:ext cx="5473927" cy="292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3"/>
          <a:srcRect l="9528" t="22323" r="29019" b="15023"/>
          <a:stretch>
            <a:fillRect/>
          </a:stretch>
        </p:blipFill>
        <p:spPr bwMode="auto">
          <a:xfrm>
            <a:off x="340276" y="3786996"/>
            <a:ext cx="5310026" cy="267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4"/>
          <a:srcRect l="9545" t="33983" r="29535" b="19359"/>
          <a:stretch>
            <a:fillRect/>
          </a:stretch>
        </p:blipFill>
        <p:spPr bwMode="auto">
          <a:xfrm>
            <a:off x="6474979" y="3683479"/>
            <a:ext cx="5317330" cy="287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/>
          <p:nvPr/>
        </p:nvPicPr>
        <p:blipFill>
          <a:blip r:embed="rId5"/>
          <a:srcRect l="9596" t="28235" r="29417" b="5805"/>
          <a:stretch>
            <a:fillRect/>
          </a:stretch>
        </p:blipFill>
        <p:spPr bwMode="auto">
          <a:xfrm>
            <a:off x="6495691" y="793629"/>
            <a:ext cx="5287991" cy="283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188370" y="871267"/>
            <a:ext cx="1115536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Ценности покупателей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Невысокие цены;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Постоянные скидки;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Большой выбор товаров;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Сервис (служба доставки).</a:t>
            </a:r>
            <a:endParaRPr lang="en-US" sz="2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214249" y="0"/>
            <a:ext cx="1115536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endParaRPr lang="en-US" sz="4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218493" y="3443978"/>
            <a:ext cx="521176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Слабые стороны: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6305866" y="4083336"/>
            <a:ext cx="564883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Широкий ассортимент товаров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Можно отслеживать перемещение товара с точностью до минуты на всем маршруте от РЦ/CЦ до следующего РЦ/CЦ и ПВЗ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Много пунктов выдачи во всех регионах России.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Большие скидки и акции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直接连接符 5"/>
          <p:cNvCxnSpPr/>
          <p:nvPr/>
        </p:nvCxnSpPr>
        <p:spPr>
          <a:xfrm>
            <a:off x="6012813" y="3997688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5"/>
          <p:cNvCxnSpPr/>
          <p:nvPr/>
        </p:nvCxnSpPr>
        <p:spPr>
          <a:xfrm>
            <a:off x="5943801" y="926685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8"/>
          <p:cNvSpPr txBox="1"/>
          <p:nvPr/>
        </p:nvSpPr>
        <p:spPr>
          <a:xfrm>
            <a:off x="199370" y="4087833"/>
            <a:ext cx="5211765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Мобильный кошелек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Плохая служба поддержки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6290429" y="3364217"/>
            <a:ext cx="521176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Сильные стороны: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0887" y="4737148"/>
            <a:ext cx="52419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Нельзя писать отрицательные отзывы, нельзя редактировать отзывы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Платный возврат товара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C:\Users\Ольга\Desktop\GKwpjV3wIH4.jpg"/>
          <p:cNvPicPr/>
          <p:nvPr/>
        </p:nvPicPr>
        <p:blipFill>
          <a:blip r:embed="rId2" cstate="print"/>
          <a:srcRect l="20677" t="10805" r="22583" b="7627"/>
          <a:stretch>
            <a:fillRect/>
          </a:stretch>
        </p:blipFill>
        <p:spPr bwMode="auto">
          <a:xfrm>
            <a:off x="3910783" y="2467991"/>
            <a:ext cx="1646639" cy="15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C:\Users\Ольга\Desktop\fashion_shopp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3877" y="765347"/>
            <a:ext cx="6108123" cy="250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0" y="0"/>
            <a:ext cx="3183147" cy="6858000"/>
          </a:xfrm>
          <a:custGeom>
            <a:avLst/>
            <a:gdLst/>
            <a:ahLst/>
            <a:cxnLst/>
            <a:rect l="l" t="t" r="r" b="b"/>
            <a:pathLst>
              <a:path w="1293379" h="2709333">
                <a:moveTo>
                  <a:pt x="0" y="0"/>
                </a:moveTo>
                <a:lnTo>
                  <a:pt x="1293379" y="0"/>
                </a:lnTo>
                <a:lnTo>
                  <a:pt x="1293379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3" name="TextBox 33"/>
          <p:cNvSpPr txBox="1"/>
          <p:nvPr/>
        </p:nvSpPr>
        <p:spPr>
          <a:xfrm>
            <a:off x="3485072" y="0"/>
            <a:ext cx="802725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История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3"/>
          <p:cNvSpPr txBox="1"/>
          <p:nvPr/>
        </p:nvSpPr>
        <p:spPr>
          <a:xfrm>
            <a:off x="3830128" y="928779"/>
            <a:ext cx="810020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был основан в 2004 году супругами Владиславом и Татьяной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Бакальчук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  Компания начинала с продажи одежды иностранных производителей через интернет. </a:t>
            </a:r>
            <a:endParaRPr lang="en-US" sz="32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33"/>
          <p:cNvSpPr txBox="1"/>
          <p:nvPr/>
        </p:nvSpPr>
        <p:spPr>
          <a:xfrm>
            <a:off x="5175849" y="1739661"/>
            <a:ext cx="64630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переводится с английского как «дикие ягоды». Татьяна признается, что скрытого смысла в названии нет. Она хотела, чтобы женщинам было просто обновлять свой гардероб, делая его более ярким.</a:t>
            </a:r>
          </a:p>
        </p:txBody>
      </p:sp>
      <p:sp>
        <p:nvSpPr>
          <p:cNvPr id="6" name="Freeform 4"/>
          <p:cNvSpPr/>
          <p:nvPr/>
        </p:nvSpPr>
        <p:spPr>
          <a:xfrm>
            <a:off x="1194703" y="1570006"/>
            <a:ext cx="3886256" cy="3752491"/>
          </a:xfrm>
          <a:prstGeom prst="ellipse">
            <a:avLst/>
          </a:prstGeom>
          <a:solidFill>
            <a:srgbClr val="FC70EB"/>
          </a:solidFill>
        </p:spPr>
      </p:sp>
      <p:sp>
        <p:nvSpPr>
          <p:cNvPr id="7" name="Freeform 7"/>
          <p:cNvSpPr/>
          <p:nvPr/>
        </p:nvSpPr>
        <p:spPr>
          <a:xfrm>
            <a:off x="6405559" y="706300"/>
            <a:ext cx="5786441" cy="120968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rgbClr val="FC70EB"/>
          </a:solidFill>
          <a:ln w="38100">
            <a:noFill/>
          </a:ln>
        </p:spPr>
      </p:sp>
      <p:sp>
        <p:nvSpPr>
          <p:cNvPr id="9" name="Freeform 7"/>
          <p:cNvSpPr/>
          <p:nvPr/>
        </p:nvSpPr>
        <p:spPr>
          <a:xfrm rot="16200000">
            <a:off x="1243367" y="2224451"/>
            <a:ext cx="4554746" cy="105844"/>
          </a:xfrm>
          <a:custGeom>
            <a:avLst/>
            <a:gdLst/>
            <a:ahLst/>
            <a:cxnLst/>
            <a:rect l="l" t="t" r="r" b="b"/>
            <a:pathLst>
              <a:path w="1247730" h="14187">
                <a:moveTo>
                  <a:pt x="0" y="0"/>
                </a:moveTo>
                <a:lnTo>
                  <a:pt x="1247730" y="0"/>
                </a:lnTo>
                <a:lnTo>
                  <a:pt x="1247730" y="14187"/>
                </a:lnTo>
                <a:lnTo>
                  <a:pt x="0" y="14187"/>
                </a:lnTo>
                <a:close/>
              </a:path>
            </a:pathLst>
          </a:custGeom>
          <a:solidFill>
            <a:srgbClr val="FC70EB"/>
          </a:solidFill>
          <a:ln w="38100">
            <a:noFill/>
          </a:ln>
        </p:spPr>
      </p:sp>
      <p:pic>
        <p:nvPicPr>
          <p:cNvPr id="1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69282" y="5538159"/>
            <a:ext cx="1154023" cy="111280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Ольга\Desktop\wb-2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58731" y="1"/>
            <a:ext cx="1406107" cy="6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33"/>
          <p:cNvSpPr txBox="1"/>
          <p:nvPr/>
        </p:nvSpPr>
        <p:spPr>
          <a:xfrm>
            <a:off x="5293744" y="2582174"/>
            <a:ext cx="646300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2005 году было принято решение о расширении бизнеса: семейная пара зарегистрировала ООО, арендовала помещение и наняла штатных сотрудников. </a:t>
            </a:r>
          </a:p>
          <a:p>
            <a:pPr lvl="0" algn="ctr">
              <a:spcBef>
                <a:spcPct val="0"/>
              </a:spcBef>
            </a:pPr>
            <a:endParaRPr lang="en-US" sz="16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33"/>
          <p:cNvSpPr txBox="1"/>
          <p:nvPr/>
        </p:nvSpPr>
        <p:spPr>
          <a:xfrm>
            <a:off x="5098212" y="3401685"/>
            <a:ext cx="6874192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настоящее время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продает множество видов товаров: одежда, обувь, мебель, продукты, транспортные средства, игрушки, ювелирные изделия и другое.</a:t>
            </a:r>
          </a:p>
        </p:txBody>
      </p:sp>
      <p:sp>
        <p:nvSpPr>
          <p:cNvPr id="18" name="TextBox 33"/>
          <p:cNvSpPr txBox="1"/>
          <p:nvPr/>
        </p:nvSpPr>
        <p:spPr>
          <a:xfrm>
            <a:off x="4899803" y="4304581"/>
            <a:ext cx="690582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сегодняшний день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является крупнейшим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интернет-магазином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России. Он существует на рынке уже много лет и присутствует в других странах: Белоруссии, Армении, Казахстане, Узбекистане, Киргизии, Израиле и Азербайджане. Раньше компания также работала в США, Германии, Франции, Великобритании, Италии и Испании, но после февраля 2022 года ушла из этих стран.</a:t>
            </a:r>
          </a:p>
          <a:p>
            <a:pPr lvl="0" algn="ctr">
              <a:spcBef>
                <a:spcPct val="0"/>
              </a:spcBef>
            </a:pPr>
            <a:endParaRPr lang="en-US" sz="1600" dirty="0">
              <a:solidFill>
                <a:srgbClr val="54B6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 descr="C:\Users\Ольга\Desktop\maxresdefault.jpg"/>
          <p:cNvPicPr/>
          <p:nvPr/>
        </p:nvPicPr>
        <p:blipFill>
          <a:blip r:embed="rId4"/>
          <a:srcRect l="4839" r="4609"/>
          <a:stretch>
            <a:fillRect/>
          </a:stretch>
        </p:blipFill>
        <p:spPr bwMode="auto">
          <a:xfrm>
            <a:off x="1285336" y="1656272"/>
            <a:ext cx="3709357" cy="355408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0486" y="2398594"/>
            <a:ext cx="3103151" cy="17776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«ЗВЕЗДЫ»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9988" y="2398594"/>
            <a:ext cx="2906973" cy="17776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«ДИКИЕ КОШКИ»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9988" y="4176215"/>
            <a:ext cx="2906973" cy="19438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«СОБАКИ»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5594" y="4176216"/>
            <a:ext cx="3084394" cy="19438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«ДОЙНЫЕ КОРОВЫ»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035" y="4399472"/>
            <a:ext cx="1596571" cy="10484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30" y="2689087"/>
            <a:ext cx="1678675" cy="12487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553" y="2593144"/>
            <a:ext cx="1057841" cy="9940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489" y="4370764"/>
            <a:ext cx="1698867" cy="11754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250486" y="1773948"/>
            <a:ext cx="5996475" cy="542498"/>
          </a:xfrm>
          <a:prstGeom prst="rect">
            <a:avLst/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доля на рынке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                                   Низкая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4797" y="2398594"/>
            <a:ext cx="764274" cy="3689785"/>
          </a:xfrm>
          <a:prstGeom prst="rect">
            <a:avLst/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объема спроса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         Высокий</a:t>
            </a:r>
          </a:p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976" y="1778705"/>
            <a:ext cx="4810254" cy="4453506"/>
          </a:xfrm>
          <a:prstGeom prst="rect">
            <a:avLst/>
          </a:prstGeom>
        </p:spPr>
      </p:pic>
      <p:sp>
        <p:nvSpPr>
          <p:cNvPr id="14" name="Freeform 6"/>
          <p:cNvSpPr/>
          <p:nvPr/>
        </p:nvSpPr>
        <p:spPr>
          <a:xfrm>
            <a:off x="0" y="1"/>
            <a:ext cx="12192000" cy="1380225"/>
          </a:xfrm>
          <a:custGeom>
            <a:avLst/>
            <a:gdLst/>
            <a:ahLst/>
            <a:cxnLst/>
            <a:rect l="l" t="t" r="r" b="b"/>
            <a:pathLst>
              <a:path w="2299862" h="812800">
                <a:moveTo>
                  <a:pt x="0" y="0"/>
                </a:moveTo>
                <a:lnTo>
                  <a:pt x="2299862" y="0"/>
                </a:lnTo>
                <a:lnTo>
                  <a:pt x="229986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5" name="Заголовок 3">
            <a:extLst>
              <a:ext uri="{FF2B5EF4-FFF2-40B4-BE49-F238E27FC236}">
                <a16:creationId xmlns:a16="http://schemas.microsoft.com/office/drawing/2014/main" xmlns="" id="{AEBC1A8D-E693-4704-8E11-5AAB4B40BAEF}"/>
              </a:ext>
            </a:extLst>
          </p:cNvPr>
          <p:cNvSpPr txBox="1">
            <a:spLocks/>
          </p:cNvSpPr>
          <p:nvPr/>
        </p:nvSpPr>
        <p:spPr>
          <a:xfrm>
            <a:off x="319178" y="284672"/>
            <a:ext cx="11530842" cy="1087445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Матрица БКГ 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маркетплейса</a:t>
            </a: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Wildberries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49" y="3482502"/>
            <a:ext cx="1170874" cy="670919"/>
          </a:xfrm>
          <a:prstGeom prst="rect">
            <a:avLst/>
          </a:prstGeom>
        </p:spPr>
      </p:pic>
      <p:sp>
        <p:nvSpPr>
          <p:cNvPr id="17" name="Freeform 6"/>
          <p:cNvSpPr/>
          <p:nvPr/>
        </p:nvSpPr>
        <p:spPr>
          <a:xfrm>
            <a:off x="0" y="6541699"/>
            <a:ext cx="12192000" cy="316301"/>
          </a:xfrm>
          <a:custGeom>
            <a:avLst/>
            <a:gdLst/>
            <a:ahLst/>
            <a:cxnLst/>
            <a:rect l="l" t="t" r="r" b="b"/>
            <a:pathLst>
              <a:path w="2299862" h="812800">
                <a:moveTo>
                  <a:pt x="0" y="0"/>
                </a:moveTo>
                <a:lnTo>
                  <a:pt x="2299862" y="0"/>
                </a:lnTo>
                <a:lnTo>
                  <a:pt x="229986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C70EB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>
          <a:xfrm>
            <a:off x="0" y="1"/>
            <a:ext cx="12192000" cy="1380225"/>
          </a:xfrm>
          <a:custGeom>
            <a:avLst/>
            <a:gdLst/>
            <a:ahLst/>
            <a:cxnLst/>
            <a:rect l="l" t="t" r="r" b="b"/>
            <a:pathLst>
              <a:path w="2299862" h="812800">
                <a:moveTo>
                  <a:pt x="0" y="0"/>
                </a:moveTo>
                <a:lnTo>
                  <a:pt x="2299862" y="0"/>
                </a:lnTo>
                <a:lnTo>
                  <a:pt x="229986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AEBC1A8D-E693-4704-8E11-5AAB4B40BAEF}"/>
              </a:ext>
            </a:extLst>
          </p:cNvPr>
          <p:cNvSpPr txBox="1">
            <a:spLocks/>
          </p:cNvSpPr>
          <p:nvPr/>
        </p:nvSpPr>
        <p:spPr>
          <a:xfrm>
            <a:off x="621103" y="0"/>
            <a:ext cx="11041810" cy="150863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Матрица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МакКинзи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маркетплейса</a:t>
            </a: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Wildberries</a:t>
            </a: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41" y="1844117"/>
            <a:ext cx="3234520" cy="1358167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1.Совместная предпринимательская деятельность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3761" y="1844117"/>
            <a:ext cx="3002508" cy="1321777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2.Прямое инвестирование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06269" y="1844117"/>
            <a:ext cx="2866030" cy="1343274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3.Прямое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инвестирование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69242" y="3157268"/>
            <a:ext cx="3234520" cy="1276709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8.Экспорт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3761" y="3165894"/>
            <a:ext cx="3002508" cy="1267010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9.Совместная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предпринимательская деятельность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506269" y="3187391"/>
            <a:ext cx="2879677" cy="1245513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4.Прямое инвестирование. Торговое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69240" y="4432904"/>
            <a:ext cx="3234521" cy="1233083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7.Импорт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03761" y="4432905"/>
            <a:ext cx="3002508" cy="1220894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6.Экспорт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06268" y="4432904"/>
            <a:ext cx="2879678" cy="1220894"/>
          </a:xfrm>
          <a:prstGeom prst="rect">
            <a:avLst/>
          </a:prstGeom>
          <a:solidFill>
            <a:schemeClr val="bg1"/>
          </a:solidFill>
          <a:ln w="38100">
            <a:solidFill>
              <a:srgbClr val="FC70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5.Совместная предпринимательская деятельность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240" y="5730602"/>
            <a:ext cx="3234521" cy="395630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03761" y="5718413"/>
            <a:ext cx="3002507" cy="414968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06267" y="5703520"/>
            <a:ext cx="2866031" cy="439050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269241" y="6124362"/>
            <a:ext cx="9116705" cy="530081"/>
          </a:xfrm>
          <a:prstGeom prst="rect">
            <a:avLst/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 фирмы и товара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1494" y="1792786"/>
            <a:ext cx="510076" cy="4307763"/>
          </a:xfrm>
          <a:prstGeom prst="rect">
            <a:avLst/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Привлекательность рынка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35067" y="2023647"/>
            <a:ext cx="390674" cy="1109166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43694" y="3176406"/>
            <a:ext cx="359113" cy="1230620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5067" y="4473266"/>
            <a:ext cx="390674" cy="1152358"/>
          </a:xfrm>
          <a:prstGeom prst="rect">
            <a:avLst/>
          </a:prstGeom>
          <a:solidFill>
            <a:srgbClr val="FED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13" y="1941661"/>
            <a:ext cx="1153238" cy="461572"/>
          </a:xfrm>
          <a:prstGeom prst="rect">
            <a:avLst/>
          </a:prstGeom>
        </p:spPr>
      </p:pic>
      <p:pic>
        <p:nvPicPr>
          <p:cNvPr id="23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352" y="2389141"/>
            <a:ext cx="1554868" cy="131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964" y="4019909"/>
            <a:ext cx="1482508" cy="145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214249" y="129396"/>
            <a:ext cx="1197775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Матрица внутренних факторов сильных сторон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en-US" sz="32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540" y="992038"/>
            <a:ext cx="3045123" cy="5348377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7472" y="2688567"/>
            <a:ext cx="2475781" cy="3666226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97925" y="2679941"/>
            <a:ext cx="2475781" cy="3666226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8"/>
          <p:cNvSpPr txBox="1"/>
          <p:nvPr/>
        </p:nvSpPr>
        <p:spPr>
          <a:xfrm>
            <a:off x="468659" y="1313255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01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448531" y="2060877"/>
            <a:ext cx="2533333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Постоянные скидки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543421" y="3277201"/>
            <a:ext cx="253333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Низкие цены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508916" y="4148470"/>
            <a:ext cx="25333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Широкий ассортимент товаров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083" y="828137"/>
            <a:ext cx="2656936" cy="17770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32" y="836762"/>
            <a:ext cx="2303253" cy="1777040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/>
          <p:nvPr/>
        </p:nvSpPr>
        <p:spPr>
          <a:xfrm>
            <a:off x="9028982" y="1023668"/>
            <a:ext cx="3045123" cy="5348377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18"/>
          <p:cNvSpPr txBox="1"/>
          <p:nvPr/>
        </p:nvSpPr>
        <p:spPr>
          <a:xfrm>
            <a:off x="3663308" y="2730862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6372003" y="2713609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03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9348115" y="1065965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3669059" y="3236945"/>
            <a:ext cx="25333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Статус мирового бренда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6429512" y="3349088"/>
            <a:ext cx="2533333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Интернет-магазин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6351873" y="4228983"/>
            <a:ext cx="2533333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Популярность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9144001" y="1776206"/>
            <a:ext cx="27604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Круглосуточный режим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9273353" y="3372091"/>
            <a:ext cx="253333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Постоплата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9307858" y="4217482"/>
            <a:ext cx="25333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Удобный сайт для заказа товаров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8"/>
          <p:cNvSpPr txBox="1"/>
          <p:nvPr/>
        </p:nvSpPr>
        <p:spPr>
          <a:xfrm>
            <a:off x="6435262" y="5062870"/>
            <a:ext cx="25333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Большое количество ПВЗ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3648931" y="4743692"/>
            <a:ext cx="253333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Постоянный рост продаж и прибыли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214249" y="129396"/>
            <a:ext cx="11977751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Матрица внутренних факторов слабых сторон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en-US" sz="32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1540" y="992038"/>
            <a:ext cx="3045123" cy="5348377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7472" y="2688567"/>
            <a:ext cx="2475781" cy="3666226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397925" y="2679941"/>
            <a:ext cx="2475781" cy="3666226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8"/>
          <p:cNvSpPr txBox="1"/>
          <p:nvPr/>
        </p:nvSpPr>
        <p:spPr>
          <a:xfrm>
            <a:off x="468659" y="1313255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01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284672" y="1905601"/>
            <a:ext cx="2924354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Сложности при работе с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вайлдберизз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кошельком</a:t>
            </a:r>
            <a:endParaRPr lang="en-US" sz="24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526169" y="4553911"/>
            <a:ext cx="253333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Частые недовольства и конфликты с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селлерами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362308" y="3087421"/>
            <a:ext cx="283809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специализируется по формату В2В(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бизнес-бизнесу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028982" y="1023668"/>
            <a:ext cx="3045123" cy="5348377"/>
          </a:xfrm>
          <a:prstGeom prst="roundRect">
            <a:avLst/>
          </a:prstGeom>
          <a:solidFill>
            <a:srgbClr val="FC70EB"/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18"/>
          <p:cNvSpPr txBox="1"/>
          <p:nvPr/>
        </p:nvSpPr>
        <p:spPr>
          <a:xfrm>
            <a:off x="3663308" y="2730862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02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6372003" y="2713609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03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9296357" y="1048712"/>
            <a:ext cx="2533333" cy="800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04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3677686" y="3547496"/>
            <a:ext cx="243844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Плохая служба поддержки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18"/>
          <p:cNvSpPr txBox="1"/>
          <p:nvPr/>
        </p:nvSpPr>
        <p:spPr>
          <a:xfrm>
            <a:off x="6452558" y="3297330"/>
            <a:ext cx="232050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 специализируется на продаже услуг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9247517" y="1707192"/>
            <a:ext cx="263680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 всем доступна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постоплата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18"/>
          <p:cNvSpPr txBox="1"/>
          <p:nvPr/>
        </p:nvSpPr>
        <p:spPr>
          <a:xfrm>
            <a:off x="9152626" y="2561210"/>
            <a:ext cx="2786332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Конфликт между руководителями,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ставит под сомнение перспективы развития</a:t>
            </a:r>
            <a:endParaRPr lang="en-US" sz="24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8"/>
          <p:cNvSpPr txBox="1"/>
          <p:nvPr/>
        </p:nvSpPr>
        <p:spPr>
          <a:xfrm>
            <a:off x="6478394" y="4916221"/>
            <a:ext cx="235505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удаленных уголках страны нет  ПВЗ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9" y="983411"/>
            <a:ext cx="2553419" cy="154412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53" y="1000664"/>
            <a:ext cx="2506490" cy="1537097"/>
          </a:xfrm>
          <a:prstGeom prst="rect">
            <a:avLst/>
          </a:prstGeom>
        </p:spPr>
      </p:pic>
      <p:pic>
        <p:nvPicPr>
          <p:cNvPr id="33" name="Рисунок 32" descr="C:\Users\Ольга\Desktop\wb-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3818" y="828137"/>
            <a:ext cx="1406107" cy="62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18"/>
          <p:cNvSpPr txBox="1"/>
          <p:nvPr/>
        </p:nvSpPr>
        <p:spPr>
          <a:xfrm>
            <a:off x="3700732" y="4760944"/>
            <a:ext cx="233488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Проблемы с возвратом товара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18"/>
          <p:cNvSpPr txBox="1"/>
          <p:nvPr/>
        </p:nvSpPr>
        <p:spPr>
          <a:xfrm>
            <a:off x="9244641" y="4878837"/>
            <a:ext cx="2636807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Высокая кредиторская задолженность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/>
          <p:cNvSpPr txBox="1"/>
          <p:nvPr/>
        </p:nvSpPr>
        <p:spPr>
          <a:xfrm>
            <a:off x="214250" y="146649"/>
            <a:ext cx="1197775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PEST-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2800" b="1" u="none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5275" y="672861"/>
          <a:ext cx="11921708" cy="5924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634"/>
                <a:gridCol w="2571158"/>
                <a:gridCol w="4310774"/>
                <a:gridCol w="3461142"/>
              </a:tblGrid>
              <a:tr h="651230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C7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Возможности 	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C7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Угрозы 	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C70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Действия 	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C70E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Политические факторы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Государственная поддержка в развитии цифровой экономики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Многие зарубежные компании уходят с российского рынка и отказываются сотрудничать по различным направлениям деятельности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Поиск новых географических регионов и развитие компании на территории дружественных стран.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  <a:tr h="19320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Экономические факторы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Пандемия увеличила спрос на товары, реализуемые в сети Интернет. Рост рынка электронной коммерции и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Падение экономики, введение санкций со стороны стран Запада, снижение покупательской способности населения, развитие конкуренции на рынке электронной коммерции .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Самый посещаемый сайт среди российских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это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ozon.ru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более медленные темпы роста продаж. С 2020-2023гг.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нлайн-продажи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выросли более чем в 5 раз,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Ozon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почти в 8 раз, на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Яндекс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Маркете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более чем в 8 раз.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Разрабатывать стратегию ценообразования наиболее благоприятную в условиях кризиса. Совершенствовать существующие стратегии. Усилить реализацию товаров по оптовой цене в сети Интернет, путем создания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 рынке В2В , организовать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услугам.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Социокультурные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факторы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Рост активности потребителей на рынке электронной коммерции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Рост миграции населения, снижение доходов населения, снижение численности населения из-за пандемии и других факторов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Развиваться на данном рынке , с учетом антикризисного ценообразования, увеличение географии присутствия с дружественными странами.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Технологические факторы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электронной коммерции, рост спроса на покупки в сети Интернет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электронной коммерции и </a:t>
                      </a:r>
                      <a:r>
                        <a:rPr lang="ru-RU" sz="140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России медленнее, чем в мире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Развиваться на рынке электронной коммерции с помощью собственных сайтов на рынке В2С и В2В, совершенствовать стратегии 	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</a:tbl>
          </a:graphicData>
        </a:graphic>
      </p:graphicFrame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07035" y="671357"/>
          <a:ext cx="11697418" cy="6186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8709"/>
                <a:gridCol w="5848709"/>
              </a:tblGrid>
              <a:tr h="28948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Сильные стороны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Наибольшая доля рынка и лидирующие позиции на рынке российских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Большое количество ассортимента товаров. Много пунктов выдачи ПВЗ в России и в других странах. Постоянное увеличение объемов продаж, прибыли и рентабельности. Наличие собственных складов. Развитие компании не только в России, но и в мире. Ежегодный рост как покупателей, так и продавцов. Высокая скорость доставки товаров. Хорошая известность бренда.</a:t>
                      </a:r>
                    </a:p>
                    <a:p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Возможности</a:t>
                      </a:r>
                      <a:r>
                        <a:rPr lang="ru-RU" sz="1400" b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доставки товаров с помощью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дронов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Рост спроса на товары на рынке электронной коммерции и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Развитие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сегменте В2В (бизнес –бизнесу); развитие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услугам. Развитие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дружественных странах. Совершенствование условий работы с платформой для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потребителя.Совершенствование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условий работы с платформой для продавца. Совершенствование маркетинговых стратегий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(улучшать карточку товара, вводить дополнительные функции , совершенствовать ценовую стратегию и др.). Повышение качества работы с потребителями. Возможности ускорения темпов роста цифровой экономики в России. Совершенствование системы ценообразования, улучшение инструментов продвижения: складская роботизация, доставка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дронами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ИИ и другое. 	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Слабые стороны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kern="120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Высокая зависимость от внешних источников финансирования. Существуют не мало недовольных клиентов, имеются отрицательные отзывы о работе компании. Наблюдается замедление темпов роста продаж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по сравнению с другими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маркетплейсами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Имеется множество конфликтов с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проодавцами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Высокая комиссия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 составляет 19,0%, это намного выше, чем в других </a:t>
                      </a:r>
                      <a:r>
                        <a:rPr lang="ru-RU" sz="1400" b="0" kern="1200" baseline="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маркетплейсах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Покупатель может вернуть товар в течении 3 недель, вид товара может быть хуже первоначального и будет требовать утилизации. В связи с этим, возникает рост расходов продавца. Компания работает только на рынке В2С. 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 применяются современные инструменты в продвижении: динамическое ценообразование, доставка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дронами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складская роботизация, искусственный интеллект и др. </a:t>
                      </a:r>
                      <a:r>
                        <a:rPr lang="ru-RU" sz="14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	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Угрозы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Рост конкуренции на рынке электронной коммерции и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Возвраты товаров на рынках электронной коммерции, позволяют формировать убыток и неликвидный товар. Возникновение международного терроризма; Ухудшение международных отношений; Трудности с переводом денежных средств из России в другие страны и наоборот. Рынок электронной коммерции за рубежом, а также развитие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мире, происходит быстрее, чем в России. РФ отстает от развития по технологиям и цифровой экономики от других стран (темпы роста цифровой экономики ниже, чем в других странах).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Темпы роста продаж у других </a:t>
                      </a:r>
                      <a:r>
                        <a:rPr lang="ru-RU" sz="1400" b="0" kern="120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маркетплейсов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опережают темпы роста продаж </a:t>
                      </a:r>
                      <a:r>
                        <a:rPr lang="en-US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Wildberries</a:t>
                      </a: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Сокращение численности снижает спрос населения.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Конфликтная ситуация у руководства компании, ставит под сомнение развития бизнеса.	</a:t>
                      </a:r>
                    </a:p>
                    <a:p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ED6F9"/>
                    </a:solidFill>
                  </a:tcPr>
                </a:tc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0" y="1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TextBox 18"/>
          <p:cNvSpPr txBox="1"/>
          <p:nvPr/>
        </p:nvSpPr>
        <p:spPr>
          <a:xfrm>
            <a:off x="214249" y="0"/>
            <a:ext cx="1115536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SWO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214249" y="0"/>
            <a:ext cx="11155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полей пограничных стратегий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43801" y="926685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/>
        </p:nvCxnSpPr>
        <p:spPr>
          <a:xfrm>
            <a:off x="5975430" y="4175966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 txBox="1"/>
          <p:nvPr/>
        </p:nvSpPr>
        <p:spPr>
          <a:xfrm>
            <a:off x="245878" y="1521122"/>
            <a:ext cx="5559699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Развиваясь на оптовых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(В2В), которые ориентированы на российского зарубежного потребителя, приведет к увеличению объемов продаж и доли компании, занимаемой на рынке. Совершенствование продвижения на рынке электронной коммерции, путем улучшения собственного сайта (улучшить функции в карточках товара, добавить функции связаться с представителем компании –производителя- «Закажите обратный звонок»; добавить функцию- сообщить о снижении цены, функцию размещения 3D модели и др.), будет способствовать увеличению объемов продаж. Наличие финансовых ресурсов позволяет компании развиваться и направлять средства необходимые мероприятия, есть также возможности развития доставки товаров с помощью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дронов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Необходимо развивать не только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товаров, но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услуг. Улучшение инструментов продвижения позволит повысить продажи.  Внедрение искусственного интеллекта в планирование и прогнозирование, позволят улучшить финансовые показатели компании.</a:t>
            </a:r>
          </a:p>
          <a:p>
            <a:pPr lvl="0"/>
            <a:endParaRPr lang="en-US" sz="16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83902" y="839637"/>
            <a:ext cx="521176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СИЛЬНЫЕ СТОРОНЫ+ВОЗМОЖНОСТИ 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)-Стратегия прорыва 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6106090" y="721744"/>
            <a:ext cx="521176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Сильные стороны: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185140" y="1044751"/>
            <a:ext cx="5736566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Наибольшая доля рынка и лидирующие позиции на рынке российских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Большое количество ассортимента товаров. Много пунктов выдачи ПВЗ в России и в других странах. Постоянное увеличение объемов продаж, прибыли и рентабельности. Наличие собственных складов. Развитие компании не только в России, но и в мире. Ежегодный рост как покупателей, так и продавцов. Высокая скорость доставки товаров. Хорошая известность бренда.</a:t>
            </a:r>
          </a:p>
          <a:p>
            <a:pPr lvl="0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215357" y="2996241"/>
            <a:ext cx="5211765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Возможности: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182263" y="3226237"/>
            <a:ext cx="5842959" cy="3631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доставки товаров с помощью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дронов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Рост спроса на товары на рынке электронной коммерции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Развитие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сегменте В2В (бизнес –бизнесу); развитие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 услугам. Развитие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дружественных странах. Совершенствование условий работы с платформой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потребителя.Совершенствование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условий работы с платформой для продавца. Совершенствование маркетинговых стратегий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(улучшать карточку товара, вводить дополнительные функции , совершенствовать ценовую стратегию и др.). Повышение качества работы с потребителями. Возможности ускорения темпов роста цифровой экономики в России. Совершенствование системы ценообразования, улучшение инструментов продвижения: складская роботизация, доставка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ИИ и другое.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Ольга\Desktop\wb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1343" y="2803586"/>
            <a:ext cx="940279" cy="62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214249" y="0"/>
            <a:ext cx="11155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полей пограничных стратегий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43801" y="926685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/>
        </p:nvCxnSpPr>
        <p:spPr>
          <a:xfrm>
            <a:off x="5975430" y="4175966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 txBox="1"/>
          <p:nvPr/>
        </p:nvSpPr>
        <p:spPr>
          <a:xfrm>
            <a:off x="245878" y="1521122"/>
            <a:ext cx="5559699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Широкая география обслуживания, развитие в России и в мире , позволяют компании увеличивать долю на рынке.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Однако, в связи с тем, что у Росси появилось множество недружественных стран, из-за развития СВО, компания закрыла большинство ПВЗ в различных недружественных странах.</a:t>
            </a:r>
          </a:p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Качественные товары, большой ассортимент на любой кошелек, позволяет компании увеличивать объемы продаж, однако ухудшение международных отношений, трудности с переводом денежных средств из России в другие страны и наоборот, создают препятствия в международной торговле.  Сокращение численности отрицательно  влияет на покупательский спрос. Необходимо развивать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услуг, а также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сфере В2В (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бизнес-бизнесу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 Повышение качества работы с потребителями., а также перспективы роста цифровой экономики в России, положительно повлияют на развитие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600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6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83902" y="839637"/>
            <a:ext cx="52117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СИЛЬНЫЕ СТОРОНЫ+ УГРОЗЫ(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)-Стратегия переходного периода № 1</a:t>
            </a:r>
            <a:endParaRPr lang="ru-RU" b="1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6108965" y="902900"/>
            <a:ext cx="5873126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Сильные стороны: </a:t>
            </a: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Наибольшая доля рынка и лидирующие позиции на рынке российских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Большое количество ассортимента товаров. Много пунктов выдачи ПВЗ в России и в других странах. Постоянное увеличение объемов продаж, прибыли и рентабельности. Наличие собственных складов. Развитие компании не только в России, но и в мире. Ежегодный рост как покупателей, так и продавцов. Высокая скорость доставки товаров. Хорошая известность бренда.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185140" y="1044751"/>
            <a:ext cx="57365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146347" y="3082504"/>
            <a:ext cx="521176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Угрозы: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095999" y="3372886"/>
            <a:ext cx="5894718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Рост конкуренции на рынке электронной коммерции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Возвраты товаров на рынках электронной коммерции, позволяют формировать убыток и неликвидный товар. Возникновение международного терроризма; Ухудшение международных отношений; Трудности с переводом денежных средств из России в другие страны и наоборот. Рынок электронной коммерции за рубежом, а также развитие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мире, происходит быстрее, чем в России. РФ отстает от развития по технологиям и цифровой экономики от других стран (темпы роста цифровой экономики ниже, чем в других странах). 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Темпы роста продаж у других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опережают темпы роста продаж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Сокращение численности снижает спрос населения.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Конфликтная ситуация у руководства компании, ставит под сомнение развития бизнеса.	</a:t>
            </a:r>
          </a:p>
          <a:p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Ольга\Desktop\wb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003" y="5546786"/>
            <a:ext cx="2544793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214249" y="0"/>
            <a:ext cx="11155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полей пограничных стратегий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43801" y="926685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/>
        </p:nvCxnSpPr>
        <p:spPr>
          <a:xfrm>
            <a:off x="5975430" y="4175966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 txBox="1"/>
          <p:nvPr/>
        </p:nvSpPr>
        <p:spPr>
          <a:xfrm>
            <a:off x="263130" y="1702276"/>
            <a:ext cx="5559699" cy="4185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Высокая зависимость от внешних источников финансирования,  и снижение темпов продаж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по сравнению с другими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маркетплейсами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может ухудшить ситуацию в финансовом положении организации.  Наличие спроса на продажи в сети Интернет дает возможности для развития на рынках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Компания работает только на рынке В2С(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бизнес-потребителю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), а развитие в сегменте В2В (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бизнес-бизнесу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), позволит занять наибольшую долю рынка. Также необходимо развивать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услуг. Высокая комиссия для продавцов, может еще больше замедлить развитие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необходимо совершенствовать работы с продавцами и потребителями.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Изменения в стратегии стимулирования сбыта, снижение процентов для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селлеров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внедрение функции рейтинга продавца, ИИ, роботизация и другие, позволят увеличить долю на рынке и повысить конкурентоспособность. 	</a:t>
            </a:r>
            <a:endParaRPr lang="ru-RU" sz="1600" dirty="0" smtClean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6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83902" y="839637"/>
            <a:ext cx="52117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СЛАБЫЕ СТОРОНЫ+ ВОЗМОЖНОСТИ(</a:t>
            </a:r>
            <a:r>
              <a:rPr lang="ru-RU" b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СлВ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)- Стратегия переходного периода № 2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6117591" y="764877"/>
            <a:ext cx="5873126" cy="298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Слабые стороны: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Высокая зависимость от внешних источников финансирования. Существуют не мало недовольных клиентов, имеются отрицательные отзывы о работе компании. Наблюдается замедление темпов роста продаж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по сравнению с другими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маркетплейсами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Имеется множество конфликтов с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проодавцами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Высокая комиссия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для продавцов (15-19,0%), это намного выше, чем в других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Покупатель может вернуть товар в течении 3 недель, вид товара может быть хуже первоначального и будет требовать утилизации. В связи с этим, возникает рост расходов продавца. Компания работает только на рынке В2С.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применяются современные инструменты в продвижении: динамическое ценообразование, доставка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складская роботизация, искусственный интеллект и др. 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185140" y="1044751"/>
            <a:ext cx="57365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154974" y="3608717"/>
            <a:ext cx="521176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Возможности: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147757" y="3890471"/>
            <a:ext cx="5842959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 доставки товаров с помощью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дронов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Рост спроса на товары на рынке электронной коммерции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Развитие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сегменте В2В (бизнес –бизнесу); развитие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 услугам. Развитие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дружественных странах. Совершенствование условий работы с платформой для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потребителя.Совершенствование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условий работы с платформой для продавца. Совершенствование маркетинговых стратегий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(улучшать карточку товара, вводить дополнительные функции , совершенствовать ценовую стратегию и др.). Повышение качества работы с потребителями. Возможности ускорения темпов роста цифровой экономики в России. Совершенствование системы ценообразования, улучшение инструментов продвижения: складская роботизация, доставка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ИИ и другое.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Ольга\Desktop\wb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728" y="5477774"/>
            <a:ext cx="2544793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5" name="TextBox 18"/>
          <p:cNvSpPr txBox="1"/>
          <p:nvPr/>
        </p:nvSpPr>
        <p:spPr>
          <a:xfrm>
            <a:off x="214249" y="0"/>
            <a:ext cx="111553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Определение полей пограничных стратегий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943801" y="926685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5"/>
          <p:cNvCxnSpPr/>
          <p:nvPr/>
        </p:nvCxnSpPr>
        <p:spPr>
          <a:xfrm>
            <a:off x="5975430" y="4175966"/>
            <a:ext cx="0" cy="1455737"/>
          </a:xfrm>
          <a:prstGeom prst="line">
            <a:avLst/>
          </a:prstGeom>
          <a:ln w="38100">
            <a:solidFill>
              <a:srgbClr val="FC70EB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8"/>
          <p:cNvSpPr txBox="1"/>
          <p:nvPr/>
        </p:nvSpPr>
        <p:spPr>
          <a:xfrm>
            <a:off x="271758" y="1685024"/>
            <a:ext cx="555969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Снижение платежеспособности населения, сокращение численности, спровоцируют снижение спроса на рынке электронной коммерции .При неудачном сценарии развития, компания может ожидать рост конкуренции на рынке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и электронной коммерции. Возвраты товаров на рынках электронной коммерции, позволяют формировать убыток для продавца и приводят товар в не презентабельный вид. Высокий процент для </a:t>
            </a:r>
            <a:r>
              <a:rPr lang="ru-RU" sz="16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селлеров</a:t>
            </a:r>
            <a:r>
              <a:rPr lang="ru-RU" sz="16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а также более высокие т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емпы роста продаж у других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опережают темпы роста продаж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все это отрицательно сказывается на развитии компании. Не применяются современные инструменты в продвижении: динамическое ценообразование, доставка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складская роботизация, искусственный интеллект и др. Компания является финансово-зависимой и если не принимать никаких мер, ситуация может ухудшиться. Большую долю рынка займут другие игроки. 	</a:t>
            </a:r>
            <a:endParaRPr lang="en-US" sz="16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383902" y="839637"/>
            <a:ext cx="521176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СЛАБЫЕ СТОРОНЫ+УГРОЗЫ(</a:t>
            </a:r>
            <a:r>
              <a:rPr lang="ru-RU" b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СлУ</a:t>
            </a:r>
            <a:r>
              <a:rPr lang="ru-RU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)-Стратегия выживания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6108965" y="721745"/>
            <a:ext cx="5873126" cy="2985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Слабые  стороны: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Высокая зависимость от внешних источников финансирования. Существуют не мало недовольных клиентов, имеются отрицательные отзывы о работе компании. Наблюдается замедление темпов роста продаж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по сравнению с другими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маркетплейсами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Имеется множество конфликтов с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проодавцами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Высокая комиссия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для продавцов (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15,0- 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19,0%), это намного выше, чем в других </a:t>
            </a:r>
            <a:r>
              <a:rPr lang="ru-RU" sz="1400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Покупатель может вернуть товар в течении 3 недель, вид товара может быть хуже первоначального и будет требовать утилизации. В связи с этим, возникает рост расходов продавца. Компания работает только на рынке В2С.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Не применяются современные инструменты в продвижении: динамическое ценообразование, доставка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складская роботизация, искусственный интеллект и др.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6185140" y="1044751"/>
            <a:ext cx="57365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6137720" y="3522453"/>
            <a:ext cx="5211765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Угрозы:</a:t>
            </a:r>
          </a:p>
          <a:p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6139130" y="3752014"/>
            <a:ext cx="5894718" cy="2800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Рост конкуренции на рынке электронной коммерции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Возвраты товаров на рынках электронной коммерции, позволяют формировать убыток и неликвидный товар. Возникновение международного терроризма; Ухудшение международных отношений; Трудности с переводом денежных средств из России в другие страны и наоборот. Рынок электронной коммерции за рубежом, а также развитие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мире, происходит быстрее, чем в России. РФ отстает от развития по технологиям и цифровой экономики от других стран (темпы роста цифровой экономики ниже, чем в других странах). 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Темпы роста продаж у других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опережают темпы роста продаж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Сокращение численности снижает спрос населения.</a:t>
            </a:r>
          </a:p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Конфликтная ситуация у руководства компании, ставит под сомнение развития бизнеса.</a:t>
            </a: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Users\Ольга\Desktop\wb-2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003" y="5546786"/>
            <a:ext cx="2544793" cy="91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1"/>
            <a:ext cx="12192000" cy="754601"/>
          </a:xfrm>
          <a:custGeom>
            <a:avLst/>
            <a:gdLst/>
            <a:ahLst/>
            <a:cxnLst/>
            <a:rect l="l" t="t" r="r" b="b"/>
            <a:pathLst>
              <a:path w="3555719" h="1535765">
                <a:moveTo>
                  <a:pt x="0" y="0"/>
                </a:moveTo>
                <a:lnTo>
                  <a:pt x="3555719" y="0"/>
                </a:lnTo>
                <a:lnTo>
                  <a:pt x="3555719" y="1535765"/>
                </a:lnTo>
                <a:lnTo>
                  <a:pt x="0" y="1535765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3" name="Freeform 6"/>
          <p:cNvSpPr/>
          <p:nvPr/>
        </p:nvSpPr>
        <p:spPr>
          <a:xfrm>
            <a:off x="0" y="6202392"/>
            <a:ext cx="12192000" cy="655608"/>
          </a:xfrm>
          <a:custGeom>
            <a:avLst/>
            <a:gdLst/>
            <a:ahLst/>
            <a:cxnLst/>
            <a:rect l="l" t="t" r="r" b="b"/>
            <a:pathLst>
              <a:path w="2299862" h="812800">
                <a:moveTo>
                  <a:pt x="0" y="0"/>
                </a:moveTo>
                <a:lnTo>
                  <a:pt x="2299862" y="0"/>
                </a:lnTo>
                <a:lnTo>
                  <a:pt x="229986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TextBox 18"/>
          <p:cNvSpPr txBox="1"/>
          <p:nvPr/>
        </p:nvSpPr>
        <p:spPr>
          <a:xfrm>
            <a:off x="120769" y="138021"/>
            <a:ext cx="1193033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Миссия  и ценности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0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241540" y="5029451"/>
            <a:ext cx="8453885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Ценности 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клиентоориентированность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ответственность, открытость к новому, стремление к успеху!</a:t>
            </a:r>
          </a:p>
          <a:p>
            <a:pPr lvl="0" algn="ctr">
              <a:spcBef>
                <a:spcPct val="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6"/>
          <p:cNvGrpSpPr/>
          <p:nvPr/>
        </p:nvGrpSpPr>
        <p:grpSpPr>
          <a:xfrm>
            <a:off x="519799" y="939025"/>
            <a:ext cx="1932375" cy="1932375"/>
            <a:chOff x="1448570" y="2781298"/>
            <a:chExt cx="1932375" cy="1932375"/>
          </a:xfrm>
        </p:grpSpPr>
        <p:grpSp>
          <p:nvGrpSpPr>
            <p:cNvPr id="6" name="组合 20"/>
            <p:cNvGrpSpPr/>
            <p:nvPr/>
          </p:nvGrpSpPr>
          <p:grpSpPr>
            <a:xfrm>
              <a:off x="1448570" y="2781298"/>
              <a:ext cx="1932375" cy="1932375"/>
              <a:chOff x="1781996" y="2506980"/>
              <a:chExt cx="1932375" cy="1932375"/>
            </a:xfrm>
          </p:grpSpPr>
          <p:grpSp>
            <p:nvGrpSpPr>
              <p:cNvPr id="7" name="组合 53"/>
              <p:cNvGrpSpPr/>
              <p:nvPr/>
            </p:nvGrpSpPr>
            <p:grpSpPr>
              <a:xfrm>
                <a:off x="1781996" y="2506980"/>
                <a:ext cx="1932375" cy="1932375"/>
                <a:chOff x="2086795" y="2476500"/>
                <a:chExt cx="1932375" cy="1932375"/>
              </a:xfrm>
            </p:grpSpPr>
            <p:sp>
              <p:nvSpPr>
                <p:cNvPr id="16" name="椭圆 24"/>
                <p:cNvSpPr/>
                <p:nvPr/>
              </p:nvSpPr>
              <p:spPr>
                <a:xfrm>
                  <a:off x="2086795" y="2476500"/>
                  <a:ext cx="1932375" cy="1932375"/>
                </a:xfrm>
                <a:prstGeom prst="ellipse">
                  <a:avLst/>
                </a:prstGeom>
                <a:solidFill>
                  <a:srgbClr val="FED6F9"/>
                </a:solidFill>
                <a:ln w="76200">
                  <a:solidFill>
                    <a:srgbClr val="FC70EB"/>
                  </a:solidFill>
                </a:ln>
                <a:effectLst>
                  <a:outerShdw blurRad="406400" dir="2700000" algn="t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椭圆 25"/>
                <p:cNvSpPr/>
                <p:nvPr/>
              </p:nvSpPr>
              <p:spPr>
                <a:xfrm>
                  <a:off x="2223083" y="2615679"/>
                  <a:ext cx="1662161" cy="1662161"/>
                </a:xfrm>
                <a:prstGeom prst="ellipse">
                  <a:avLst/>
                </a:prstGeom>
                <a:solidFill>
                  <a:srgbClr val="AE129B"/>
                </a:solidFill>
                <a:ln w="762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7000">
                        <a:schemeClr val="tx2"/>
                      </a:gs>
                      <a:gs pos="66000">
                        <a:schemeClr val="bg1"/>
                      </a:gs>
                      <a:gs pos="100000">
                        <a:schemeClr val="tx2"/>
                      </a:gs>
                    </a:gsLst>
                    <a:lin ang="8100000" scaled="1"/>
                    <a:tileRect/>
                  </a:gradFill>
                </a:ln>
                <a:effectLst>
                  <a:innerShdw blurRad="1397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5" name="饼形 1"/>
              <p:cNvSpPr/>
              <p:nvPr/>
            </p:nvSpPr>
            <p:spPr>
              <a:xfrm>
                <a:off x="2206576" y="2931560"/>
                <a:ext cx="1083213" cy="1083213"/>
              </a:xfrm>
              <a:prstGeom prst="pie">
                <a:avLst>
                  <a:gd name="adj1" fmla="val 8051583"/>
                  <a:gd name="adj2" fmla="val 16199996"/>
                </a:avLst>
              </a:prstGeom>
              <a:solidFill>
                <a:srgbClr val="FED6F9"/>
              </a:solidFill>
              <a:ln>
                <a:gradFill>
                  <a:gsLst>
                    <a:gs pos="37000">
                      <a:schemeClr val="tx2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2"/>
                    </a:gs>
                    <a:gs pos="59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  <a:effectLst>
                <a:outerShdw blurRad="165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文本框 36"/>
            <p:cNvSpPr txBox="1"/>
            <p:nvPr/>
          </p:nvSpPr>
          <p:spPr>
            <a:xfrm>
              <a:off x="1694668" y="3400352"/>
              <a:ext cx="1569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%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215900" dist="38100" dir="8100000" algn="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536497" y="3021916"/>
            <a:ext cx="18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Одежда и обувь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41276" y="3597789"/>
            <a:ext cx="2682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Товары для дома и дачи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22"/>
          <p:cNvGrpSpPr/>
          <p:nvPr/>
        </p:nvGrpSpPr>
        <p:grpSpPr>
          <a:xfrm>
            <a:off x="2782681" y="1714064"/>
            <a:ext cx="1932375" cy="1932375"/>
            <a:chOff x="5114576" y="2781300"/>
            <a:chExt cx="1932375" cy="1932375"/>
          </a:xfrm>
        </p:grpSpPr>
        <p:grpSp>
          <p:nvGrpSpPr>
            <p:cNvPr id="10" name="组合 54"/>
            <p:cNvGrpSpPr/>
            <p:nvPr/>
          </p:nvGrpSpPr>
          <p:grpSpPr>
            <a:xfrm>
              <a:off x="5114576" y="2781300"/>
              <a:ext cx="1932375" cy="1932375"/>
              <a:chOff x="2086795" y="2476500"/>
              <a:chExt cx="1932375" cy="1932375"/>
            </a:xfrm>
          </p:grpSpPr>
          <p:sp>
            <p:nvSpPr>
              <p:cNvPr id="24" name="椭圆 55"/>
              <p:cNvSpPr/>
              <p:nvPr/>
            </p:nvSpPr>
            <p:spPr>
              <a:xfrm>
                <a:off x="2086795" y="2476500"/>
                <a:ext cx="1932375" cy="1932375"/>
              </a:xfrm>
              <a:prstGeom prst="ellipse">
                <a:avLst/>
              </a:prstGeom>
              <a:solidFill>
                <a:srgbClr val="FED6F9"/>
              </a:solidFill>
              <a:ln w="76200">
                <a:solidFill>
                  <a:srgbClr val="FC70EB"/>
                </a:solidFill>
              </a:ln>
              <a:effectLst>
                <a:outerShdw blurRad="406400" dir="2700000" algn="tl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56"/>
              <p:cNvSpPr/>
              <p:nvPr/>
            </p:nvSpPr>
            <p:spPr>
              <a:xfrm>
                <a:off x="2223083" y="2615679"/>
                <a:ext cx="1662161" cy="1662161"/>
              </a:xfrm>
              <a:prstGeom prst="ellipse">
                <a:avLst/>
              </a:prstGeom>
              <a:solidFill>
                <a:srgbClr val="AE129B"/>
              </a:solidFill>
              <a:ln w="7620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7000">
                      <a:schemeClr val="tx2"/>
                    </a:gs>
                    <a:gs pos="66000">
                      <a:schemeClr val="bg1"/>
                    </a:gs>
                    <a:gs pos="100000">
                      <a:schemeClr val="tx2"/>
                    </a:gs>
                  </a:gsLst>
                  <a:lin ang="8100000" scaled="1"/>
                  <a:tileRect/>
                </a:gradFill>
              </a:ln>
              <a:effectLst>
                <a:innerShdw blurRad="1397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饼形 28"/>
            <p:cNvSpPr/>
            <p:nvPr/>
          </p:nvSpPr>
          <p:spPr>
            <a:xfrm>
              <a:off x="5539156" y="3205879"/>
              <a:ext cx="1083213" cy="1083213"/>
            </a:xfrm>
            <a:prstGeom prst="pie">
              <a:avLst>
                <a:gd name="adj1" fmla="val 9667322"/>
                <a:gd name="adj2" fmla="val 16199996"/>
              </a:avLst>
            </a:prstGeom>
            <a:solidFill>
              <a:srgbClr val="FED6F9"/>
            </a:solidFill>
            <a:ln>
              <a:gradFill>
                <a:gsLst>
                  <a:gs pos="37000">
                    <a:schemeClr val="tx2"/>
                  </a:gs>
                  <a:gs pos="0">
                    <a:schemeClr val="accent1">
                      <a:lumMod val="5000"/>
                      <a:lumOff val="95000"/>
                    </a:schemeClr>
                  </a:gs>
                  <a:gs pos="50000">
                    <a:schemeClr val="bg2"/>
                  </a:gs>
                  <a:gs pos="59000">
                    <a:schemeClr val="bg1"/>
                  </a:gs>
                  <a:gs pos="100000">
                    <a:schemeClr val="tx2"/>
                  </a:gs>
                </a:gsLst>
                <a:lin ang="5400000" scaled="1"/>
              </a:gradFill>
            </a:ln>
            <a:effectLst>
              <a:outerShdw blurRad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文本框 71"/>
            <p:cNvSpPr txBox="1"/>
            <p:nvPr/>
          </p:nvSpPr>
          <p:spPr>
            <a:xfrm>
              <a:off x="5379723" y="3424319"/>
              <a:ext cx="1569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28</a:t>
              </a:r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%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215900" dist="38100" dir="8100000" algn="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5065005" y="3009017"/>
            <a:ext cx="186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товары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23"/>
          <p:cNvGrpSpPr/>
          <p:nvPr/>
        </p:nvGrpSpPr>
        <p:grpSpPr>
          <a:xfrm>
            <a:off x="5055511" y="966907"/>
            <a:ext cx="1932375" cy="1932375"/>
            <a:chOff x="8732986" y="2774697"/>
            <a:chExt cx="1932375" cy="1932375"/>
          </a:xfrm>
        </p:grpSpPr>
        <p:grpSp>
          <p:nvGrpSpPr>
            <p:cNvPr id="12" name="组合 2"/>
            <p:cNvGrpSpPr/>
            <p:nvPr/>
          </p:nvGrpSpPr>
          <p:grpSpPr>
            <a:xfrm>
              <a:off x="8732986" y="2774697"/>
              <a:ext cx="1932375" cy="1932375"/>
              <a:chOff x="8152316" y="2506980"/>
              <a:chExt cx="1932375" cy="1932375"/>
            </a:xfrm>
          </p:grpSpPr>
          <p:grpSp>
            <p:nvGrpSpPr>
              <p:cNvPr id="14" name="组合 57"/>
              <p:cNvGrpSpPr/>
              <p:nvPr/>
            </p:nvGrpSpPr>
            <p:grpSpPr>
              <a:xfrm>
                <a:off x="8152316" y="2506980"/>
                <a:ext cx="1932375" cy="1932375"/>
                <a:chOff x="2086795" y="2476500"/>
                <a:chExt cx="1932375" cy="1932375"/>
              </a:xfrm>
            </p:grpSpPr>
            <p:sp>
              <p:nvSpPr>
                <p:cNvPr id="32" name="椭圆 58"/>
                <p:cNvSpPr/>
                <p:nvPr/>
              </p:nvSpPr>
              <p:spPr>
                <a:xfrm>
                  <a:off x="2086795" y="2476500"/>
                  <a:ext cx="1932375" cy="1932375"/>
                </a:xfrm>
                <a:prstGeom prst="ellipse">
                  <a:avLst/>
                </a:prstGeom>
                <a:solidFill>
                  <a:srgbClr val="FED6F9"/>
                </a:solidFill>
                <a:ln w="76200">
                  <a:solidFill>
                    <a:srgbClr val="FC70EB"/>
                  </a:solidFill>
                </a:ln>
                <a:effectLst>
                  <a:outerShdw blurRad="406400" dir="2700000" algn="t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59"/>
                <p:cNvSpPr/>
                <p:nvPr/>
              </p:nvSpPr>
              <p:spPr>
                <a:xfrm>
                  <a:off x="2223083" y="2615679"/>
                  <a:ext cx="1662161" cy="1662161"/>
                </a:xfrm>
                <a:prstGeom prst="ellipse">
                  <a:avLst/>
                </a:prstGeom>
                <a:solidFill>
                  <a:srgbClr val="A41C91"/>
                </a:solidFill>
                <a:ln w="762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7000">
                        <a:schemeClr val="tx2"/>
                      </a:gs>
                      <a:gs pos="66000">
                        <a:schemeClr val="bg1"/>
                      </a:gs>
                      <a:gs pos="100000">
                        <a:schemeClr val="tx2"/>
                      </a:gs>
                    </a:gsLst>
                    <a:lin ang="8100000" scaled="1"/>
                    <a:tileRect/>
                  </a:gradFill>
                </a:ln>
                <a:effectLst>
                  <a:innerShdw blurRad="1397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1" name="饼形 29"/>
              <p:cNvSpPr/>
              <p:nvPr/>
            </p:nvSpPr>
            <p:spPr>
              <a:xfrm>
                <a:off x="8576896" y="2931559"/>
                <a:ext cx="1083213" cy="1083213"/>
              </a:xfrm>
              <a:prstGeom prst="pie">
                <a:avLst>
                  <a:gd name="adj1" fmla="val 11694247"/>
                  <a:gd name="adj2" fmla="val 16199996"/>
                </a:avLst>
              </a:prstGeom>
              <a:solidFill>
                <a:srgbClr val="FED6F9"/>
              </a:solidFill>
              <a:ln>
                <a:gradFill>
                  <a:gsLst>
                    <a:gs pos="37000">
                      <a:schemeClr val="tx2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2"/>
                    </a:gs>
                    <a:gs pos="59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  <a:effectLst>
                <a:outerShdw blurRad="381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文本框 72"/>
            <p:cNvSpPr txBox="1"/>
            <p:nvPr/>
          </p:nvSpPr>
          <p:spPr>
            <a:xfrm>
              <a:off x="8977335" y="3424318"/>
              <a:ext cx="1569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22</a:t>
              </a:r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%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215900" dist="38100" dir="8100000" algn="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23"/>
          <p:cNvGrpSpPr/>
          <p:nvPr/>
        </p:nvGrpSpPr>
        <p:grpSpPr>
          <a:xfrm>
            <a:off x="7346473" y="1396888"/>
            <a:ext cx="1932375" cy="1932375"/>
            <a:chOff x="8732986" y="2774697"/>
            <a:chExt cx="1932375" cy="1932375"/>
          </a:xfrm>
        </p:grpSpPr>
        <p:grpSp>
          <p:nvGrpSpPr>
            <p:cNvPr id="21" name="组合 2"/>
            <p:cNvGrpSpPr/>
            <p:nvPr/>
          </p:nvGrpSpPr>
          <p:grpSpPr>
            <a:xfrm>
              <a:off x="8732986" y="2774697"/>
              <a:ext cx="1932375" cy="1932375"/>
              <a:chOff x="8152316" y="2506980"/>
              <a:chExt cx="1932375" cy="1932375"/>
            </a:xfrm>
          </p:grpSpPr>
          <p:grpSp>
            <p:nvGrpSpPr>
              <p:cNvPr id="27" name="组合 57"/>
              <p:cNvGrpSpPr/>
              <p:nvPr/>
            </p:nvGrpSpPr>
            <p:grpSpPr>
              <a:xfrm>
                <a:off x="8152316" y="2506980"/>
                <a:ext cx="1932375" cy="1932375"/>
                <a:chOff x="2086795" y="2476500"/>
                <a:chExt cx="1932375" cy="1932375"/>
              </a:xfrm>
            </p:grpSpPr>
            <p:sp>
              <p:nvSpPr>
                <p:cNvPr id="39" name="椭圆 58"/>
                <p:cNvSpPr/>
                <p:nvPr/>
              </p:nvSpPr>
              <p:spPr>
                <a:xfrm>
                  <a:off x="2086795" y="2476500"/>
                  <a:ext cx="1932375" cy="1932375"/>
                </a:xfrm>
                <a:prstGeom prst="ellipse">
                  <a:avLst/>
                </a:prstGeom>
                <a:solidFill>
                  <a:srgbClr val="FED6F9"/>
                </a:solidFill>
                <a:ln w="76200">
                  <a:solidFill>
                    <a:srgbClr val="FC70EB"/>
                  </a:solidFill>
                </a:ln>
                <a:effectLst>
                  <a:outerShdw blurRad="406400" dir="2700000" algn="t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0" name="椭圆 59"/>
                <p:cNvSpPr/>
                <p:nvPr/>
              </p:nvSpPr>
              <p:spPr>
                <a:xfrm>
                  <a:off x="2223083" y="2615679"/>
                  <a:ext cx="1662161" cy="1662161"/>
                </a:xfrm>
                <a:prstGeom prst="ellipse">
                  <a:avLst/>
                </a:prstGeom>
                <a:solidFill>
                  <a:srgbClr val="AE129B"/>
                </a:solidFill>
                <a:ln w="762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7000">
                        <a:schemeClr val="tx2"/>
                      </a:gs>
                      <a:gs pos="66000">
                        <a:schemeClr val="bg1"/>
                      </a:gs>
                      <a:gs pos="100000">
                        <a:schemeClr val="tx2"/>
                      </a:gs>
                    </a:gsLst>
                    <a:lin ang="8100000" scaled="1"/>
                    <a:tileRect/>
                  </a:gradFill>
                </a:ln>
                <a:effectLst>
                  <a:innerShdw blurRad="1397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38" name="饼形 29"/>
              <p:cNvSpPr/>
              <p:nvPr/>
            </p:nvSpPr>
            <p:spPr>
              <a:xfrm>
                <a:off x="8576896" y="2931559"/>
                <a:ext cx="1083213" cy="1083213"/>
              </a:xfrm>
              <a:prstGeom prst="pie">
                <a:avLst>
                  <a:gd name="adj1" fmla="val 12720109"/>
                  <a:gd name="adj2" fmla="val 16199996"/>
                </a:avLst>
              </a:prstGeom>
              <a:solidFill>
                <a:srgbClr val="FED6F9"/>
              </a:solidFill>
              <a:ln>
                <a:gradFill>
                  <a:gsLst>
                    <a:gs pos="37000">
                      <a:schemeClr val="tx2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2"/>
                    </a:gs>
                    <a:gs pos="59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  <a:effectLst>
                <a:outerShdw blurRad="381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6" name="文本框 72"/>
            <p:cNvSpPr txBox="1"/>
            <p:nvPr/>
          </p:nvSpPr>
          <p:spPr>
            <a:xfrm>
              <a:off x="8977335" y="3424318"/>
              <a:ext cx="1569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%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215900" dist="38100" dir="8100000" algn="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7101757" y="3380120"/>
            <a:ext cx="2465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Косметика и парфюмерия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445584" y="2807588"/>
            <a:ext cx="248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Электроника и техника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23"/>
          <p:cNvGrpSpPr/>
          <p:nvPr/>
        </p:nvGrpSpPr>
        <p:grpSpPr>
          <a:xfrm>
            <a:off x="9737985" y="837854"/>
            <a:ext cx="1932375" cy="1932375"/>
            <a:chOff x="8732986" y="2774697"/>
            <a:chExt cx="1932375" cy="1932375"/>
          </a:xfrm>
        </p:grpSpPr>
        <p:grpSp>
          <p:nvGrpSpPr>
            <p:cNvPr id="30" name="组合 2"/>
            <p:cNvGrpSpPr/>
            <p:nvPr/>
          </p:nvGrpSpPr>
          <p:grpSpPr>
            <a:xfrm>
              <a:off x="8732986" y="2774697"/>
              <a:ext cx="1932375" cy="1932375"/>
              <a:chOff x="8152316" y="2506980"/>
              <a:chExt cx="1932375" cy="1932375"/>
            </a:xfrm>
          </p:grpSpPr>
          <p:grpSp>
            <p:nvGrpSpPr>
              <p:cNvPr id="34" name="组合 57"/>
              <p:cNvGrpSpPr/>
              <p:nvPr/>
            </p:nvGrpSpPr>
            <p:grpSpPr>
              <a:xfrm>
                <a:off x="8152316" y="2506980"/>
                <a:ext cx="1932375" cy="1932375"/>
                <a:chOff x="2086795" y="2476500"/>
                <a:chExt cx="1932375" cy="1932375"/>
              </a:xfrm>
            </p:grpSpPr>
            <p:sp>
              <p:nvSpPr>
                <p:cNvPr id="48" name="椭圆 58"/>
                <p:cNvSpPr/>
                <p:nvPr/>
              </p:nvSpPr>
              <p:spPr>
                <a:xfrm>
                  <a:off x="2086795" y="2476500"/>
                  <a:ext cx="1932375" cy="1932375"/>
                </a:xfrm>
                <a:prstGeom prst="ellipse">
                  <a:avLst/>
                </a:prstGeom>
                <a:solidFill>
                  <a:srgbClr val="FED6F9"/>
                </a:solidFill>
                <a:ln w="76200">
                  <a:solidFill>
                    <a:srgbClr val="FC70EB"/>
                  </a:solidFill>
                </a:ln>
                <a:effectLst>
                  <a:outerShdw blurRad="406400" dir="2700000" algn="tl" rotWithShape="0">
                    <a:prstClr val="black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9" name="椭圆 59"/>
                <p:cNvSpPr/>
                <p:nvPr/>
              </p:nvSpPr>
              <p:spPr>
                <a:xfrm>
                  <a:off x="2223083" y="2615679"/>
                  <a:ext cx="1662161" cy="1662161"/>
                </a:xfrm>
                <a:prstGeom prst="ellipse">
                  <a:avLst/>
                </a:prstGeom>
                <a:solidFill>
                  <a:srgbClr val="A41C91"/>
                </a:solidFill>
                <a:ln w="76200">
                  <a:gradFill flip="none" rotWithShape="1"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27000">
                        <a:schemeClr val="tx2"/>
                      </a:gs>
                      <a:gs pos="66000">
                        <a:schemeClr val="bg1"/>
                      </a:gs>
                      <a:gs pos="100000">
                        <a:schemeClr val="tx2"/>
                      </a:gs>
                    </a:gsLst>
                    <a:lin ang="8100000" scaled="1"/>
                    <a:tileRect/>
                  </a:gradFill>
                </a:ln>
                <a:effectLst>
                  <a:innerShdw blurRad="139700" dist="50800" dir="189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7" name="饼形 29"/>
              <p:cNvSpPr/>
              <p:nvPr/>
            </p:nvSpPr>
            <p:spPr>
              <a:xfrm>
                <a:off x="8576896" y="2931559"/>
                <a:ext cx="1083213" cy="1083213"/>
              </a:xfrm>
              <a:prstGeom prst="pie">
                <a:avLst>
                  <a:gd name="adj1" fmla="val 13454036"/>
                  <a:gd name="adj2" fmla="val 16199996"/>
                </a:avLst>
              </a:prstGeom>
              <a:solidFill>
                <a:srgbClr val="FED6F9"/>
              </a:solidFill>
              <a:ln>
                <a:gradFill>
                  <a:gsLst>
                    <a:gs pos="37000">
                      <a:schemeClr val="tx2"/>
                    </a:gs>
                    <a:gs pos="0">
                      <a:schemeClr val="accent1">
                        <a:lumMod val="5000"/>
                        <a:lumOff val="95000"/>
                      </a:schemeClr>
                    </a:gs>
                    <a:gs pos="50000">
                      <a:schemeClr val="bg2"/>
                    </a:gs>
                    <a:gs pos="59000">
                      <a:schemeClr val="bg1"/>
                    </a:gs>
                    <a:gs pos="100000">
                      <a:schemeClr val="tx2"/>
                    </a:gs>
                  </a:gsLst>
                  <a:lin ang="5400000" scaled="1"/>
                </a:gradFill>
              </a:ln>
              <a:effectLst>
                <a:outerShdw blurRad="3810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5" name="文本框 72"/>
            <p:cNvSpPr txBox="1"/>
            <p:nvPr/>
          </p:nvSpPr>
          <p:spPr>
            <a:xfrm>
              <a:off x="8977335" y="3424318"/>
              <a:ext cx="15693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</a:t>
              </a:r>
              <a:r>
                <a:rPr lang="en-US" altLang="zh-CN" sz="3600" b="1" dirty="0" smtClean="0">
                  <a:solidFill>
                    <a:schemeClr val="bg1"/>
                  </a:solidFill>
                  <a:effectLst>
                    <a:outerShdw blurRad="215900" dist="38100" dir="8100000" algn="tr" rotWithShape="0">
                      <a:prstClr val="black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%</a:t>
              </a:r>
              <a:endParaRPr lang="zh-CN" altLang="en-US" sz="3600" b="1" dirty="0">
                <a:solidFill>
                  <a:schemeClr val="bg1"/>
                </a:solidFill>
                <a:effectLst>
                  <a:outerShdw blurRad="215900" dist="38100" dir="8100000" algn="tr" rotWithShape="0">
                    <a:prstClr val="black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0" name="TextBox 18"/>
          <p:cNvSpPr txBox="1"/>
          <p:nvPr/>
        </p:nvSpPr>
        <p:spPr>
          <a:xfrm>
            <a:off x="198408" y="4521133"/>
            <a:ext cx="843663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Миссия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сделать шопинг удобным и доступным для каждого!</a:t>
            </a:r>
            <a:endParaRPr lang="en-US" sz="24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Текст 3">
            <a:extLst>
              <a:ext uri="{FF2B5EF4-FFF2-40B4-BE49-F238E27FC236}">
                <a16:creationId xmlns="" xmlns:a16="http://schemas.microsoft.com/office/drawing/2014/main" id="{1BA3BB6F-9E93-4280-959A-DA0D1B5D18B5}"/>
              </a:ext>
            </a:extLst>
          </p:cNvPr>
          <p:cNvSpPr txBox="1">
            <a:spLocks/>
          </p:cNvSpPr>
          <p:nvPr/>
        </p:nvSpPr>
        <p:spPr>
          <a:xfrm>
            <a:off x="0" y="6533964"/>
            <a:ext cx="11709647" cy="2175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Источник: Товары для продаж на 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Wildberries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 https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delo.modulbank.ru/all/top-prodazh-na-wildberries</a:t>
            </a:r>
            <a:r>
              <a:rPr lang="ru-RU" sz="1200" dirty="0" smtClean="0"/>
              <a:t>]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52" name="Freeform 7"/>
          <p:cNvSpPr/>
          <p:nvPr/>
        </p:nvSpPr>
        <p:spPr>
          <a:xfrm>
            <a:off x="8842075" y="3588589"/>
            <a:ext cx="3349925" cy="3269411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0" y="3175000"/>
                </a:moveTo>
                <a:cubicBezTo>
                  <a:pt x="0" y="4928870"/>
                  <a:pt x="1421130" y="6350000"/>
                  <a:pt x="3175000" y="6350000"/>
                </a:cubicBezTo>
                <a:lnTo>
                  <a:pt x="6350000" y="6350000"/>
                </a:lnTo>
                <a:lnTo>
                  <a:pt x="6350000" y="3175000"/>
                </a:lnTo>
                <a:cubicBezTo>
                  <a:pt x="6350000" y="1421130"/>
                  <a:pt x="4928870" y="0"/>
                  <a:pt x="3175000" y="0"/>
                </a:cubicBezTo>
                <a:cubicBezTo>
                  <a:pt x="1421130" y="0"/>
                  <a:pt x="0" y="1421130"/>
                  <a:pt x="0" y="3175000"/>
                </a:cubicBezTo>
                <a:close/>
              </a:path>
            </a:pathLst>
          </a:custGeom>
          <a:solidFill>
            <a:srgbClr val="FC70EB"/>
          </a:solidFill>
        </p:spPr>
      </p:sp>
      <p:sp>
        <p:nvSpPr>
          <p:cNvPr id="54" name="Freeform 3"/>
          <p:cNvSpPr/>
          <p:nvPr/>
        </p:nvSpPr>
        <p:spPr>
          <a:xfrm>
            <a:off x="0" y="4097548"/>
            <a:ext cx="9885872" cy="29042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pic>
        <p:nvPicPr>
          <p:cNvPr id="53" name="Рисунок 52"/>
          <p:cNvPicPr/>
          <p:nvPr/>
        </p:nvPicPr>
        <p:blipFill>
          <a:blip r:embed="rId2" cstate="print"/>
          <a:srcRect l="3608" t="4217" r="2577" b="4819"/>
          <a:stretch>
            <a:fillRect/>
          </a:stretch>
        </p:blipFill>
        <p:spPr bwMode="auto">
          <a:xfrm>
            <a:off x="8962845" y="3666226"/>
            <a:ext cx="3105510" cy="307100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V="1">
            <a:off x="0" y="862641"/>
            <a:ext cx="12192000" cy="5995357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3" name="TextBox 18"/>
          <p:cNvSpPr txBox="1"/>
          <p:nvPr/>
        </p:nvSpPr>
        <p:spPr>
          <a:xfrm>
            <a:off x="110732" y="129396"/>
            <a:ext cx="1197775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Стратегические направления развития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rot="16200000" flipH="1">
            <a:off x="-1483744" y="3847381"/>
            <a:ext cx="5986732" cy="3450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8"/>
          <p:cNvSpPr txBox="1"/>
          <p:nvPr/>
        </p:nvSpPr>
        <p:spPr>
          <a:xfrm>
            <a:off x="1769879" y="2291752"/>
            <a:ext cx="9694625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Внедрение искусственного интеллекта в деятельность предприятия, в том числе ИИ в планирование и прогнозирование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1836015" y="1607393"/>
            <a:ext cx="5873126" cy="40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1767003" y="3738114"/>
            <a:ext cx="7169964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качества работы с покупателями и продавцами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снижение комиссии для продавцов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742536" y="1164569"/>
            <a:ext cx="983411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Создание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 услугам,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сегменте В2В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бизнес-бизнесу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729623" y="1639021"/>
            <a:ext cx="9838399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компании на новых региональных рынках, в том числе 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ткрытие новых пунктов выдачи заказов в дружественных странах 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1738248" y="3010622"/>
            <a:ext cx="9752137" cy="954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Применение современных инструментов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продвижении: динамическое ценообразование, доставка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складская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роботизация и другое.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1772754" y="4804913"/>
            <a:ext cx="6991684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Совершенствование качественных характеристик интернет-сайта-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: улучшить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функции в карточках товара, добавить функции связаться с представителем компании –производителя- «Закажите обратный звонок»; добавить функцию- сообщить о снижении цены, функцию размещения 3D модели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другое.</a:t>
            </a: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reeform 7"/>
          <p:cNvSpPr/>
          <p:nvPr/>
        </p:nvSpPr>
        <p:spPr>
          <a:xfrm>
            <a:off x="8842075" y="3588589"/>
            <a:ext cx="3349925" cy="3269411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0" y="3175000"/>
                </a:moveTo>
                <a:cubicBezTo>
                  <a:pt x="0" y="4928870"/>
                  <a:pt x="1421130" y="6350000"/>
                  <a:pt x="3175000" y="6350000"/>
                </a:cubicBezTo>
                <a:lnTo>
                  <a:pt x="6350000" y="6350000"/>
                </a:lnTo>
                <a:lnTo>
                  <a:pt x="6350000" y="3175000"/>
                </a:lnTo>
                <a:cubicBezTo>
                  <a:pt x="6350000" y="1421130"/>
                  <a:pt x="4928870" y="0"/>
                  <a:pt x="3175000" y="0"/>
                </a:cubicBezTo>
                <a:cubicBezTo>
                  <a:pt x="1421130" y="0"/>
                  <a:pt x="0" y="1421130"/>
                  <a:pt x="0" y="3175000"/>
                </a:cubicBezTo>
                <a:close/>
              </a:path>
            </a:pathLst>
          </a:custGeom>
          <a:solidFill>
            <a:schemeClr val="bg1"/>
          </a:solidFill>
        </p:spPr>
      </p:sp>
      <p:cxnSp>
        <p:nvCxnSpPr>
          <p:cNvPr id="15" name="Прямая соединительная линия 14"/>
          <p:cNvCxnSpPr/>
          <p:nvPr/>
        </p:nvCxnSpPr>
        <p:spPr>
          <a:xfrm rot="10800000" flipV="1">
            <a:off x="1509624" y="4537494"/>
            <a:ext cx="7781033" cy="86263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Ольга\AppData\Local\Packages\Microsoft.Windows.Photos_8wekyb3d8bbwe\TempState\ShareServiceTempFolder\desktop_c6cb6294aab625a777c69ec5b83373174a4d7e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8725" y="3666226"/>
            <a:ext cx="3053750" cy="3027872"/>
          </a:xfrm>
          <a:prstGeom prst="ellipse">
            <a:avLst/>
          </a:prstGeom>
          <a:noFill/>
        </p:spPr>
      </p:pic>
      <p:sp>
        <p:nvSpPr>
          <p:cNvPr id="21" name="任意多边形: 形状 31"/>
          <p:cNvSpPr/>
          <p:nvPr/>
        </p:nvSpPr>
        <p:spPr>
          <a:xfrm flipH="1" flipV="1">
            <a:off x="8945592" y="3666223"/>
            <a:ext cx="3140012" cy="3053753"/>
          </a:xfrm>
          <a:prstGeom prst="ellipse">
            <a:avLst/>
          </a:prstGeom>
          <a:solidFill>
            <a:srgbClr val="FC70E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 l="3267" t="4373" r="1216" b="5513"/>
          <a:stretch>
            <a:fillRect/>
          </a:stretch>
        </p:blipFill>
        <p:spPr bwMode="auto">
          <a:xfrm>
            <a:off x="1445069" y="0"/>
            <a:ext cx="10746931" cy="6694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олилиния: фигура 19">
            <a:extLst>
              <a:ext uri="{FF2B5EF4-FFF2-40B4-BE49-F238E27FC236}">
                <a16:creationId xmlns="" xmlns:a16="http://schemas.microsoft.com/office/drawing/2014/main" id="{0C370953-F495-4EB6-B835-70A5E7B3F6EE}"/>
              </a:ext>
            </a:extLst>
          </p:cNvPr>
          <p:cNvSpPr/>
          <p:nvPr/>
        </p:nvSpPr>
        <p:spPr>
          <a:xfrm rot="10800000">
            <a:off x="-26583" y="-92026"/>
            <a:ext cx="8417581" cy="6950026"/>
          </a:xfrm>
          <a:custGeom>
            <a:avLst/>
            <a:gdLst>
              <a:gd name="connsiteX0" fmla="*/ 7512001 w 7512001"/>
              <a:gd name="connsiteY0" fmla="*/ 6976184 h 6976184"/>
              <a:gd name="connsiteX1" fmla="*/ 7471158 w 7512001"/>
              <a:gd name="connsiteY1" fmla="*/ 6914835 h 6976184"/>
              <a:gd name="connsiteX2" fmla="*/ 0 w 7512001"/>
              <a:gd name="connsiteY2" fmla="*/ 6914835 h 6976184"/>
              <a:gd name="connsiteX3" fmla="*/ 2882430 w 7512001"/>
              <a:gd name="connsiteY3" fmla="*/ 0 h 6976184"/>
              <a:gd name="connsiteX4" fmla="*/ 2920480 w 7512001"/>
              <a:gd name="connsiteY4" fmla="*/ 56832 h 6976184"/>
              <a:gd name="connsiteX5" fmla="*/ 7512001 w 7512001"/>
              <a:gd name="connsiteY5" fmla="*/ 56832 h 6976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2001" h="6976184">
                <a:moveTo>
                  <a:pt x="7512001" y="6976184"/>
                </a:moveTo>
                <a:lnTo>
                  <a:pt x="7471158" y="6914835"/>
                </a:lnTo>
                <a:lnTo>
                  <a:pt x="0" y="6914835"/>
                </a:lnTo>
                <a:lnTo>
                  <a:pt x="2882430" y="0"/>
                </a:lnTo>
                <a:lnTo>
                  <a:pt x="2920480" y="56832"/>
                </a:lnTo>
                <a:lnTo>
                  <a:pt x="7512001" y="56832"/>
                </a:lnTo>
                <a:close/>
              </a:path>
            </a:pathLst>
          </a:custGeom>
          <a:solidFill>
            <a:srgbClr val="FED6F9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-26581" y="0"/>
            <a:ext cx="3017580" cy="6858000"/>
          </a:xfrm>
          <a:prstGeom prst="rect">
            <a:avLst/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="" xmlns:a16="http://schemas.microsoft.com/office/drawing/2014/main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54047" cy="3962679"/>
          </a:xfrm>
          <a:prstGeom prst="triangle">
            <a:avLst>
              <a:gd name="adj" fmla="val 100000"/>
            </a:avLst>
          </a:prstGeom>
          <a:solidFill>
            <a:srgbClr val="FC70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18"/>
          <p:cNvSpPr txBox="1"/>
          <p:nvPr/>
        </p:nvSpPr>
        <p:spPr>
          <a:xfrm>
            <a:off x="110732" y="0"/>
            <a:ext cx="754952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Оптимистичный сценарий развития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145237" y="1322718"/>
            <a:ext cx="6678257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Увеличение географического охвата и доли рынка , за счет открытия новых ПВЗ в дружественных странах, а также открытия пунктов выдачи в отдаленных регионах.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116481" y="2234244"/>
            <a:ext cx="6678257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Рост объемов продаж и прибыли за счет открытия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сегменте В2В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услуг, внедрения динамического ценообразования, ИИ в планирование и прогнозирование, искусственного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интеллекта (голосового помощника,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чат-боты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 .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13606" y="3801373"/>
            <a:ext cx="5933510" cy="1569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Повышение лояльности потребителей и продавцов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за счет повышения качества работы с ними, улучшения  характеристик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интернет-магазина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снижения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комиссии для продавцов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маркетплейса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8"/>
          <p:cNvSpPr txBox="1"/>
          <p:nvPr/>
        </p:nvSpPr>
        <p:spPr>
          <a:xfrm>
            <a:off x="136611" y="5187352"/>
            <a:ext cx="527215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Ускорение доставки, повышение качества доставки и транспортировки, за счет применения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современных инструментов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продвижения: доставка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дронами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складская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роботизация и др.</a:t>
            </a:r>
            <a:endParaRPr lang="en-US" b="1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Ольга\Desktop\1920-1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平行四边形 3"/>
          <p:cNvSpPr/>
          <p:nvPr/>
        </p:nvSpPr>
        <p:spPr>
          <a:xfrm rot="5400000">
            <a:off x="2667001" y="-2667001"/>
            <a:ext cx="6858000" cy="12192002"/>
          </a:xfrm>
          <a:prstGeom prst="rect">
            <a:avLst/>
          </a:prstGeom>
          <a:solidFill>
            <a:srgbClr val="FED6F9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98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18"/>
          <p:cNvSpPr txBox="1"/>
          <p:nvPr/>
        </p:nvSpPr>
        <p:spPr>
          <a:xfrm>
            <a:off x="145237" y="103517"/>
            <a:ext cx="1178509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Пессимистичный сценарий развития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Wildberries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208497" y="1092680"/>
            <a:ext cx="5933510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Снижение доли  компании на рынке развития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18"/>
          <p:cNvSpPr txBox="1"/>
          <p:nvPr/>
        </p:nvSpPr>
        <p:spPr>
          <a:xfrm>
            <a:off x="171114" y="1986952"/>
            <a:ext cx="6652379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Сокращение спроса населения. замедление темпов роста продаж или снижение.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176864" y="2803584"/>
            <a:ext cx="6577617" cy="1200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Сокращение доли продавцов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уход продавцов в другие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18"/>
          <p:cNvSpPr txBox="1"/>
          <p:nvPr/>
        </p:nvSpPr>
        <p:spPr>
          <a:xfrm>
            <a:off x="217121" y="3930770"/>
            <a:ext cx="650285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Снижение в рейтинге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лидирующие позиции могут перейти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маркетплейсу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ОЗОН.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88368" y="5204604"/>
            <a:ext cx="641946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Снижение прибыли, рентабельности, увеличение зависимости от внешних источников финансирования. </a:t>
            </a:r>
          </a:p>
          <a:p>
            <a:pPr>
              <a:defRPr/>
            </a:pPr>
            <a:endParaRPr lang="en-US" sz="1200" b="1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>
          <a:xfrm>
            <a:off x="-1" y="1"/>
            <a:ext cx="6832121" cy="6858000"/>
          </a:xfrm>
          <a:custGeom>
            <a:avLst/>
            <a:gdLst/>
            <a:ahLst/>
            <a:cxnLst/>
            <a:rect l="l" t="t" r="r" b="b"/>
            <a:pathLst>
              <a:path w="2299862" h="812800">
                <a:moveTo>
                  <a:pt x="0" y="0"/>
                </a:moveTo>
                <a:lnTo>
                  <a:pt x="2299862" y="0"/>
                </a:lnTo>
                <a:lnTo>
                  <a:pt x="2299862" y="812800"/>
                </a:lnTo>
                <a:lnTo>
                  <a:pt x="0" y="812800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TextBox 18"/>
          <p:cNvSpPr txBox="1"/>
          <p:nvPr/>
        </p:nvSpPr>
        <p:spPr>
          <a:xfrm>
            <a:off x="690114" y="1768414"/>
            <a:ext cx="5210354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en-US" sz="54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C:\Users\Ольга\Desktop\rising_stock_char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916" name="AutoShape 4" descr="C:\Users\Ольга\Desktop\rising_stock_char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Users\Ольга\Desktop\eflwql9mkwuipoaf5rl0ry2lh2kwqz6j.jpg"/>
          <p:cNvPicPr>
            <a:picLocks noChangeAspect="1" noChangeArrowheads="1"/>
          </p:cNvPicPr>
          <p:nvPr/>
        </p:nvPicPr>
        <p:blipFill>
          <a:blip r:embed="rId2"/>
          <a:srcRect l="22171"/>
          <a:stretch>
            <a:fillRect/>
          </a:stretch>
        </p:blipFill>
        <p:spPr bwMode="auto">
          <a:xfrm>
            <a:off x="6918385" y="2233543"/>
            <a:ext cx="5106838" cy="43716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3"/>
          <p:cNvSpPr/>
          <p:nvPr/>
        </p:nvSpPr>
        <p:spPr>
          <a:xfrm>
            <a:off x="0" y="0"/>
            <a:ext cx="12192000" cy="750498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矩形 21"/>
          <p:cNvSpPr/>
          <p:nvPr/>
        </p:nvSpPr>
        <p:spPr>
          <a:xfrm>
            <a:off x="0" y="0"/>
            <a:ext cx="120568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+mj-ea"/>
                <a:cs typeface="Segoe UI Semilight" panose="020B0402040204020203" pitchFamily="34" charset="0"/>
              </a:rPr>
              <a:t> 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0" y="6645215"/>
            <a:ext cx="12192000" cy="21278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4" name="TextBox 18"/>
          <p:cNvSpPr txBox="1"/>
          <p:nvPr/>
        </p:nvSpPr>
        <p:spPr>
          <a:xfrm>
            <a:off x="214249" y="0"/>
            <a:ext cx="1115536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Конкуренты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Wildberries</a:t>
            </a:r>
            <a:endParaRPr lang="en-US" sz="4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Ольга\Desktop\lz1c6yxlewbvkz38tpw1xnoh37dztmym.jpg"/>
          <p:cNvPicPr/>
          <p:nvPr/>
        </p:nvPicPr>
        <p:blipFill>
          <a:blip r:embed="rId2" cstate="print"/>
          <a:srcRect l="11220" t="21254" r="12125" b="22300"/>
          <a:stretch>
            <a:fillRect/>
          </a:stretch>
        </p:blipFill>
        <p:spPr bwMode="auto">
          <a:xfrm>
            <a:off x="8684645" y="4787230"/>
            <a:ext cx="3179551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Ольга\AppData\Local\Packages\Microsoft.Windows.Photos_8wekyb3d8bbwe\TempState\ShareServiceTempFolder\foto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177" y="1130060"/>
            <a:ext cx="7927675" cy="506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Ольга\Desktop\siss7jehxavdtcp5xcl2klm0jgtekidc.jpg"/>
          <p:cNvPicPr/>
          <p:nvPr/>
        </p:nvPicPr>
        <p:blipFill>
          <a:blip r:embed="rId4" cstate="print"/>
          <a:srcRect t="14286" b="16698"/>
          <a:stretch>
            <a:fillRect/>
          </a:stretch>
        </p:blipFill>
        <p:spPr bwMode="auto">
          <a:xfrm>
            <a:off x="8445260" y="1259456"/>
            <a:ext cx="3485071" cy="1043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Ольга\Desktop\cdek.market-large.jpg"/>
          <p:cNvPicPr/>
          <p:nvPr/>
        </p:nvPicPr>
        <p:blipFill>
          <a:blip r:embed="rId5"/>
          <a:srcRect t="28000" b="29400"/>
          <a:stretch>
            <a:fillRect/>
          </a:stretch>
        </p:blipFill>
        <p:spPr bwMode="auto">
          <a:xfrm>
            <a:off x="8717346" y="2949802"/>
            <a:ext cx="2900644" cy="1234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25794" t="24146" r="26340" b="11845"/>
          <a:stretch>
            <a:fillRect/>
          </a:stretch>
        </p:blipFill>
        <p:spPr bwMode="auto">
          <a:xfrm>
            <a:off x="215660" y="3683479"/>
            <a:ext cx="4804914" cy="3174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reeform 3"/>
          <p:cNvSpPr/>
          <p:nvPr/>
        </p:nvSpPr>
        <p:spPr>
          <a:xfrm>
            <a:off x="9558068" y="0"/>
            <a:ext cx="2633932" cy="685800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pic>
        <p:nvPicPr>
          <p:cNvPr id="4" name="Рисунок 3"/>
          <p:cNvPicPr/>
          <p:nvPr/>
        </p:nvPicPr>
        <p:blipFill>
          <a:blip r:embed="rId3"/>
          <a:srcRect l="25852" t="18290" r="26319" b="14964"/>
          <a:stretch>
            <a:fillRect/>
          </a:stretch>
        </p:blipFill>
        <p:spPr bwMode="auto">
          <a:xfrm>
            <a:off x="4934309" y="3700732"/>
            <a:ext cx="4649638" cy="3157268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/>
          <a:srcRect l="25838" t="20817" r="26564" b="12062"/>
          <a:stretch>
            <a:fillRect/>
          </a:stretch>
        </p:blipFill>
        <p:spPr bwMode="auto">
          <a:xfrm>
            <a:off x="215660" y="819509"/>
            <a:ext cx="4796287" cy="2967487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/>
          <a:srcRect l="25835" t="24784" r="26731" b="8836"/>
          <a:stretch>
            <a:fillRect/>
          </a:stretch>
        </p:blipFill>
        <p:spPr bwMode="auto">
          <a:xfrm>
            <a:off x="5016549" y="793631"/>
            <a:ext cx="4567398" cy="2950234"/>
          </a:xfrm>
          <a:prstGeom prst="rect">
            <a:avLst/>
          </a:prstGeom>
          <a:noFill/>
        </p:spPr>
      </p:pic>
      <p:sp>
        <p:nvSpPr>
          <p:cNvPr id="8" name="Freeform 3"/>
          <p:cNvSpPr/>
          <p:nvPr/>
        </p:nvSpPr>
        <p:spPr>
          <a:xfrm>
            <a:off x="0" y="0"/>
            <a:ext cx="9877245" cy="79362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9" name="Freeform 3"/>
          <p:cNvSpPr/>
          <p:nvPr/>
        </p:nvSpPr>
        <p:spPr>
          <a:xfrm flipV="1">
            <a:off x="1" y="767750"/>
            <a:ext cx="215660" cy="6090249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0" name="TextBox 18"/>
          <p:cNvSpPr txBox="1"/>
          <p:nvPr/>
        </p:nvSpPr>
        <p:spPr>
          <a:xfrm>
            <a:off x="0" y="117894"/>
            <a:ext cx="1193895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Анализ рынка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России в 2024г.</a:t>
            </a:r>
            <a:endParaRPr lang="en-US" sz="40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reeform 3"/>
          <p:cNvSpPr/>
          <p:nvPr/>
        </p:nvSpPr>
        <p:spPr>
          <a:xfrm rot="5400000" flipV="1">
            <a:off x="4748841" y="2005641"/>
            <a:ext cx="103517" cy="960120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2" name="TextBox 18"/>
          <p:cNvSpPr txBox="1"/>
          <p:nvPr/>
        </p:nvSpPr>
        <p:spPr>
          <a:xfrm>
            <a:off x="9721971" y="5746798"/>
            <a:ext cx="234063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</a:t>
            </a:r>
          </a:p>
          <a:p>
            <a:pPr algn="ctr">
              <a:spcBef>
                <a:spcPct val="0"/>
              </a:spcBef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Статистика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России (сентябрь 2024) [https://inclient.ru/marketplaces-stats/]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2192000" cy="879893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599208"/>
            <a:ext cx="12192000" cy="258792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pic>
        <p:nvPicPr>
          <p:cNvPr id="12" name="Рисунок 11" descr="C:\Users\Ольга\AppData\Local\Packages\Microsoft.Windows.Photos_8wekyb3d8bbwe\TempState\ShareServiceTempFolder\xocudswakwu26uiyjoz76crlf69awgdok.png.pagespeed.ic.gc7UisnOiT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033" y="914400"/>
            <a:ext cx="5840083" cy="539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3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Рейтинг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городов-миллионников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росту транзакций и оборотов продавцов на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первом полугодии 2024г.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C:\Users\Ольга\AppData\Local\Packages\Microsoft.Windows.Photos_8wekyb3d8bbwe\TempState\ShareServiceTempFolder\xkiouh7rhvma6tyhxy6q7oc9he4iyrkx2.png.pagespeed.ic.dqOKEi0nc2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0250" y="914399"/>
            <a:ext cx="5948530" cy="534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8"/>
          <p:cNvSpPr txBox="1"/>
          <p:nvPr/>
        </p:nvSpPr>
        <p:spPr>
          <a:xfrm>
            <a:off x="163900" y="6186744"/>
            <a:ext cx="98283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2192000" cy="879893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219645"/>
            <a:ext cx="12192000" cy="638355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3" name="TextBox 33"/>
          <p:cNvSpPr txBox="1"/>
          <p:nvPr/>
        </p:nvSpPr>
        <p:spPr>
          <a:xfrm>
            <a:off x="0" y="0"/>
            <a:ext cx="12192000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Рейтинг регионов по росту транзакций и оборотов продавцов на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первом полугодии 2024г. 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Ольга\AppData\Local\Packages\Microsoft.Windows.Photos_8wekyb3d8bbwe\TempState\ShareServiceTempFolder\x8b55rsalbikgpnqgtsuj9bl3bjqittp8.png.pagespeed.ic.fj36Jtsc-q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371456"/>
            <a:ext cx="6159260" cy="4373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C:\Users\Ольга\AppData\Local\Packages\Microsoft.Windows.Photos_8wekyb3d8bbwe\TempState\ShareServiceTempFolder\xf09avct0kqomfl0t117akgqofwla5hsh.png.pagespeed.ic.pzVnscYCuY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33381" y="1371599"/>
            <a:ext cx="6058619" cy="4382219"/>
          </a:xfrm>
          <a:prstGeom prst="rect">
            <a:avLst/>
          </a:prstGeom>
          <a:noFill/>
        </p:spPr>
      </p:pic>
      <p:sp>
        <p:nvSpPr>
          <p:cNvPr id="9" name="TextBox 18"/>
          <p:cNvSpPr txBox="1"/>
          <p:nvPr/>
        </p:nvSpPr>
        <p:spPr>
          <a:xfrm>
            <a:off x="2501659" y="6385151"/>
            <a:ext cx="98283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0" y="0"/>
            <a:ext cx="12192000" cy="879893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4" name="Freeform 3"/>
          <p:cNvSpPr/>
          <p:nvPr/>
        </p:nvSpPr>
        <p:spPr>
          <a:xfrm>
            <a:off x="0" y="6745857"/>
            <a:ext cx="12192000" cy="112143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  <p:sp>
        <p:nvSpPr>
          <p:cNvPr id="13" name="TextBox 33"/>
          <p:cNvSpPr txBox="1"/>
          <p:nvPr/>
        </p:nvSpPr>
        <p:spPr>
          <a:xfrm>
            <a:off x="0" y="0"/>
            <a:ext cx="12192000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Прирост числа продавцов на </a:t>
            </a:r>
            <a:r>
              <a:rPr lang="ru-RU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2021- 2024гг. 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C:\Users\Ольга\AppData\Local\Packages\Microsoft.Windows.Photos_8wekyb3d8bbwe\TempState\ShareServiceTempFolder\xojaw2vwdg8fv2wpti6pom0vbvsnefhqa.png.pagespeed.ic.b1lix-21xt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31653"/>
            <a:ext cx="7821043" cy="5562839"/>
          </a:xfrm>
          <a:prstGeom prst="rect">
            <a:avLst/>
          </a:prstGeom>
          <a:noFill/>
        </p:spPr>
      </p:pic>
      <p:sp>
        <p:nvSpPr>
          <p:cNvPr id="8" name="TextBox 18"/>
          <p:cNvSpPr txBox="1"/>
          <p:nvPr/>
        </p:nvSpPr>
        <p:spPr>
          <a:xfrm>
            <a:off x="155274" y="6324766"/>
            <a:ext cx="1185269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4" descr="C:\Users\Ольга\Desktop\30219607-655a6e0ac7f8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9636" y="1052422"/>
            <a:ext cx="4218407" cy="2812271"/>
          </a:xfrm>
          <a:prstGeom prst="rect">
            <a:avLst/>
          </a:prstGeom>
          <a:noFill/>
        </p:spPr>
      </p:pic>
      <p:pic>
        <p:nvPicPr>
          <p:cNvPr id="48134" name="Picture 6" descr="C:\Users\Ольга\Desktop\large_Screenshot_7__1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17055" y="3933644"/>
            <a:ext cx="3897698" cy="2541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/>
          <p:cNvSpPr txBox="1"/>
          <p:nvPr/>
        </p:nvSpPr>
        <p:spPr>
          <a:xfrm>
            <a:off x="2449902" y="0"/>
            <a:ext cx="9471804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Доля продавцов по видам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маркетплейсов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 2021-2024гг.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none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 descr="C:\Users\Ольга\AppData\Local\Packages\Microsoft.Windows.Photos_8wekyb3d8bbwe\TempState\ShareServiceTempFolder\xnrtk15q6mtwuoghtdwfm4ifkcgmok8rb.png.pagespeed.ic.Z3yJKLuvqn.jpeg"/>
          <p:cNvPicPr>
            <a:picLocks noChangeAspect="1" noChangeArrowheads="1"/>
          </p:cNvPicPr>
          <p:nvPr/>
        </p:nvPicPr>
        <p:blipFill>
          <a:blip r:embed="rId2"/>
          <a:srcRect t="3605"/>
          <a:stretch>
            <a:fillRect/>
          </a:stretch>
        </p:blipFill>
        <p:spPr bwMode="auto">
          <a:xfrm>
            <a:off x="2441274" y="759125"/>
            <a:ext cx="9750725" cy="5765771"/>
          </a:xfrm>
          <a:prstGeom prst="rect">
            <a:avLst/>
          </a:prstGeom>
          <a:noFill/>
        </p:spPr>
      </p:pic>
      <p:sp>
        <p:nvSpPr>
          <p:cNvPr id="14" name="TextBox 18"/>
          <p:cNvSpPr txBox="1"/>
          <p:nvPr/>
        </p:nvSpPr>
        <p:spPr>
          <a:xfrm>
            <a:off x="2501659" y="6385151"/>
            <a:ext cx="9828363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ru-RU" sz="1200" dirty="0" smtClean="0"/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Источник: Продавцы на российских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маркетплейсах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2024 году: итоги исследования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T-Bank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eCommerce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[ https://new-retail.ru/business/e_commerce/prodavtsy_na_rossiyskikh_marketpleysakh_v_2024_godu_itogi_issledovaniya_t_bank_ecommerce/]</a:t>
            </a:r>
            <a:endParaRPr lang="en-US" sz="2800" u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reeform 3"/>
          <p:cNvSpPr/>
          <p:nvPr/>
        </p:nvSpPr>
        <p:spPr>
          <a:xfrm>
            <a:off x="0" y="0"/>
            <a:ext cx="2458528" cy="6858000"/>
          </a:xfrm>
          <a:custGeom>
            <a:avLst/>
            <a:gdLst/>
            <a:ahLst/>
            <a:cxnLst/>
            <a:rect l="l" t="t" r="r" b="b"/>
            <a:pathLst>
              <a:path w="4816592" h="901411">
                <a:moveTo>
                  <a:pt x="0" y="0"/>
                </a:moveTo>
                <a:lnTo>
                  <a:pt x="4816592" y="0"/>
                </a:lnTo>
                <a:lnTo>
                  <a:pt x="4816592" y="901411"/>
                </a:lnTo>
                <a:lnTo>
                  <a:pt x="0" y="901411"/>
                </a:lnTo>
                <a:close/>
              </a:path>
            </a:pathLst>
          </a:custGeom>
          <a:solidFill>
            <a:srgbClr val="FC70EB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新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3334</Words>
  <Application>Microsoft Office PowerPoint</Application>
  <PresentationFormat>Произвольный</PresentationFormat>
  <Paragraphs>282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主题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http://www.ypppt.com/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dc:description>http://www.ypppt.com/</dc:description>
  <cp:lastModifiedBy>Ольга</cp:lastModifiedBy>
  <cp:revision>505</cp:revision>
  <dcterms:created xsi:type="dcterms:W3CDTF">2015-01-18T03:35:19Z</dcterms:created>
  <dcterms:modified xsi:type="dcterms:W3CDTF">2024-10-10T17:41:52Z</dcterms:modified>
</cp:coreProperties>
</file>