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11" r:id="rId3"/>
    <p:sldId id="324" r:id="rId4"/>
    <p:sldId id="329" r:id="rId5"/>
    <p:sldId id="328" r:id="rId6"/>
    <p:sldId id="320" r:id="rId7"/>
    <p:sldId id="330" r:id="rId8"/>
    <p:sldId id="315" r:id="rId9"/>
    <p:sldId id="327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EEA413BC-9A94-4D75-94DE-B908EF0F9663}">
          <p14:sldIdLst>
            <p14:sldId id="256"/>
            <p14:sldId id="258"/>
          </p14:sldIdLst>
        </p14:section>
        <p14:section name="Раздел без заголовка" id="{D3A0FC2F-E6FE-4594-B8FE-615B978187A5}">
          <p14:sldIdLst>
            <p14:sldId id="28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1A3"/>
    <a:srgbClr val="0D4594"/>
    <a:srgbClr val="1B4E9D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504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282" y="-77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55A14-F809-4454-9CF4-701D8DAEE7A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A7B21-9502-4E1B-A349-68BC294950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5348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9489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966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421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095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007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131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726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08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201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735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262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996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blurRad="520700" dist="50800" dir="5400000" algn="ctr" rotWithShape="0">
              <a:srgbClr val="000000">
                <a:alpha val="43137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46304" y="118265"/>
            <a:ext cx="8878824" cy="4385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400" b="1" dirty="0">
                <a:solidFill>
                  <a:srgbClr val="0D4594"/>
                </a:solidFill>
                <a:latin typeface="Times New Roman" pitchFamily="18" charset="0"/>
                <a:cs typeface="Times New Roman" pitchFamily="18" charset="0"/>
              </a:rPr>
              <a:t>«Российский университет </a:t>
            </a:r>
            <a:r>
              <a:rPr lang="ru-RU" sz="2400" b="1" dirty="0" smtClean="0">
                <a:solidFill>
                  <a:srgbClr val="0D4594"/>
                </a:solidFill>
                <a:latin typeface="Times New Roman" pitchFamily="18" charset="0"/>
                <a:cs typeface="Times New Roman" pitchFamily="18" charset="0"/>
              </a:rPr>
              <a:t>спорта «ГЦОЛИФК»</a:t>
            </a:r>
            <a:endParaRPr lang="ru-RU" sz="2400" b="1" dirty="0">
              <a:solidFill>
                <a:srgbClr val="0D459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3345" y="1613551"/>
            <a:ext cx="7605839" cy="76726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Дисциплина: Проектная культура педагога по физической культуре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64" y="304439"/>
            <a:ext cx="1261872" cy="125004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503499" y="4417711"/>
            <a:ext cx="4640501" cy="6601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err="1" smtClean="0">
                <a:solidFill>
                  <a:srgbClr val="1B4E9D"/>
                </a:solidFill>
                <a:latin typeface="Times New Roman" pitchFamily="18" charset="0"/>
                <a:cs typeface="Times New Roman" pitchFamily="18" charset="0"/>
              </a:rPr>
              <a:t>Выполнил:___________________</a:t>
            </a:r>
            <a:endParaRPr lang="ru-RU" sz="2400" b="1" dirty="0" smtClean="0">
              <a:solidFill>
                <a:srgbClr val="1B4E9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1B4E9D"/>
                </a:solidFill>
                <a:latin typeface="Times New Roman" pitchFamily="18" charset="0"/>
                <a:cs typeface="Times New Roman" pitchFamily="18" charset="0"/>
              </a:rPr>
              <a:t>_____________________________</a:t>
            </a:r>
            <a:endParaRPr lang="ru-RU" sz="2400" b="1" dirty="0">
              <a:solidFill>
                <a:srgbClr val="1B4E9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96922" y="5091319"/>
            <a:ext cx="4547078" cy="6601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err="1" smtClean="0">
                <a:solidFill>
                  <a:srgbClr val="1B4E9D"/>
                </a:solidFill>
                <a:latin typeface="Times New Roman" pitchFamily="18" charset="0"/>
                <a:cs typeface="Times New Roman" pitchFamily="18" charset="0"/>
              </a:rPr>
              <a:t>Проверил:___________________</a:t>
            </a:r>
            <a:endParaRPr lang="ru-RU" sz="2400" b="1" dirty="0" smtClean="0">
              <a:solidFill>
                <a:srgbClr val="1B4E9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1B4E9D"/>
                </a:solidFill>
                <a:latin typeface="Times New Roman" pitchFamily="18" charset="0"/>
                <a:cs typeface="Times New Roman" pitchFamily="18" charset="0"/>
              </a:rPr>
              <a:t>____________________________</a:t>
            </a:r>
            <a:endParaRPr lang="ru-RU" sz="2400" b="1" dirty="0">
              <a:solidFill>
                <a:srgbClr val="1B4E9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0312" y="2479183"/>
            <a:ext cx="8778240" cy="154657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D4594"/>
                </a:solidFill>
                <a:latin typeface="Times New Roman" pitchFamily="18" charset="0"/>
                <a:cs typeface="Times New Roman" pitchFamily="18" charset="0"/>
              </a:rPr>
              <a:t>Тема: «</a:t>
            </a:r>
            <a:r>
              <a:rPr lang="ru-RU" sz="2800" b="1" dirty="0" smtClean="0">
                <a:solidFill>
                  <a:srgbClr val="1C51A3"/>
                </a:solidFill>
                <a:latin typeface="Times New Roman" pitchFamily="18" charset="0"/>
                <a:cs typeface="Times New Roman" pitchFamily="18" charset="0"/>
              </a:rPr>
              <a:t>Тематическое планирование с определением основных видов учебной деятельности и учебно-методическое и материально-техническое обеспечение предмета «Физическая культура»</a:t>
            </a:r>
            <a:endParaRPr lang="ru-RU" sz="2800" b="1" dirty="0">
              <a:solidFill>
                <a:srgbClr val="1C51A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257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blurRad="520700" dist="50800" dir="5400000" algn="ctr" rotWithShape="0">
              <a:srgbClr val="000000">
                <a:alpha val="43137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602917" y="3938542"/>
            <a:ext cx="5595891" cy="463204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solidFill>
                  <a:srgbClr val="1B4E9D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968" y="890080"/>
            <a:ext cx="2748064" cy="27480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7052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18872" y="1161288"/>
            <a:ext cx="8897112" cy="5413248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7735824" cy="93102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Понятие планирования учебной деятельности и основные документы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618560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14" name="空心弧 1"/>
          <p:cNvSpPr/>
          <p:nvPr/>
        </p:nvSpPr>
        <p:spPr>
          <a:xfrm rot="5400000">
            <a:off x="-1049335" y="2040832"/>
            <a:ext cx="3622316" cy="4112653"/>
          </a:xfrm>
          <a:prstGeom prst="blockArc">
            <a:avLst>
              <a:gd name="adj1" fmla="val 10897210"/>
              <a:gd name="adj2" fmla="val 6953"/>
              <a:gd name="adj3" fmla="val 1246"/>
            </a:avLst>
          </a:prstGeom>
          <a:solidFill>
            <a:srgbClr val="0D4594"/>
          </a:solidFill>
          <a:ln>
            <a:solidFill>
              <a:srgbClr val="1C51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568" tIns="64285" rIns="128568" bIns="64285" anchor="ctr"/>
          <a:lstStyle/>
          <a:p>
            <a:pPr algn="ctr" defTabSz="1285734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500">
              <a:solidFill>
                <a:prstClr val="black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19" name="椭圆 11"/>
          <p:cNvSpPr/>
          <p:nvPr/>
        </p:nvSpPr>
        <p:spPr>
          <a:xfrm>
            <a:off x="1609878" y="2298560"/>
            <a:ext cx="524938" cy="524938"/>
          </a:xfrm>
          <a:prstGeom prst="ellipse">
            <a:avLst/>
          </a:prstGeom>
          <a:solidFill>
            <a:srgbClr val="46739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prstClr val="whit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" name="椭圆 11"/>
          <p:cNvSpPr/>
          <p:nvPr/>
        </p:nvSpPr>
        <p:spPr>
          <a:xfrm>
            <a:off x="1920774" y="5060048"/>
            <a:ext cx="524938" cy="524938"/>
          </a:xfrm>
          <a:prstGeom prst="ellipse">
            <a:avLst/>
          </a:prstGeom>
          <a:solidFill>
            <a:srgbClr val="46739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prstClr val="whit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9" name="Google Shape;968;p48"/>
          <p:cNvSpPr/>
          <p:nvPr/>
        </p:nvSpPr>
        <p:spPr>
          <a:xfrm>
            <a:off x="1582058" y="2266754"/>
            <a:ext cx="571503" cy="571504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CCEC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968;p48"/>
          <p:cNvSpPr/>
          <p:nvPr/>
        </p:nvSpPr>
        <p:spPr>
          <a:xfrm>
            <a:off x="1883810" y="5028242"/>
            <a:ext cx="571503" cy="571504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CCEC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744" y="2926080"/>
            <a:ext cx="2121408" cy="2093976"/>
          </a:xfrm>
          <a:prstGeom prst="ellipse">
            <a:avLst/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6" name="椭圆 11"/>
          <p:cNvSpPr/>
          <p:nvPr/>
        </p:nvSpPr>
        <p:spPr>
          <a:xfrm>
            <a:off x="2484654" y="3557384"/>
            <a:ext cx="524938" cy="524938"/>
          </a:xfrm>
          <a:prstGeom prst="ellipse">
            <a:avLst/>
          </a:prstGeom>
          <a:solidFill>
            <a:srgbClr val="46739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prstClr val="whit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7" name="Google Shape;968;p48"/>
          <p:cNvSpPr/>
          <p:nvPr/>
        </p:nvSpPr>
        <p:spPr>
          <a:xfrm>
            <a:off x="2472074" y="3495098"/>
            <a:ext cx="571503" cy="571504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CCEC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Прямоугольник 24"/>
          <p:cNvSpPr/>
          <p:nvPr/>
        </p:nvSpPr>
        <p:spPr>
          <a:xfrm>
            <a:off x="146304" y="1191519"/>
            <a:ext cx="8814816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Планирование учебной деятельности по предмету «Физическая культура»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 система заранее разработанных на определённый период организационных и методических мероприятий, обеспечивающих успешное решение поставленных задач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532888" y="4646149"/>
            <a:ext cx="6437376" cy="179279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План-конспект урока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Он составляется на основе использования смоделированного ранее содержания предстоящего урока в плане на четверть. В нём намечается дозировка каждого упражнения с учётом уровня подготовленности конкретного контингента учащихся, определяются наиболее действенные методы обучения и воспитания, способы организации деятельности учащихся, предусматривается оперативный педагогический контроль за качеством усвоения учащимися различных видов учебной информации и оценивание их действий, намечаются дополнительные индивидуальные и домашние задания. 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752344" y="2404298"/>
            <a:ext cx="6217920" cy="93102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Годовой план-график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Его назначение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рациональное распределение учебных тем теоретического и практических разделов школьной программы по четвертям учебного года и сериям уроков, отводимых на освоение учащимися каждой отдельной темы. 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816352" y="3425378"/>
            <a:ext cx="6172200" cy="145424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Поурочный план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В нём должны быть представлены основные образовательные, воспитательные и оздоровительные задачи и краткое, предельно обобщённое содержание (физические упражнения, учебные задания, способы организации деятельности учащихся) каждого из уроков в порядке расположения их в учебной четверти.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7964424" cy="99257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Сущность тематического планирования с определением основных видов учебной деятельности по предмету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«Физическая культура» 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8566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21" name="平行四边形 3"/>
          <p:cNvSpPr/>
          <p:nvPr/>
        </p:nvSpPr>
        <p:spPr>
          <a:xfrm>
            <a:off x="0" y="1005840"/>
            <a:ext cx="9144000" cy="5852160"/>
          </a:xfrm>
          <a:prstGeom prst="rect">
            <a:avLst/>
          </a:prstGeom>
          <a:solidFill>
            <a:schemeClr val="accent1">
              <a:lumMod val="60000"/>
              <a:lumOff val="4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432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98" kern="0">
              <a:solidFill>
                <a:sysClr val="windowText" lastClr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6304" y="1146562"/>
            <a:ext cx="8750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Тематическое планирование с определением основных видов учебной деятельности по предмету «Физическая культура»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это раздел учебной программы, в котором отражаются темы основных разделов, число учебных часов, отводимых на изучение каждой темы, и даются характеристики видов деятельности обучающихся.   </a:t>
            </a:r>
            <a:endParaRPr lang="ru-RU" dirty="0">
              <a:solidFill>
                <a:srgbClr val="1C51A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2350008"/>
            <a:ext cx="9144000" cy="2779776"/>
          </a:xfrm>
          <a:prstGeom prst="rect">
            <a:avLst/>
          </a:prstGeom>
          <a:solidFill>
            <a:srgbClr val="1C51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sp>
        <p:nvSpPr>
          <p:cNvPr id="30" name="TextBox 33"/>
          <p:cNvSpPr txBox="1"/>
          <p:nvPr/>
        </p:nvSpPr>
        <p:spPr>
          <a:xfrm>
            <a:off x="152918" y="2484674"/>
            <a:ext cx="8835634" cy="25237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этом разделе документа обязательно указывают: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-название раздела, темы; 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-количество учебных часов, отведённое на изучение тематического блока или курса (раздела, модуля); 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-элементы содержания; 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-тип урока, вид (виды) контроля; 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-виды учебной деятельности, которые необходимы для реализации образовательного процесса на уроке; 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-дату проведения: по плану/по факту. 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577584"/>
            <a:ext cx="9144000" cy="280416"/>
          </a:xfrm>
          <a:prstGeom prst="rect">
            <a:avLst/>
          </a:prstGeom>
          <a:solidFill>
            <a:srgbClr val="1C51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1168" y="5267458"/>
            <a:ext cx="875080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Тематическое планирование позволяет систематизировать и схематично распределить программный материал. В течение года план может быть скорректирован с учётом реально пройденного материала и достигнутых учащимися результатов.  </a:t>
            </a:r>
          </a:p>
          <a:p>
            <a:endParaRPr lang="ru-RU" sz="2000" dirty="0">
              <a:solidFill>
                <a:srgbClr val="1C51A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52728"/>
            <a:ext cx="9144000" cy="4800600"/>
          </a:xfrm>
          <a:prstGeom prst="rect">
            <a:avLst/>
          </a:prstGeom>
          <a:solidFill>
            <a:srgbClr val="0D45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CCECFF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8016" y="0"/>
            <a:ext cx="7470648" cy="105413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Разделы тематического планирования по предмету «Физическая культура»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18561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 flipV="1">
            <a:off x="0" y="6379464"/>
            <a:ext cx="9144000" cy="204216"/>
          </a:xfrm>
          <a:prstGeom prst="rect">
            <a:avLst/>
          </a:prstGeom>
          <a:solidFill>
            <a:srgbClr val="0D45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CCECFF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64592" y="1040384"/>
          <a:ext cx="8787384" cy="5576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376"/>
                <a:gridCol w="1617464"/>
                <a:gridCol w="663854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п/</a:t>
                      </a:r>
                      <a:r>
                        <a:rPr lang="ru-RU" sz="1100" dirty="0" err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Разделы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Описание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«Физическая культура»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Определение и краткая характеристика физической культуры как занятий физическими упражнениями, подвижными и спортивными играми. Выявление различия в основных способах передвижения человека. Определение ситуаций, требующих применения правил предупреждения травматизма. Определение состава спортивной одежды в зависимости от времени года и погодных условий. 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«Из истории физической культуры»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Пересказ текстов по истории физической культуры. Понимание и раскрытие связи физической культуры с трудовой и военной деятельностью. 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«Физические упражнения»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Различение упражнений по воздействию на развитие основных физических качеств (сила, быстрота, выносливость). </a:t>
                      </a:r>
                      <a:r>
                        <a:rPr lang="ru-RU" sz="1100" dirty="0" err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Характеризация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показателей физического развития и физической подготовки. Выявление характера зависимости частоты сердечных сокращений от особенностей выполнения физических упражнений. 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«Самостоятельные занятия»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Составление индивидуального режима дня. Отбор и составление комплексов упражнений для утренней зарядки и физкультминуток. Оценка своего состояния после закаливающих процедур. Составление комплексов упражнений для формирования правильной осанки. Моделирование комплексов упражнений с учётом их цели: на развитие силы, быстроты, выносливости. 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«Самостоятельные наблюдения за физическим </a:t>
                      </a:r>
                      <a:r>
                        <a:rPr lang="ru-RU" sz="1100" b="1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развитием»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Измерение индивидуальных показателей длины и массы тела, сравнение их со стандартными значениями. Измерение показателей физических качеств. Измерение (</a:t>
                      </a:r>
                      <a:r>
                        <a:rPr lang="ru-RU" sz="1100" dirty="0" err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пальпаторно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частоты сердечных сокращений. 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«Игры и развлечения</a:t>
                      </a:r>
                      <a:r>
                        <a:rPr lang="ru-RU" sz="1100" b="1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Общение и взаимодействие в игровой деятельности. Организация и проведение подвижных игр с элементами соревновательной деятельности.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«Движения и передвижения строем</a:t>
                      </a:r>
                      <a:r>
                        <a:rPr lang="ru-RU" sz="1100" b="1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Освоение универсальных умений при выполнении организующих упражнений. Различение и выполнение строевых команд: «Смирно!», «Вольно!», «Шагом марш!», «На месте!», «Равняйсь!», «Стой!».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«Акробатика»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Описание техники разучиваемых акробатических упражнений. Освоение техники акробатических упражнений и акробатических комбинаций. Взаимодействие в парах и группах при разучивании акробатических упражнений. Выявление характерных ошибок при выполнении акробатических упражнений.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43000"/>
            <a:ext cx="9144000" cy="5715000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CCECFF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cxnSp>
        <p:nvCxnSpPr>
          <p:cNvPr id="4" name="直接连接符 5"/>
          <p:cNvCxnSpPr/>
          <p:nvPr/>
        </p:nvCxnSpPr>
        <p:spPr>
          <a:xfrm flipV="1">
            <a:off x="1307592" y="2559279"/>
            <a:ext cx="1768794" cy="1041"/>
          </a:xfrm>
          <a:prstGeom prst="line">
            <a:avLst/>
          </a:prstGeom>
          <a:ln w="38100">
            <a:solidFill>
              <a:srgbClr val="3D6487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5"/>
          <p:cNvCxnSpPr/>
          <p:nvPr/>
        </p:nvCxnSpPr>
        <p:spPr>
          <a:xfrm rot="5400000">
            <a:off x="-1353312" y="4562856"/>
            <a:ext cx="4078224" cy="18288"/>
          </a:xfrm>
          <a:prstGeom prst="line">
            <a:avLst/>
          </a:prstGeom>
          <a:ln w="38100">
            <a:solidFill>
              <a:srgbClr val="3D6487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6288024" y="2528799"/>
            <a:ext cx="1768794" cy="1041"/>
          </a:xfrm>
          <a:prstGeom prst="line">
            <a:avLst/>
          </a:prstGeom>
          <a:ln w="38100">
            <a:solidFill>
              <a:srgbClr val="3D6487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530352" y="0"/>
            <a:ext cx="7434072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Учебно-методическое обеспечение предмета «Физическая культура»</a:t>
            </a:r>
            <a:endParaRPr lang="ru-RU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33"/>
          <p:cNvSpPr txBox="1"/>
          <p:nvPr/>
        </p:nvSpPr>
        <p:spPr>
          <a:xfrm>
            <a:off x="466344" y="1259378"/>
            <a:ext cx="8366760" cy="2769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  <p:sp>
        <p:nvSpPr>
          <p:cNvPr id="9" name="TextBox 33"/>
          <p:cNvSpPr txBox="1"/>
          <p:nvPr/>
        </p:nvSpPr>
        <p:spPr>
          <a:xfrm>
            <a:off x="228600" y="1261872"/>
            <a:ext cx="8723376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Учебно-методическое обеспечение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предмета «Физическая культура» включает примерную программу по предмету, учебники по физической культуре, учебные пособия для учителей, библиотечный фонд, демонстрационные печатные пособия, экранно-звуковые пособия</a:t>
            </a:r>
          </a:p>
        </p:txBody>
      </p:sp>
      <p:sp>
        <p:nvSpPr>
          <p:cNvPr id="10" name="TextBox 33"/>
          <p:cNvSpPr txBox="1"/>
          <p:nvPr/>
        </p:nvSpPr>
        <p:spPr>
          <a:xfrm>
            <a:off x="3163824" y="2423160"/>
            <a:ext cx="3008376" cy="30777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Виды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8618561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3" name="TextBox 33"/>
          <p:cNvSpPr txBox="1"/>
          <p:nvPr/>
        </p:nvSpPr>
        <p:spPr>
          <a:xfrm>
            <a:off x="1014984" y="2667000"/>
            <a:ext cx="7772400" cy="17235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spcBef>
                <a:spcPct val="0"/>
              </a:spcBef>
            </a:pPr>
            <a:r>
              <a:rPr lang="ru-RU" sz="2000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Библиотечный фонд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Стандарт по физической культуре, примерные программы, авторские рабочие программы, учебники, научно-популярную и художественную литературу по физической культуре, спорту, олимпийскому движению, методические издания для учителей (пособия и рекомендации, журнал «Физическая культура в школе»).  </a:t>
            </a:r>
          </a:p>
          <a:p>
            <a:pPr algn="ctr">
              <a:spcBef>
                <a:spcPct val="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33"/>
          <p:cNvSpPr txBox="1"/>
          <p:nvPr/>
        </p:nvSpPr>
        <p:spPr>
          <a:xfrm>
            <a:off x="996696" y="4148328"/>
            <a:ext cx="7891272" cy="14157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spcBef>
                <a:spcPct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Демонстрационные печатные пособия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Таблицы по стандартам физического развития и физической подготовленности, методические плакаты (комплекты плакатов по методике обучения двигательным действиям, гимнастическим комплексам,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общеразвивающим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корригирующим упражнениям).  </a:t>
            </a:r>
          </a:p>
          <a:p>
            <a:pPr algn="ctr">
              <a:spcBef>
                <a:spcPct val="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33"/>
          <p:cNvSpPr txBox="1"/>
          <p:nvPr/>
        </p:nvSpPr>
        <p:spPr>
          <a:xfrm>
            <a:off x="978408" y="5288280"/>
            <a:ext cx="7891272" cy="8925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spcBef>
                <a:spcPct val="0"/>
              </a:spcBef>
            </a:pPr>
            <a:r>
              <a:rPr lang="ru-RU" sz="2000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Экранно-звуковые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пособия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Видеофильмы по основным разделам и темам учебного предмета «Физическая культура».  </a:t>
            </a:r>
          </a:p>
          <a:p>
            <a:pPr algn="ctr">
              <a:spcBef>
                <a:spcPct val="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17122" y="2770632"/>
            <a:ext cx="697862" cy="696080"/>
          </a:xfrm>
          <a:prstGeom prst="ellipse">
            <a:avLst/>
          </a:prstGeom>
          <a:solidFill>
            <a:srgbClr val="1B4E9D"/>
          </a:solidFill>
          <a:ln>
            <a:solidFill>
              <a:srgbClr val="1C51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98834" y="4818888"/>
            <a:ext cx="697862" cy="696080"/>
          </a:xfrm>
          <a:prstGeom prst="ellipse">
            <a:avLst/>
          </a:prstGeom>
          <a:solidFill>
            <a:srgbClr val="1B4E9D"/>
          </a:solidFill>
          <a:ln>
            <a:solidFill>
              <a:srgbClr val="1C51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07978" y="5788152"/>
            <a:ext cx="697862" cy="696080"/>
          </a:xfrm>
          <a:prstGeom prst="ellipse">
            <a:avLst/>
          </a:prstGeom>
          <a:solidFill>
            <a:srgbClr val="1B4E9D"/>
          </a:solidFill>
          <a:ln>
            <a:solidFill>
              <a:srgbClr val="1C51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97"/>
          <p:cNvSpPr txBox="1"/>
          <p:nvPr/>
        </p:nvSpPr>
        <p:spPr>
          <a:xfrm>
            <a:off x="302615" y="2770123"/>
            <a:ext cx="799195" cy="627107"/>
          </a:xfrm>
          <a:prstGeom prst="rect">
            <a:avLst/>
          </a:prstGeom>
          <a:noFill/>
        </p:spPr>
        <p:txBody>
          <a:bodyPr wrap="square" lIns="194322" tIns="97161" rIns="194322" bIns="97161" rtlCol="0">
            <a:spAutoFit/>
          </a:bodyPr>
          <a:lstStyle/>
          <a:p>
            <a:r>
              <a:rPr lang="ru-RU" altLang="zh-CN" sz="28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" name="TextBox 97"/>
          <p:cNvSpPr txBox="1"/>
          <p:nvPr/>
        </p:nvSpPr>
        <p:spPr>
          <a:xfrm>
            <a:off x="284327" y="4864099"/>
            <a:ext cx="799195" cy="627107"/>
          </a:xfrm>
          <a:prstGeom prst="rect">
            <a:avLst/>
          </a:prstGeom>
          <a:noFill/>
        </p:spPr>
        <p:txBody>
          <a:bodyPr wrap="square" lIns="194322" tIns="97161" rIns="194322" bIns="97161" rtlCol="0">
            <a:spAutoFit/>
          </a:bodyPr>
          <a:lstStyle/>
          <a:p>
            <a:r>
              <a:rPr lang="ru-RU" altLang="zh-CN" sz="28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03</a:t>
            </a:r>
            <a:endParaRPr lang="zh-CN" altLang="en-US" sz="28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5" name="TextBox 97"/>
          <p:cNvSpPr txBox="1"/>
          <p:nvPr/>
        </p:nvSpPr>
        <p:spPr>
          <a:xfrm>
            <a:off x="256895" y="5788153"/>
            <a:ext cx="799195" cy="627107"/>
          </a:xfrm>
          <a:prstGeom prst="rect">
            <a:avLst/>
          </a:prstGeom>
          <a:noFill/>
        </p:spPr>
        <p:txBody>
          <a:bodyPr wrap="square" lIns="194322" tIns="97161" rIns="194322" bIns="97161" rtlCol="0">
            <a:spAutoFit/>
          </a:bodyPr>
          <a:lstStyle/>
          <a:p>
            <a:r>
              <a:rPr lang="ru-RU" altLang="zh-CN" sz="28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04</a:t>
            </a:r>
            <a:endParaRPr lang="zh-CN" altLang="en-US" sz="28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" name="TextBox 33"/>
          <p:cNvSpPr txBox="1"/>
          <p:nvPr/>
        </p:nvSpPr>
        <p:spPr>
          <a:xfrm>
            <a:off x="1042416" y="5852160"/>
            <a:ext cx="7882128" cy="553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Рабочие программы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по физической культуре, определяют содержание, планируемые результаты и тематическое планирование. 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14074" y="3773424"/>
            <a:ext cx="697862" cy="696080"/>
          </a:xfrm>
          <a:prstGeom prst="ellipse">
            <a:avLst/>
          </a:prstGeom>
          <a:solidFill>
            <a:srgbClr val="1B4E9D"/>
          </a:solidFill>
          <a:ln>
            <a:solidFill>
              <a:srgbClr val="1C51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97"/>
          <p:cNvSpPr txBox="1"/>
          <p:nvPr/>
        </p:nvSpPr>
        <p:spPr>
          <a:xfrm>
            <a:off x="262991" y="3827779"/>
            <a:ext cx="799195" cy="627107"/>
          </a:xfrm>
          <a:prstGeom prst="rect">
            <a:avLst/>
          </a:prstGeom>
          <a:noFill/>
        </p:spPr>
        <p:txBody>
          <a:bodyPr wrap="square" lIns="194322" tIns="97161" rIns="194322" bIns="97161" rtlCol="0">
            <a:spAutoFit/>
          </a:bodyPr>
          <a:lstStyle/>
          <a:p>
            <a:r>
              <a:rPr lang="ru-RU" altLang="zh-CN" sz="28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02</a:t>
            </a:r>
            <a:endParaRPr lang="zh-CN" altLang="en-US" sz="28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7370064" cy="105413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Материально-техническое обеспечение предмета «Физическая культура»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8561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0" y="1069848"/>
            <a:ext cx="9144000" cy="44348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grpSp>
        <p:nvGrpSpPr>
          <p:cNvPr id="23" name="Group 10"/>
          <p:cNvGrpSpPr/>
          <p:nvPr/>
        </p:nvGrpSpPr>
        <p:grpSpPr>
          <a:xfrm>
            <a:off x="0" y="1078993"/>
            <a:ext cx="8997695" cy="5184646"/>
            <a:chOff x="0" y="-303295"/>
            <a:chExt cx="10411694" cy="6623403"/>
          </a:xfrm>
        </p:grpSpPr>
        <p:grpSp>
          <p:nvGrpSpPr>
            <p:cNvPr id="26" name="Group 11"/>
            <p:cNvGrpSpPr/>
            <p:nvPr/>
          </p:nvGrpSpPr>
          <p:grpSpPr>
            <a:xfrm>
              <a:off x="0" y="-303295"/>
              <a:ext cx="7756713" cy="4418099"/>
              <a:chOff x="0" y="-59910"/>
              <a:chExt cx="1532190" cy="872710"/>
            </a:xfrm>
          </p:grpSpPr>
          <p:sp>
            <p:nvSpPr>
              <p:cNvPr id="35" name="Freeform 12"/>
              <p:cNvSpPr/>
              <p:nvPr/>
            </p:nvSpPr>
            <p:spPr>
              <a:xfrm>
                <a:off x="0" y="-59910"/>
                <a:ext cx="1532190" cy="518991"/>
              </a:xfrm>
              <a:custGeom>
                <a:avLst/>
                <a:gdLst/>
                <a:ahLst/>
                <a:cxnLst/>
                <a:rect l="l" t="t" r="r" b="b"/>
                <a:pathLst>
                  <a:path w="1769616" h="459081">
                    <a:moveTo>
                      <a:pt x="0" y="0"/>
                    </a:moveTo>
                    <a:lnTo>
                      <a:pt x="1769616" y="0"/>
                    </a:lnTo>
                    <a:lnTo>
                      <a:pt x="1769616" y="459081"/>
                    </a:lnTo>
                    <a:lnTo>
                      <a:pt x="0" y="45908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36" name="TextBox 13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grpSp>
          <p:nvGrpSpPr>
            <p:cNvPr id="27" name="Group 14"/>
            <p:cNvGrpSpPr/>
            <p:nvPr/>
          </p:nvGrpSpPr>
          <p:grpSpPr>
            <a:xfrm>
              <a:off x="254000" y="-190707"/>
              <a:ext cx="10157694" cy="6510815"/>
              <a:chOff x="0" y="-90352"/>
              <a:chExt cx="2006458" cy="1286087"/>
            </a:xfrm>
          </p:grpSpPr>
          <p:sp>
            <p:nvSpPr>
              <p:cNvPr id="28" name="Freeform 15"/>
              <p:cNvSpPr/>
              <p:nvPr/>
            </p:nvSpPr>
            <p:spPr>
              <a:xfrm>
                <a:off x="0" y="-90352"/>
                <a:ext cx="2006458" cy="1286087"/>
              </a:xfrm>
              <a:custGeom>
                <a:avLst/>
                <a:gdLst/>
                <a:ahLst/>
                <a:cxnLst/>
                <a:rect l="l" t="t" r="r" b="b"/>
                <a:pathLst>
                  <a:path w="2006458" h="812800">
                    <a:moveTo>
                      <a:pt x="0" y="0"/>
                    </a:moveTo>
                    <a:lnTo>
                      <a:pt x="2006458" y="0"/>
                    </a:lnTo>
                    <a:lnTo>
                      <a:pt x="2006458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rgbClr val="1C51A3"/>
              </a:solidFill>
            </p:spPr>
          </p:sp>
          <p:sp>
            <p:nvSpPr>
              <p:cNvPr id="33" name="TextBox 16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</p:grpSp>
      <p:sp>
        <p:nvSpPr>
          <p:cNvPr id="51" name="TextBox 175"/>
          <p:cNvSpPr txBox="1"/>
          <p:nvPr/>
        </p:nvSpPr>
        <p:spPr>
          <a:xfrm>
            <a:off x="393192" y="6297291"/>
            <a:ext cx="8485632" cy="560709"/>
          </a:xfrm>
          <a:prstGeom prst="rect">
            <a:avLst/>
          </a:prstGeom>
          <a:noFill/>
        </p:spPr>
        <p:txBody>
          <a:bodyPr wrap="square" lIns="128568" tIns="64283" rIns="128568" bIns="64283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Материально-техническое обеспечение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-это необходимый набор спортивного оборудования с учётом особенностей образовательного процесса, специфики учебного предмета и вида спорта. 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 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438912" y="1314704"/>
          <a:ext cx="8284464" cy="4726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731"/>
                <a:gridCol w="2199525"/>
                <a:gridCol w="5248208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п/</a:t>
                      </a:r>
                      <a:r>
                        <a:rPr lang="ru-RU" sz="1400" b="0" i="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Группы материально-технического обеспечения 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Описание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Учебно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практические и учебно-лабораторное оборудование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Стенка </a:t>
                      </a: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гимнастическая, бревно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гимнастическое напольное </a:t>
                      </a: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перекладина гимнастическая, канат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для лазанья с механизмом крепления </a:t>
                      </a: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скамейка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гимнастическая </a:t>
                      </a: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жесткая, коврик гимнастический, маты гимнастические, мяч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малый (</a:t>
                      </a: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теннисный), скакалка гимнастическая, палка гимнастическая, обруч гимнастический, сетка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для переноса малых вещей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Легкая атлетика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Флажки разметочные на </a:t>
                      </a: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опоре, лента финишная, рулетка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измерительная(10м,50м) </a:t>
                      </a: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номера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нагрудные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Подвижные и спортивные игры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Щиты баскетбольные с кольцами и </a:t>
                      </a: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сеткой,</a:t>
                      </a:r>
                      <a:r>
                        <a:rPr lang="ru-RU" sz="1400" b="0" i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</a:t>
                      </a: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ячи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баскетбольные для </a:t>
                      </a: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мини-игры, жилетки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игровые с </a:t>
                      </a: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номерами, мячи волейбольные, </a:t>
                      </a:r>
                      <a:endParaRPr lang="ru-RU" sz="1400" b="0" i="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табло перекидное, мячи футбольные, компрессор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для накачивания мячей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Пришкольный стадион (площадка)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Легкоатлетическая дорожка </a:t>
                      </a: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сектор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для прыжков в </a:t>
                      </a: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длину, сектор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для прыжков в высоту </a:t>
                      </a: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игровое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поле для футбола (мини-футбола</a:t>
                      </a: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), площадка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игровая </a:t>
                      </a: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баскетбольная, площадка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игровая </a:t>
                      </a: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волейбольная, гимнастический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городок </a:t>
                      </a: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полоса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препятствий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Средства первой помощи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Аптечка медицинская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Технические средства обучения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Цифровая видеокамера, экран, </a:t>
                      </a:r>
                      <a:r>
                        <a:rPr lang="ru-RU" sz="1400" b="0" i="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аудиоцентр</a:t>
                      </a:r>
                      <a:r>
                        <a:rPr lang="ru-RU" sz="1400" b="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 системой озвучивания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66344" y="164592"/>
            <a:ext cx="7370064" cy="90024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Вопросы по теме</a:t>
            </a:r>
            <a:endParaRPr lang="ru-RU" sz="5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8562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0" y="1069848"/>
            <a:ext cx="9144000" cy="44348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0" y="1078993"/>
            <a:ext cx="8997695" cy="5221223"/>
            <a:chOff x="0" y="-303295"/>
            <a:chExt cx="10411694" cy="6284641"/>
          </a:xfrm>
        </p:grpSpPr>
        <p:grpSp>
          <p:nvGrpSpPr>
            <p:cNvPr id="3" name="Group 11"/>
            <p:cNvGrpSpPr/>
            <p:nvPr/>
          </p:nvGrpSpPr>
          <p:grpSpPr>
            <a:xfrm>
              <a:off x="0" y="-303295"/>
              <a:ext cx="7756713" cy="4418099"/>
              <a:chOff x="0" y="-59910"/>
              <a:chExt cx="1532190" cy="872710"/>
            </a:xfrm>
          </p:grpSpPr>
          <p:sp>
            <p:nvSpPr>
              <p:cNvPr id="35" name="Freeform 12"/>
              <p:cNvSpPr/>
              <p:nvPr/>
            </p:nvSpPr>
            <p:spPr>
              <a:xfrm>
                <a:off x="0" y="-59910"/>
                <a:ext cx="1532190" cy="518991"/>
              </a:xfrm>
              <a:custGeom>
                <a:avLst/>
                <a:gdLst/>
                <a:ahLst/>
                <a:cxnLst/>
                <a:rect l="l" t="t" r="r" b="b"/>
                <a:pathLst>
                  <a:path w="1769616" h="459081">
                    <a:moveTo>
                      <a:pt x="0" y="0"/>
                    </a:moveTo>
                    <a:lnTo>
                      <a:pt x="1769616" y="0"/>
                    </a:lnTo>
                    <a:lnTo>
                      <a:pt x="1769616" y="459081"/>
                    </a:lnTo>
                    <a:lnTo>
                      <a:pt x="0" y="45908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36" name="TextBox 13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grpSp>
          <p:nvGrpSpPr>
            <p:cNvPr id="4" name="Group 14"/>
            <p:cNvGrpSpPr/>
            <p:nvPr/>
          </p:nvGrpSpPr>
          <p:grpSpPr>
            <a:xfrm>
              <a:off x="254000" y="-190707"/>
              <a:ext cx="10157694" cy="6172053"/>
              <a:chOff x="0" y="-90352"/>
              <a:chExt cx="2006458" cy="1219171"/>
            </a:xfrm>
          </p:grpSpPr>
          <p:sp>
            <p:nvSpPr>
              <p:cNvPr id="28" name="Freeform 15"/>
              <p:cNvSpPr/>
              <p:nvPr/>
            </p:nvSpPr>
            <p:spPr>
              <a:xfrm>
                <a:off x="0" y="-90352"/>
                <a:ext cx="2006458" cy="1219171"/>
              </a:xfrm>
              <a:custGeom>
                <a:avLst/>
                <a:gdLst/>
                <a:ahLst/>
                <a:cxnLst/>
                <a:rect l="l" t="t" r="r" b="b"/>
                <a:pathLst>
                  <a:path w="2006458" h="812800">
                    <a:moveTo>
                      <a:pt x="0" y="0"/>
                    </a:moveTo>
                    <a:lnTo>
                      <a:pt x="2006458" y="0"/>
                    </a:lnTo>
                    <a:lnTo>
                      <a:pt x="2006458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rgbClr val="1C51A3"/>
              </a:solidFill>
            </p:spPr>
          </p:sp>
          <p:sp>
            <p:nvSpPr>
              <p:cNvPr id="33" name="TextBox 16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</p:grpSp>
      <p:cxnSp>
        <p:nvCxnSpPr>
          <p:cNvPr id="38" name="Прямая соединительная линия 37"/>
          <p:cNvCxnSpPr/>
          <p:nvPr/>
        </p:nvCxnSpPr>
        <p:spPr>
          <a:xfrm rot="16200000" flipH="1">
            <a:off x="2839212" y="3973068"/>
            <a:ext cx="2624328" cy="182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175"/>
          <p:cNvSpPr txBox="1"/>
          <p:nvPr/>
        </p:nvSpPr>
        <p:spPr>
          <a:xfrm>
            <a:off x="310896" y="1345382"/>
            <a:ext cx="3721608" cy="5485134"/>
          </a:xfrm>
          <a:prstGeom prst="rect">
            <a:avLst/>
          </a:prstGeom>
          <a:noFill/>
        </p:spPr>
        <p:txBody>
          <a:bodyPr wrap="square" lIns="128568" tIns="64283" rIns="128568" bIns="64283" rtlCol="0">
            <a:spAutoFit/>
          </a:bodyPr>
          <a:lstStyle/>
          <a:p>
            <a:r>
              <a:rPr lang="ru-RU" sz="1600" dirty="0" smtClean="0"/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входит в разделы тематического планирования по предмету «Физическая культура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»:</a:t>
            </a: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А)Физические упражнения, самостоятельные занятия, акробатика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Б) Самостоятельные наблюдения за физическим развитием и физической подготовкой, самостоятельные занятия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В)Игры и развлечения, физическая культура, история физической культуры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Г) Верно все выше перечисленное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Д) Верно А и В</a:t>
            </a:r>
          </a:p>
          <a:p>
            <a:pPr algn="ctr"/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altLang="zh-CN" sz="1200" dirty="0">
              <a:solidFill>
                <a:schemeClr val="bg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  <a:sym typeface="+mn-lt"/>
            </a:endParaRPr>
          </a:p>
        </p:txBody>
      </p:sp>
      <p:sp>
        <p:nvSpPr>
          <p:cNvPr id="58" name="TextBox 175"/>
          <p:cNvSpPr txBox="1"/>
          <p:nvPr/>
        </p:nvSpPr>
        <p:spPr>
          <a:xfrm>
            <a:off x="4443984" y="1417320"/>
            <a:ext cx="4425695" cy="5146579"/>
          </a:xfrm>
          <a:prstGeom prst="rect">
            <a:avLst/>
          </a:prstGeom>
          <a:noFill/>
        </p:spPr>
        <p:txBody>
          <a:bodyPr wrap="square" lIns="128568" tIns="64283" rIns="128568" bIns="64283" rtlCol="0">
            <a:spAutoFit/>
          </a:bodyPr>
          <a:lstStyle/>
          <a:p>
            <a:r>
              <a:rPr lang="ru-RU" sz="1600" b="1" dirty="0" smtClean="0"/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Учебно-методическое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обеспечение предмета «Физическая культура» включает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Библиотечный фонд, демонстрационные печатные пособия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Б) Рабочие программы по физической культуре,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экранно-звуковые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пособия,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практические и учебно-лабораторное оборудование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В)Верно все выше перечисленное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Г) Верно А,Б,  кроме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практическое и учебно-лабораторное оборудование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Д) Нет верного ответа</a:t>
            </a:r>
          </a:p>
          <a:p>
            <a:pPr algn="ctr"/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ctr"/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altLang="zh-CN" sz="1200" dirty="0">
              <a:solidFill>
                <a:schemeClr val="bg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  <a:sym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1161288"/>
            <a:ext cx="5248656" cy="5111496"/>
          </a:xfrm>
          <a:prstGeom prst="rect">
            <a:avLst/>
          </a:prstGeom>
          <a:solidFill>
            <a:srgbClr val="0D45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CCECFF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20618" y="0"/>
            <a:ext cx="6486606" cy="80791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Вопросы по теме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0952" y="1627632"/>
            <a:ext cx="381304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основной документ разрабатывается при планировании учебной деятельности по предмету «Физическая культура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А)Годовой план-график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Б)План-конспект урока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Поурочный план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Нет основных документов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Д) Верно А,Б,В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600" dirty="0">
              <a:solidFill>
                <a:srgbClr val="1C51A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8562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1255776"/>
            <a:ext cx="511149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1600" dirty="0" smtClean="0"/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материально-техническому обеспечению предмета «Физическая культура» относятся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практическое и учебно-лабораторное оборудование, оборудование для легкой атлетики и подвижных игр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Б)Оборудование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пришкольного стадиона и средства первой медицинской помощи(аптечка), технические средства обучения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В) Все выше перечисленное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Г)Верно А и Б, кроме аптечки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Верный ответ: В) Все выше перечисленное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6659880"/>
            <a:ext cx="9144000" cy="198120"/>
          </a:xfrm>
          <a:prstGeom prst="rect">
            <a:avLst/>
          </a:prstGeom>
          <a:solidFill>
            <a:srgbClr val="0D45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8600" y="0"/>
            <a:ext cx="7031736" cy="90024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dirty="0">
              <a:solidFill>
                <a:schemeClr val="bg1"/>
              </a:solidFill>
              <a:latin typeface="Gotham Pro Black" panose="02000903040000020004" pitchFamily="50" charset="0"/>
              <a:cs typeface="Gotham Pro Black" panose="02000903040000020004" pitchFamily="50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8561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15" name="Freeform 8"/>
          <p:cNvSpPr/>
          <p:nvPr/>
        </p:nvSpPr>
        <p:spPr>
          <a:xfrm>
            <a:off x="310896" y="1280160"/>
            <a:ext cx="8522208" cy="5221224"/>
          </a:xfrm>
          <a:custGeom>
            <a:avLst/>
            <a:gdLst/>
            <a:ahLst/>
            <a:cxnLst/>
            <a:rect l="l" t="t" r="r" b="b"/>
            <a:pathLst>
              <a:path w="1736622" h="1662840">
                <a:moveTo>
                  <a:pt x="0" y="0"/>
                </a:moveTo>
                <a:lnTo>
                  <a:pt x="1736622" y="0"/>
                </a:lnTo>
                <a:lnTo>
                  <a:pt x="1736622" y="1662840"/>
                </a:lnTo>
                <a:lnTo>
                  <a:pt x="0" y="166284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</p:sp>
      <p:grpSp>
        <p:nvGrpSpPr>
          <p:cNvPr id="2" name="Group 10"/>
          <p:cNvGrpSpPr/>
          <p:nvPr/>
        </p:nvGrpSpPr>
        <p:grpSpPr>
          <a:xfrm>
            <a:off x="441144" y="1371604"/>
            <a:ext cx="8108496" cy="5082213"/>
            <a:chOff x="-339476" y="-251019"/>
            <a:chExt cx="10751170" cy="5513371"/>
          </a:xfrm>
        </p:grpSpPr>
        <p:grpSp>
          <p:nvGrpSpPr>
            <p:cNvPr id="3" name="Group 11"/>
            <p:cNvGrpSpPr/>
            <p:nvPr/>
          </p:nvGrpSpPr>
          <p:grpSpPr>
            <a:xfrm>
              <a:off x="-339476" y="-251019"/>
              <a:ext cx="8982931" cy="4355906"/>
              <a:chOff x="-67057" y="-49584"/>
              <a:chExt cx="1774406" cy="860425"/>
            </a:xfrm>
          </p:grpSpPr>
          <p:sp>
            <p:nvSpPr>
              <p:cNvPr id="25" name="Freeform 12"/>
              <p:cNvSpPr/>
              <p:nvPr/>
            </p:nvSpPr>
            <p:spPr>
              <a:xfrm>
                <a:off x="-62267" y="-43108"/>
                <a:ext cx="1769616" cy="459081"/>
              </a:xfrm>
              <a:custGeom>
                <a:avLst/>
                <a:gdLst/>
                <a:ahLst/>
                <a:cxnLst/>
                <a:rect l="l" t="t" r="r" b="b"/>
                <a:pathLst>
                  <a:path w="1769616" h="459081">
                    <a:moveTo>
                      <a:pt x="0" y="0"/>
                    </a:moveTo>
                    <a:lnTo>
                      <a:pt x="1769616" y="0"/>
                    </a:lnTo>
                    <a:lnTo>
                      <a:pt x="1769616" y="459081"/>
                    </a:lnTo>
                    <a:lnTo>
                      <a:pt x="0" y="45908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26" name="TextBox 13"/>
              <p:cNvSpPr txBox="1"/>
              <p:nvPr/>
            </p:nvSpPr>
            <p:spPr>
              <a:xfrm>
                <a:off x="-67057" y="-49584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grpSp>
          <p:nvGrpSpPr>
            <p:cNvPr id="4" name="Group 14"/>
            <p:cNvGrpSpPr/>
            <p:nvPr/>
          </p:nvGrpSpPr>
          <p:grpSpPr>
            <a:xfrm>
              <a:off x="-112074" y="-72468"/>
              <a:ext cx="10523768" cy="5237628"/>
              <a:chOff x="-72311" y="-66996"/>
              <a:chExt cx="2078769" cy="1034593"/>
            </a:xfrm>
          </p:grpSpPr>
          <p:sp>
            <p:nvSpPr>
              <p:cNvPr id="23" name="Freeform 15"/>
              <p:cNvSpPr/>
              <p:nvPr/>
            </p:nvSpPr>
            <p:spPr>
              <a:xfrm>
                <a:off x="-72311" y="-66996"/>
                <a:ext cx="2078769" cy="1034593"/>
              </a:xfrm>
              <a:custGeom>
                <a:avLst/>
                <a:gdLst/>
                <a:ahLst/>
                <a:cxnLst/>
                <a:rect l="l" t="t" r="r" b="b"/>
                <a:pathLst>
                  <a:path w="2006458" h="812800">
                    <a:moveTo>
                      <a:pt x="0" y="0"/>
                    </a:moveTo>
                    <a:lnTo>
                      <a:pt x="2006458" y="0"/>
                    </a:lnTo>
                    <a:lnTo>
                      <a:pt x="2006458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</p:sp>
          <p:sp>
            <p:nvSpPr>
              <p:cNvPr id="24" name="TextBox 16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sp>
          <p:nvSpPr>
            <p:cNvPr id="22" name="TextBox 17"/>
            <p:cNvSpPr txBox="1"/>
            <p:nvPr/>
          </p:nvSpPr>
          <p:spPr>
            <a:xfrm>
              <a:off x="94034" y="20321"/>
              <a:ext cx="10063052" cy="5242031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Виды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деятельности по физической культуре (ФГОС НОО) 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[Электронная версия][ Ресурс:  https://infourok.ru/vidy-deyatelnosti-po-fizicheskoj-kulture-fgos-noo-4963012.html]</a:t>
              </a:r>
            </a:p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Разработка рабочих учебных программ по физической культуре 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[Электронная версия][ Ресурс: https://intolimp.org/publication/razrabotka-rabochikh-uchiebnykh-proghramm-po-fizichieskoi-kul-turie.html]</a:t>
              </a:r>
            </a:p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Рабочая программа учебного предмета «Физическая культура» для обучающихся 5 – 9 классов 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[Электронная версия][ Ресурс: https://multiurok.ru/files/rabochaia-programma-uchebnogo-predmeta-fiziches-64.html]</a:t>
              </a:r>
            </a:p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Тематическое планирование по физической культуре 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[Электронная версия][ Ресурс: https://nsportal.ru/shkola/fizkultura-i-sport/library/2019/02/18/tematicheskoe-planirovanie-po-fizicheskoy-kulture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]</a:t>
              </a:r>
              <a:endParaRPr lang="ru-RU" sz="1400" dirty="0" smtClean="0"/>
            </a:p>
            <a:p>
              <a:endParaRPr lang="en-US" sz="1400" u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2039</TotalTime>
  <Words>1104</Words>
  <Application>Microsoft Office PowerPoint</Application>
  <PresentationFormat>Экран (4:3)</PresentationFormat>
  <Paragraphs>138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Ольга</cp:lastModifiedBy>
  <cp:revision>356</cp:revision>
  <dcterms:created xsi:type="dcterms:W3CDTF">2019-11-13T12:28:12Z</dcterms:created>
  <dcterms:modified xsi:type="dcterms:W3CDTF">2025-02-18T08:18:04Z</dcterms:modified>
</cp:coreProperties>
</file>