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41" r:id="rId3"/>
    <p:sldId id="340" r:id="rId4"/>
    <p:sldId id="317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B4E9D"/>
    <a:srgbClr val="1C51A3"/>
    <a:srgbClr val="CCE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7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6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22.02.2025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37702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0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0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0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0896" y="2692543"/>
            <a:ext cx="8577072" cy="6601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:«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Характеристика коррекционно-развивающего обучения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84448" y="206065"/>
            <a:ext cx="2079935" cy="20799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22449" y="4134247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83409" y="4798711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5760" y="1866535"/>
            <a:ext cx="8577072" cy="6601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Дисциплина: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«Педагогическая коррекция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девиантного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поведения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школьников»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"/>
          <p:cNvSpPr/>
          <p:nvPr/>
        </p:nvSpPr>
        <p:spPr>
          <a:xfrm flipV="1">
            <a:off x="0" y="862639"/>
            <a:ext cx="9144000" cy="5995357"/>
          </a:xfrm>
          <a:custGeom>
            <a:avLst/>
            <a:gdLst/>
            <a:ahLst/>
            <a:cxnLst/>
            <a:rect l="l" t="t" r="r" b="b"/>
            <a:pathLst>
              <a:path w="4816592" h="901411">
                <a:moveTo>
                  <a:pt x="0" y="0"/>
                </a:moveTo>
                <a:lnTo>
                  <a:pt x="4816592" y="0"/>
                </a:lnTo>
                <a:lnTo>
                  <a:pt x="4816592" y="901411"/>
                </a:lnTo>
                <a:lnTo>
                  <a:pt x="0" y="9014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-2322576" y="3858768"/>
            <a:ext cx="5989320" cy="914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749808" y="1066800"/>
            <a:ext cx="8202168" cy="554767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Коррекционно-развивающее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- это 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обучение, направленное на исправление каких-либо отклонений в развитии ребёнка с одновременным раскрытием его потенциальных возможностей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  </a:t>
            </a:r>
          </a:p>
          <a:p>
            <a:r>
              <a:rPr lang="ru-RU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такого обучения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- создание условий, способствующих развитию личности ребёнка и эффективному усвоению учебного материала.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коррекционно-развивающего обучения</a:t>
            </a:r>
            <a:r>
              <a:rPr lang="ru-RU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-развитие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познавательной активности детей;  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-формирование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общеинтеллектуальных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умений: приёмов анализа, сравнения, обобщения, навыков группировки и классификации;  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-нормализация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учебной деятельности, формирование умения ориентироваться в задании, воспитание самоконтроля, самооценки;  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-развитие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словаря, устной монологической речи в единстве с обогащением знаний и представлений детей об окружающей действительности;  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-логопедическая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коррекция нарушений речи;  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психокоррекция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поведения ребёнка;  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-социальная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профилактика, формирование навыков общения, правильного поведения.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0" y="1"/>
            <a:ext cx="787298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и задачи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коррекционно-развивающего обучения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5"/>
          <p:cNvCxnSpPr/>
          <p:nvPr/>
        </p:nvCxnSpPr>
        <p:spPr>
          <a:xfrm rot="5400000">
            <a:off x="4034177" y="1693109"/>
            <a:ext cx="1039275" cy="203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5"/>
          <p:cNvCxnSpPr/>
          <p:nvPr/>
        </p:nvCxnSpPr>
        <p:spPr>
          <a:xfrm rot="16200000" flipH="1">
            <a:off x="4017411" y="3980834"/>
            <a:ext cx="1106331" cy="2847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46888" y="0"/>
            <a:ext cx="7242048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Элементы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коррекционно-развивающего обучения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0456" y="1194816"/>
            <a:ext cx="3432048" cy="34547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 smtClean="0"/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Содержание коррекционно-развивающего обучения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направлено на компенсацию недостатков дошкольного развития, восполнение пробелов предшествующего обучения, преодоление негативных особенностей эмоционально-личностной сферы, нормализацию и совершенствование учебной деятельности учащихся, повышение их работоспособности, активизацию познавательной деятельности.  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5192" y="1228344"/>
            <a:ext cx="3941064" cy="542456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dirty="0" smtClean="0"/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лементы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содержания коррекционно-развивающего обучения: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общеинтеллектуальных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умений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Формирование приёмов анализа, сравнения, обобщения, навыков группировки и квалификации.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Нормализация учебной деятельности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формирование умения ориентироваться в задании, воспитание самоконтроля, самооценки.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Развитие словаря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устной монологической речи детей в единстве с обогащением знаниями и представлениями об окружающей действительности.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Логопедическая коррекция нарушений речи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 </a:t>
            </a:r>
          </a:p>
          <a:p>
            <a:pPr lvl="0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Психокоррекция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поведения ребёнка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 </a:t>
            </a:r>
          </a:p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Социальная профилактика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формирование навыков общения, правильного поведения.  </a:t>
            </a:r>
          </a:p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0" y="6647688"/>
            <a:ext cx="9144000" cy="210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4178808" y="2432304"/>
            <a:ext cx="713232" cy="685800"/>
          </a:xfrm>
          <a:custGeom>
            <a:avLst/>
            <a:gdLst>
              <a:gd name="T0" fmla="*/ 349 w 674"/>
              <a:gd name="T1" fmla="*/ 0 h 673"/>
              <a:gd name="T2" fmla="*/ 365 w 674"/>
              <a:gd name="T3" fmla="*/ 185 h 673"/>
              <a:gd name="T4" fmla="*/ 344 w 674"/>
              <a:gd name="T5" fmla="*/ 217 h 673"/>
              <a:gd name="T6" fmla="*/ 342 w 674"/>
              <a:gd name="T7" fmla="*/ 235 h 673"/>
              <a:gd name="T8" fmla="*/ 211 w 674"/>
              <a:gd name="T9" fmla="*/ 298 h 673"/>
              <a:gd name="T10" fmla="*/ 144 w 674"/>
              <a:gd name="T11" fmla="*/ 306 h 673"/>
              <a:gd name="T12" fmla="*/ 115 w 674"/>
              <a:gd name="T13" fmla="*/ 302 h 673"/>
              <a:gd name="T14" fmla="*/ 88 w 674"/>
              <a:gd name="T15" fmla="*/ 315 h 673"/>
              <a:gd name="T16" fmla="*/ 25 w 674"/>
              <a:gd name="T17" fmla="*/ 208 h 673"/>
              <a:gd name="T18" fmla="*/ 84 w 674"/>
              <a:gd name="T19" fmla="*/ 112 h 673"/>
              <a:gd name="T20" fmla="*/ 171 w 674"/>
              <a:gd name="T21" fmla="*/ 43 h 673"/>
              <a:gd name="T22" fmla="*/ 278 w 674"/>
              <a:gd name="T23" fmla="*/ 4 h 673"/>
              <a:gd name="T24" fmla="*/ 399 w 674"/>
              <a:gd name="T25" fmla="*/ 4 h 673"/>
              <a:gd name="T26" fmla="*/ 465 w 674"/>
              <a:gd name="T27" fmla="*/ 25 h 673"/>
              <a:gd name="T28" fmla="*/ 543 w 674"/>
              <a:gd name="T29" fmla="*/ 68 h 673"/>
              <a:gd name="T30" fmla="*/ 495 w 674"/>
              <a:gd name="T31" fmla="*/ 137 h 673"/>
              <a:gd name="T32" fmla="*/ 415 w 674"/>
              <a:gd name="T33" fmla="*/ 181 h 673"/>
              <a:gd name="T34" fmla="*/ 405 w 674"/>
              <a:gd name="T35" fmla="*/ 48 h 673"/>
              <a:gd name="T36" fmla="*/ 595 w 674"/>
              <a:gd name="T37" fmla="*/ 119 h 673"/>
              <a:gd name="T38" fmla="*/ 449 w 674"/>
              <a:gd name="T39" fmla="*/ 229 h 673"/>
              <a:gd name="T40" fmla="*/ 447 w 674"/>
              <a:gd name="T41" fmla="*/ 246 h 673"/>
              <a:gd name="T42" fmla="*/ 420 w 674"/>
              <a:gd name="T43" fmla="*/ 277 h 673"/>
              <a:gd name="T44" fmla="*/ 411 w 674"/>
              <a:gd name="T45" fmla="*/ 312 h 673"/>
              <a:gd name="T46" fmla="*/ 405 w 674"/>
              <a:gd name="T47" fmla="*/ 442 h 673"/>
              <a:gd name="T48" fmla="*/ 420 w 674"/>
              <a:gd name="T49" fmla="*/ 469 h 673"/>
              <a:gd name="T50" fmla="*/ 622 w 674"/>
              <a:gd name="T51" fmla="*/ 519 h 673"/>
              <a:gd name="T52" fmla="*/ 653 w 674"/>
              <a:gd name="T53" fmla="*/ 454 h 673"/>
              <a:gd name="T54" fmla="*/ 674 w 674"/>
              <a:gd name="T55" fmla="*/ 360 h 673"/>
              <a:gd name="T56" fmla="*/ 668 w 674"/>
              <a:gd name="T57" fmla="*/ 275 h 673"/>
              <a:gd name="T58" fmla="*/ 628 w 674"/>
              <a:gd name="T59" fmla="*/ 166 h 673"/>
              <a:gd name="T60" fmla="*/ 588 w 674"/>
              <a:gd name="T61" fmla="*/ 563 h 673"/>
              <a:gd name="T62" fmla="*/ 509 w 674"/>
              <a:gd name="T63" fmla="*/ 627 h 673"/>
              <a:gd name="T64" fmla="*/ 378 w 674"/>
              <a:gd name="T65" fmla="*/ 671 h 673"/>
              <a:gd name="T66" fmla="*/ 378 w 674"/>
              <a:gd name="T67" fmla="*/ 532 h 673"/>
              <a:gd name="T68" fmla="*/ 405 w 674"/>
              <a:gd name="T69" fmla="*/ 517 h 673"/>
              <a:gd name="T70" fmla="*/ 588 w 674"/>
              <a:gd name="T71" fmla="*/ 563 h 673"/>
              <a:gd name="T72" fmla="*/ 265 w 674"/>
              <a:gd name="T73" fmla="*/ 667 h 673"/>
              <a:gd name="T74" fmla="*/ 171 w 674"/>
              <a:gd name="T75" fmla="*/ 630 h 673"/>
              <a:gd name="T76" fmla="*/ 92 w 674"/>
              <a:gd name="T77" fmla="*/ 569 h 673"/>
              <a:gd name="T78" fmla="*/ 36 w 674"/>
              <a:gd name="T79" fmla="*/ 488 h 673"/>
              <a:gd name="T80" fmla="*/ 9 w 674"/>
              <a:gd name="T81" fmla="*/ 415 h 673"/>
              <a:gd name="T82" fmla="*/ 105 w 674"/>
              <a:gd name="T83" fmla="*/ 404 h 673"/>
              <a:gd name="T84" fmla="*/ 136 w 674"/>
              <a:gd name="T85" fmla="*/ 406 h 673"/>
              <a:gd name="T86" fmla="*/ 230 w 674"/>
              <a:gd name="T87" fmla="*/ 446 h 673"/>
              <a:gd name="T88" fmla="*/ 315 w 674"/>
              <a:gd name="T89" fmla="*/ 492 h 673"/>
              <a:gd name="T90" fmla="*/ 330 w 674"/>
              <a:gd name="T91" fmla="*/ 519 h 673"/>
              <a:gd name="T92" fmla="*/ 0 w 674"/>
              <a:gd name="T93" fmla="*/ 367 h 673"/>
              <a:gd name="T94" fmla="*/ 0 w 674"/>
              <a:gd name="T95" fmla="*/ 315 h 673"/>
              <a:gd name="T96" fmla="*/ 0 w 674"/>
              <a:gd name="T97" fmla="*/ 367 h 673"/>
              <a:gd name="T98" fmla="*/ 321 w 674"/>
              <a:gd name="T99" fmla="*/ 300 h 673"/>
              <a:gd name="T100" fmla="*/ 175 w 674"/>
              <a:gd name="T101" fmla="*/ 363 h 673"/>
              <a:gd name="T102" fmla="*/ 332 w 674"/>
              <a:gd name="T103" fmla="*/ 438 h 673"/>
              <a:gd name="T104" fmla="*/ 349 w 674"/>
              <a:gd name="T105" fmla="*/ 429 h 673"/>
              <a:gd name="T106" fmla="*/ 365 w 674"/>
              <a:gd name="T107" fmla="*/ 279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4" h="673">
                <a:moveTo>
                  <a:pt x="336" y="0"/>
                </a:moveTo>
                <a:lnTo>
                  <a:pt x="336" y="0"/>
                </a:lnTo>
                <a:lnTo>
                  <a:pt x="349" y="0"/>
                </a:lnTo>
                <a:lnTo>
                  <a:pt x="349" y="0"/>
                </a:lnTo>
                <a:lnTo>
                  <a:pt x="357" y="46"/>
                </a:lnTo>
                <a:lnTo>
                  <a:pt x="361" y="91"/>
                </a:lnTo>
                <a:lnTo>
                  <a:pt x="365" y="137"/>
                </a:lnTo>
                <a:lnTo>
                  <a:pt x="365" y="185"/>
                </a:lnTo>
                <a:lnTo>
                  <a:pt x="365" y="185"/>
                </a:lnTo>
                <a:lnTo>
                  <a:pt x="357" y="194"/>
                </a:lnTo>
                <a:lnTo>
                  <a:pt x="349" y="204"/>
                </a:lnTo>
                <a:lnTo>
                  <a:pt x="344" y="217"/>
                </a:lnTo>
                <a:lnTo>
                  <a:pt x="342" y="229"/>
                </a:lnTo>
                <a:lnTo>
                  <a:pt x="342" y="229"/>
                </a:lnTo>
                <a:lnTo>
                  <a:pt x="342" y="235"/>
                </a:lnTo>
                <a:lnTo>
                  <a:pt x="342" y="235"/>
                </a:lnTo>
                <a:lnTo>
                  <a:pt x="301" y="256"/>
                </a:lnTo>
                <a:lnTo>
                  <a:pt x="259" y="277"/>
                </a:lnTo>
                <a:lnTo>
                  <a:pt x="259" y="277"/>
                </a:lnTo>
                <a:lnTo>
                  <a:pt x="211" y="298"/>
                </a:lnTo>
                <a:lnTo>
                  <a:pt x="161" y="317"/>
                </a:lnTo>
                <a:lnTo>
                  <a:pt x="161" y="317"/>
                </a:lnTo>
                <a:lnTo>
                  <a:pt x="152" y="310"/>
                </a:lnTo>
                <a:lnTo>
                  <a:pt x="144" y="306"/>
                </a:lnTo>
                <a:lnTo>
                  <a:pt x="134" y="302"/>
                </a:lnTo>
                <a:lnTo>
                  <a:pt x="123" y="302"/>
                </a:lnTo>
                <a:lnTo>
                  <a:pt x="123" y="302"/>
                </a:lnTo>
                <a:lnTo>
                  <a:pt x="115" y="302"/>
                </a:lnTo>
                <a:lnTo>
                  <a:pt x="105" y="304"/>
                </a:lnTo>
                <a:lnTo>
                  <a:pt x="96" y="308"/>
                </a:lnTo>
                <a:lnTo>
                  <a:pt x="88" y="315"/>
                </a:lnTo>
                <a:lnTo>
                  <a:pt x="88" y="315"/>
                </a:lnTo>
                <a:lnTo>
                  <a:pt x="9" y="262"/>
                </a:lnTo>
                <a:lnTo>
                  <a:pt x="9" y="262"/>
                </a:lnTo>
                <a:lnTo>
                  <a:pt x="15" y="235"/>
                </a:lnTo>
                <a:lnTo>
                  <a:pt x="25" y="208"/>
                </a:lnTo>
                <a:lnTo>
                  <a:pt x="38" y="181"/>
                </a:lnTo>
                <a:lnTo>
                  <a:pt x="50" y="158"/>
                </a:lnTo>
                <a:lnTo>
                  <a:pt x="67" y="135"/>
                </a:lnTo>
                <a:lnTo>
                  <a:pt x="84" y="112"/>
                </a:lnTo>
                <a:lnTo>
                  <a:pt x="105" y="93"/>
                </a:lnTo>
                <a:lnTo>
                  <a:pt x="125" y="75"/>
                </a:lnTo>
                <a:lnTo>
                  <a:pt x="146" y="58"/>
                </a:lnTo>
                <a:lnTo>
                  <a:pt x="171" y="43"/>
                </a:lnTo>
                <a:lnTo>
                  <a:pt x="196" y="29"/>
                </a:lnTo>
                <a:lnTo>
                  <a:pt x="221" y="18"/>
                </a:lnTo>
                <a:lnTo>
                  <a:pt x="251" y="10"/>
                </a:lnTo>
                <a:lnTo>
                  <a:pt x="278" y="4"/>
                </a:lnTo>
                <a:lnTo>
                  <a:pt x="307" y="0"/>
                </a:lnTo>
                <a:lnTo>
                  <a:pt x="336" y="0"/>
                </a:lnTo>
                <a:lnTo>
                  <a:pt x="336" y="0"/>
                </a:lnTo>
                <a:close/>
                <a:moveTo>
                  <a:pt x="399" y="4"/>
                </a:moveTo>
                <a:lnTo>
                  <a:pt x="399" y="4"/>
                </a:lnTo>
                <a:lnTo>
                  <a:pt x="422" y="10"/>
                </a:lnTo>
                <a:lnTo>
                  <a:pt x="445" y="16"/>
                </a:lnTo>
                <a:lnTo>
                  <a:pt x="465" y="25"/>
                </a:lnTo>
                <a:lnTo>
                  <a:pt x="486" y="33"/>
                </a:lnTo>
                <a:lnTo>
                  <a:pt x="505" y="43"/>
                </a:lnTo>
                <a:lnTo>
                  <a:pt x="524" y="56"/>
                </a:lnTo>
                <a:lnTo>
                  <a:pt x="543" y="68"/>
                </a:lnTo>
                <a:lnTo>
                  <a:pt x="559" y="83"/>
                </a:lnTo>
                <a:lnTo>
                  <a:pt x="559" y="83"/>
                </a:lnTo>
                <a:lnTo>
                  <a:pt x="528" y="110"/>
                </a:lnTo>
                <a:lnTo>
                  <a:pt x="495" y="137"/>
                </a:lnTo>
                <a:lnTo>
                  <a:pt x="461" y="162"/>
                </a:lnTo>
                <a:lnTo>
                  <a:pt x="426" y="185"/>
                </a:lnTo>
                <a:lnTo>
                  <a:pt x="426" y="185"/>
                </a:lnTo>
                <a:lnTo>
                  <a:pt x="415" y="181"/>
                </a:lnTo>
                <a:lnTo>
                  <a:pt x="415" y="181"/>
                </a:lnTo>
                <a:lnTo>
                  <a:pt x="413" y="135"/>
                </a:lnTo>
                <a:lnTo>
                  <a:pt x="411" y="91"/>
                </a:lnTo>
                <a:lnTo>
                  <a:pt x="405" y="48"/>
                </a:lnTo>
                <a:lnTo>
                  <a:pt x="399" y="4"/>
                </a:lnTo>
                <a:lnTo>
                  <a:pt x="399" y="4"/>
                </a:lnTo>
                <a:close/>
                <a:moveTo>
                  <a:pt x="595" y="119"/>
                </a:moveTo>
                <a:lnTo>
                  <a:pt x="595" y="119"/>
                </a:lnTo>
                <a:lnTo>
                  <a:pt x="559" y="148"/>
                </a:lnTo>
                <a:lnTo>
                  <a:pt x="524" y="177"/>
                </a:lnTo>
                <a:lnTo>
                  <a:pt x="486" y="204"/>
                </a:lnTo>
                <a:lnTo>
                  <a:pt x="449" y="229"/>
                </a:lnTo>
                <a:lnTo>
                  <a:pt x="449" y="229"/>
                </a:lnTo>
                <a:lnTo>
                  <a:pt x="449" y="229"/>
                </a:lnTo>
                <a:lnTo>
                  <a:pt x="449" y="237"/>
                </a:lnTo>
                <a:lnTo>
                  <a:pt x="447" y="246"/>
                </a:lnTo>
                <a:lnTo>
                  <a:pt x="442" y="254"/>
                </a:lnTo>
                <a:lnTo>
                  <a:pt x="438" y="260"/>
                </a:lnTo>
                <a:lnTo>
                  <a:pt x="428" y="273"/>
                </a:lnTo>
                <a:lnTo>
                  <a:pt x="420" y="277"/>
                </a:lnTo>
                <a:lnTo>
                  <a:pt x="413" y="279"/>
                </a:lnTo>
                <a:lnTo>
                  <a:pt x="413" y="279"/>
                </a:lnTo>
                <a:lnTo>
                  <a:pt x="411" y="312"/>
                </a:lnTo>
                <a:lnTo>
                  <a:pt x="411" y="312"/>
                </a:lnTo>
                <a:lnTo>
                  <a:pt x="405" y="373"/>
                </a:lnTo>
                <a:lnTo>
                  <a:pt x="397" y="436"/>
                </a:lnTo>
                <a:lnTo>
                  <a:pt x="397" y="436"/>
                </a:lnTo>
                <a:lnTo>
                  <a:pt x="405" y="442"/>
                </a:lnTo>
                <a:lnTo>
                  <a:pt x="411" y="450"/>
                </a:lnTo>
                <a:lnTo>
                  <a:pt x="415" y="459"/>
                </a:lnTo>
                <a:lnTo>
                  <a:pt x="420" y="469"/>
                </a:lnTo>
                <a:lnTo>
                  <a:pt x="420" y="469"/>
                </a:lnTo>
                <a:lnTo>
                  <a:pt x="470" y="486"/>
                </a:lnTo>
                <a:lnTo>
                  <a:pt x="520" y="498"/>
                </a:lnTo>
                <a:lnTo>
                  <a:pt x="570" y="509"/>
                </a:lnTo>
                <a:lnTo>
                  <a:pt x="622" y="519"/>
                </a:lnTo>
                <a:lnTo>
                  <a:pt x="622" y="519"/>
                </a:lnTo>
                <a:lnTo>
                  <a:pt x="632" y="498"/>
                </a:lnTo>
                <a:lnTo>
                  <a:pt x="643" y="477"/>
                </a:lnTo>
                <a:lnTo>
                  <a:pt x="653" y="454"/>
                </a:lnTo>
                <a:lnTo>
                  <a:pt x="659" y="433"/>
                </a:lnTo>
                <a:lnTo>
                  <a:pt x="666" y="408"/>
                </a:lnTo>
                <a:lnTo>
                  <a:pt x="670" y="386"/>
                </a:lnTo>
                <a:lnTo>
                  <a:pt x="674" y="360"/>
                </a:lnTo>
                <a:lnTo>
                  <a:pt x="674" y="335"/>
                </a:lnTo>
                <a:lnTo>
                  <a:pt x="674" y="335"/>
                </a:lnTo>
                <a:lnTo>
                  <a:pt x="672" y="306"/>
                </a:lnTo>
                <a:lnTo>
                  <a:pt x="668" y="275"/>
                </a:lnTo>
                <a:lnTo>
                  <a:pt x="661" y="246"/>
                </a:lnTo>
                <a:lnTo>
                  <a:pt x="653" y="219"/>
                </a:lnTo>
                <a:lnTo>
                  <a:pt x="641" y="192"/>
                </a:lnTo>
                <a:lnTo>
                  <a:pt x="628" y="166"/>
                </a:lnTo>
                <a:lnTo>
                  <a:pt x="611" y="141"/>
                </a:lnTo>
                <a:lnTo>
                  <a:pt x="595" y="119"/>
                </a:lnTo>
                <a:lnTo>
                  <a:pt x="595" y="119"/>
                </a:lnTo>
                <a:close/>
                <a:moveTo>
                  <a:pt x="588" y="563"/>
                </a:moveTo>
                <a:lnTo>
                  <a:pt x="588" y="563"/>
                </a:lnTo>
                <a:lnTo>
                  <a:pt x="563" y="586"/>
                </a:lnTo>
                <a:lnTo>
                  <a:pt x="536" y="609"/>
                </a:lnTo>
                <a:lnTo>
                  <a:pt x="509" y="627"/>
                </a:lnTo>
                <a:lnTo>
                  <a:pt x="478" y="642"/>
                </a:lnTo>
                <a:lnTo>
                  <a:pt x="447" y="657"/>
                </a:lnTo>
                <a:lnTo>
                  <a:pt x="411" y="665"/>
                </a:lnTo>
                <a:lnTo>
                  <a:pt x="378" y="671"/>
                </a:lnTo>
                <a:lnTo>
                  <a:pt x="340" y="673"/>
                </a:lnTo>
                <a:lnTo>
                  <a:pt x="340" y="673"/>
                </a:lnTo>
                <a:lnTo>
                  <a:pt x="361" y="602"/>
                </a:lnTo>
                <a:lnTo>
                  <a:pt x="378" y="532"/>
                </a:lnTo>
                <a:lnTo>
                  <a:pt x="378" y="532"/>
                </a:lnTo>
                <a:lnTo>
                  <a:pt x="392" y="525"/>
                </a:lnTo>
                <a:lnTo>
                  <a:pt x="405" y="517"/>
                </a:lnTo>
                <a:lnTo>
                  <a:pt x="405" y="517"/>
                </a:lnTo>
                <a:lnTo>
                  <a:pt x="451" y="529"/>
                </a:lnTo>
                <a:lnTo>
                  <a:pt x="495" y="542"/>
                </a:lnTo>
                <a:lnTo>
                  <a:pt x="543" y="552"/>
                </a:lnTo>
                <a:lnTo>
                  <a:pt x="588" y="563"/>
                </a:lnTo>
                <a:lnTo>
                  <a:pt x="588" y="563"/>
                </a:lnTo>
                <a:close/>
                <a:moveTo>
                  <a:pt x="290" y="671"/>
                </a:moveTo>
                <a:lnTo>
                  <a:pt x="290" y="671"/>
                </a:lnTo>
                <a:lnTo>
                  <a:pt x="265" y="667"/>
                </a:lnTo>
                <a:lnTo>
                  <a:pt x="240" y="659"/>
                </a:lnTo>
                <a:lnTo>
                  <a:pt x="215" y="652"/>
                </a:lnTo>
                <a:lnTo>
                  <a:pt x="192" y="642"/>
                </a:lnTo>
                <a:lnTo>
                  <a:pt x="171" y="630"/>
                </a:lnTo>
                <a:lnTo>
                  <a:pt x="148" y="617"/>
                </a:lnTo>
                <a:lnTo>
                  <a:pt x="130" y="602"/>
                </a:lnTo>
                <a:lnTo>
                  <a:pt x="111" y="586"/>
                </a:lnTo>
                <a:lnTo>
                  <a:pt x="92" y="569"/>
                </a:lnTo>
                <a:lnTo>
                  <a:pt x="75" y="550"/>
                </a:lnTo>
                <a:lnTo>
                  <a:pt x="61" y="529"/>
                </a:lnTo>
                <a:lnTo>
                  <a:pt x="46" y="509"/>
                </a:lnTo>
                <a:lnTo>
                  <a:pt x="36" y="488"/>
                </a:lnTo>
                <a:lnTo>
                  <a:pt x="25" y="463"/>
                </a:lnTo>
                <a:lnTo>
                  <a:pt x="15" y="440"/>
                </a:lnTo>
                <a:lnTo>
                  <a:pt x="9" y="415"/>
                </a:lnTo>
                <a:lnTo>
                  <a:pt x="9" y="415"/>
                </a:lnTo>
                <a:lnTo>
                  <a:pt x="88" y="394"/>
                </a:lnTo>
                <a:lnTo>
                  <a:pt x="88" y="394"/>
                </a:lnTo>
                <a:lnTo>
                  <a:pt x="94" y="398"/>
                </a:lnTo>
                <a:lnTo>
                  <a:pt x="105" y="404"/>
                </a:lnTo>
                <a:lnTo>
                  <a:pt x="113" y="406"/>
                </a:lnTo>
                <a:lnTo>
                  <a:pt x="123" y="408"/>
                </a:lnTo>
                <a:lnTo>
                  <a:pt x="123" y="408"/>
                </a:lnTo>
                <a:lnTo>
                  <a:pt x="136" y="406"/>
                </a:lnTo>
                <a:lnTo>
                  <a:pt x="146" y="402"/>
                </a:lnTo>
                <a:lnTo>
                  <a:pt x="146" y="402"/>
                </a:lnTo>
                <a:lnTo>
                  <a:pt x="188" y="425"/>
                </a:lnTo>
                <a:lnTo>
                  <a:pt x="230" y="446"/>
                </a:lnTo>
                <a:lnTo>
                  <a:pt x="271" y="465"/>
                </a:lnTo>
                <a:lnTo>
                  <a:pt x="313" y="481"/>
                </a:lnTo>
                <a:lnTo>
                  <a:pt x="313" y="481"/>
                </a:lnTo>
                <a:lnTo>
                  <a:pt x="315" y="492"/>
                </a:lnTo>
                <a:lnTo>
                  <a:pt x="319" y="502"/>
                </a:lnTo>
                <a:lnTo>
                  <a:pt x="324" y="511"/>
                </a:lnTo>
                <a:lnTo>
                  <a:pt x="330" y="519"/>
                </a:lnTo>
                <a:lnTo>
                  <a:pt x="330" y="519"/>
                </a:lnTo>
                <a:lnTo>
                  <a:pt x="313" y="594"/>
                </a:lnTo>
                <a:lnTo>
                  <a:pt x="290" y="671"/>
                </a:lnTo>
                <a:lnTo>
                  <a:pt x="290" y="671"/>
                </a:lnTo>
                <a:close/>
                <a:moveTo>
                  <a:pt x="0" y="367"/>
                </a:moveTo>
                <a:lnTo>
                  <a:pt x="0" y="367"/>
                </a:lnTo>
                <a:lnTo>
                  <a:pt x="57" y="352"/>
                </a:lnTo>
                <a:lnTo>
                  <a:pt x="57" y="352"/>
                </a:lnTo>
                <a:lnTo>
                  <a:pt x="0" y="315"/>
                </a:lnTo>
                <a:lnTo>
                  <a:pt x="0" y="315"/>
                </a:lnTo>
                <a:lnTo>
                  <a:pt x="0" y="335"/>
                </a:lnTo>
                <a:lnTo>
                  <a:pt x="0" y="335"/>
                </a:lnTo>
                <a:lnTo>
                  <a:pt x="0" y="367"/>
                </a:lnTo>
                <a:lnTo>
                  <a:pt x="0" y="367"/>
                </a:lnTo>
                <a:close/>
                <a:moveTo>
                  <a:pt x="365" y="279"/>
                </a:moveTo>
                <a:lnTo>
                  <a:pt x="365" y="279"/>
                </a:lnTo>
                <a:lnTo>
                  <a:pt x="321" y="300"/>
                </a:lnTo>
                <a:lnTo>
                  <a:pt x="278" y="321"/>
                </a:lnTo>
                <a:lnTo>
                  <a:pt x="278" y="321"/>
                </a:lnTo>
                <a:lnTo>
                  <a:pt x="228" y="342"/>
                </a:lnTo>
                <a:lnTo>
                  <a:pt x="175" y="363"/>
                </a:lnTo>
                <a:lnTo>
                  <a:pt x="175" y="365"/>
                </a:lnTo>
                <a:lnTo>
                  <a:pt x="175" y="365"/>
                </a:lnTo>
                <a:lnTo>
                  <a:pt x="255" y="404"/>
                </a:lnTo>
                <a:lnTo>
                  <a:pt x="332" y="438"/>
                </a:lnTo>
                <a:lnTo>
                  <a:pt x="332" y="438"/>
                </a:lnTo>
                <a:lnTo>
                  <a:pt x="340" y="433"/>
                </a:lnTo>
                <a:lnTo>
                  <a:pt x="349" y="429"/>
                </a:lnTo>
                <a:lnTo>
                  <a:pt x="349" y="429"/>
                </a:lnTo>
                <a:lnTo>
                  <a:pt x="357" y="369"/>
                </a:lnTo>
                <a:lnTo>
                  <a:pt x="363" y="308"/>
                </a:lnTo>
                <a:lnTo>
                  <a:pt x="363" y="308"/>
                </a:lnTo>
                <a:lnTo>
                  <a:pt x="365" y="279"/>
                </a:lnTo>
                <a:lnTo>
                  <a:pt x="365" y="2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cxnSp>
        <p:nvCxnSpPr>
          <p:cNvPr id="15" name="直接连接符 5"/>
          <p:cNvCxnSpPr/>
          <p:nvPr/>
        </p:nvCxnSpPr>
        <p:spPr>
          <a:xfrm flipV="1">
            <a:off x="1362456" y="4415438"/>
            <a:ext cx="2097225" cy="10258"/>
          </a:xfrm>
          <a:prstGeom prst="line">
            <a:avLst/>
          </a:prstGeom>
          <a:ln w="38100">
            <a:solidFill>
              <a:srgbClr val="0D459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38912" y="4584192"/>
            <a:ext cx="4059936" cy="203902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dirty="0" smtClean="0"/>
              <a:t> </a:t>
            </a:r>
            <a:r>
              <a:rPr lang="ru-RU" sz="1400" b="1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Коррекционную направленность обучения обеспечивает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набор базовых учебных предметов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составляющих инвариантную часть учебного плана. К их числу, кроме математики и русского языка, относятся такие предметы, как ознакомление с окружающим миром и развитие речи, ритмика, трудовое обучение. 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15200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Творческий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 коррекционно-развивающего обучения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41" name="Freeform 5"/>
          <p:cNvSpPr/>
          <p:nvPr/>
        </p:nvSpPr>
        <p:spPr>
          <a:xfrm>
            <a:off x="0" y="5724144"/>
            <a:ext cx="9144000" cy="1133856"/>
          </a:xfrm>
          <a:custGeom>
            <a:avLst/>
            <a:gdLst/>
            <a:ahLst/>
            <a:cxnLst/>
            <a:rect l="l" t="t" r="r" b="b"/>
            <a:pathLst>
              <a:path w="4816592" h="952388">
                <a:moveTo>
                  <a:pt x="0" y="0"/>
                </a:moveTo>
                <a:lnTo>
                  <a:pt x="4816592" y="0"/>
                </a:lnTo>
                <a:lnTo>
                  <a:pt x="4816592" y="952388"/>
                </a:lnTo>
                <a:lnTo>
                  <a:pt x="0" y="952388"/>
                </a:lnTo>
                <a:close/>
              </a:path>
            </a:pathLst>
          </a:custGeom>
          <a:solidFill>
            <a:schemeClr val="bg1"/>
          </a:solidFill>
        </p:spPr>
      </p:sp>
      <p:grpSp>
        <p:nvGrpSpPr>
          <p:cNvPr id="50" name="Group 10"/>
          <p:cNvGrpSpPr/>
          <p:nvPr/>
        </p:nvGrpSpPr>
        <p:grpSpPr>
          <a:xfrm>
            <a:off x="0" y="1097281"/>
            <a:ext cx="8997695" cy="5486402"/>
            <a:chOff x="0" y="-241102"/>
            <a:chExt cx="10411694" cy="6068918"/>
          </a:xfrm>
        </p:grpSpPr>
        <p:grpSp>
          <p:nvGrpSpPr>
            <p:cNvPr id="51" name="Group 11"/>
            <p:cNvGrpSpPr/>
            <p:nvPr/>
          </p:nvGrpSpPr>
          <p:grpSpPr>
            <a:xfrm>
              <a:off x="0" y="-241102"/>
              <a:ext cx="7756713" cy="4355906"/>
              <a:chOff x="0" y="-47625"/>
              <a:chExt cx="1532190" cy="860425"/>
            </a:xfrm>
          </p:grpSpPr>
          <p:sp>
            <p:nvSpPr>
              <p:cNvPr id="55" name="Freeform 12"/>
              <p:cNvSpPr/>
              <p:nvPr/>
            </p:nvSpPr>
            <p:spPr>
              <a:xfrm>
                <a:off x="0" y="-31968"/>
                <a:ext cx="1532190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5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52" name="Group 14"/>
            <p:cNvGrpSpPr/>
            <p:nvPr/>
          </p:nvGrpSpPr>
          <p:grpSpPr>
            <a:xfrm>
              <a:off x="254000" y="11767"/>
              <a:ext cx="10157694" cy="5816049"/>
              <a:chOff x="0" y="-50357"/>
              <a:chExt cx="2006458" cy="1148849"/>
            </a:xfrm>
          </p:grpSpPr>
          <p:sp>
            <p:nvSpPr>
              <p:cNvPr id="53" name="Freeform 15"/>
              <p:cNvSpPr/>
              <p:nvPr/>
            </p:nvSpPr>
            <p:spPr>
              <a:xfrm>
                <a:off x="0" y="-50357"/>
                <a:ext cx="2006458" cy="1148849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5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17" name="Прямоугольник 16"/>
          <p:cNvSpPr/>
          <p:nvPr/>
        </p:nvSpPr>
        <p:spPr>
          <a:xfrm>
            <a:off x="1225296" y="1331976"/>
            <a:ext cx="7690104" cy="554767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Творческий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 коррекционно-развивающего обучения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заключается в том, что оно требует применения педагогом нестандартных форм и методов обучения. 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Личностный рост учащегося обусловлен творческим подходом педагога к его развитию. Для этого важно давать ребёнку творческие, проблемные, но посильные задания.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Например, в рамках коррекционно-развивающего обучения используются </a:t>
            </a:r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арт-технологии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которые позволяют ставить перед детьми творческую задачу: придумать, сочинить, сделать что-то самостоятельно. При выполнении творческих заданий у ребёнка возникает необходимость самостоятельно комбинировать свои впечатления, создавать новые произведения, находить вариативные решения при выполнении старых заданий, широко использовать свой прошлый опыт. 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Также творческий характер обучения проявляется в использовании 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метода проектов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который ориентирован на самостоятельную деятельность учащихся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индивидуальную, парную, групповую. В основе метода лежит развитие познавательных, творческих интересов обучающихся, умений самостоятельно конструировать свои знания, умений ориентироваться в информационном пространстве. 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Freeform 100"/>
          <p:cNvSpPr>
            <a:spLocks noEditPoints="1"/>
          </p:cNvSpPr>
          <p:nvPr/>
        </p:nvSpPr>
        <p:spPr bwMode="auto">
          <a:xfrm>
            <a:off x="507250" y="1452260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" name="Freeform 100"/>
          <p:cNvSpPr>
            <a:spLocks noEditPoints="1"/>
          </p:cNvSpPr>
          <p:nvPr/>
        </p:nvSpPr>
        <p:spPr bwMode="auto">
          <a:xfrm>
            <a:off x="504202" y="2299604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" name="Freeform 100"/>
          <p:cNvSpPr>
            <a:spLocks noEditPoints="1"/>
          </p:cNvSpPr>
          <p:nvPr/>
        </p:nvSpPr>
        <p:spPr bwMode="auto">
          <a:xfrm>
            <a:off x="501154" y="3238388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1" name="Freeform 100"/>
          <p:cNvSpPr>
            <a:spLocks noEditPoints="1"/>
          </p:cNvSpPr>
          <p:nvPr/>
        </p:nvSpPr>
        <p:spPr bwMode="auto">
          <a:xfrm>
            <a:off x="513346" y="4228988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2" name="Freeform 100"/>
          <p:cNvSpPr>
            <a:spLocks noEditPoints="1"/>
          </p:cNvSpPr>
          <p:nvPr/>
        </p:nvSpPr>
        <p:spPr bwMode="auto">
          <a:xfrm>
            <a:off x="549922" y="5225684"/>
            <a:ext cx="644893" cy="660003"/>
          </a:xfrm>
          <a:custGeom>
            <a:avLst/>
            <a:gdLst>
              <a:gd name="T0" fmla="*/ 80 w 97"/>
              <a:gd name="T1" fmla="*/ 17 h 97"/>
              <a:gd name="T2" fmla="*/ 17 w 97"/>
              <a:gd name="T3" fmla="*/ 17 h 97"/>
              <a:gd name="T4" fmla="*/ 17 w 97"/>
              <a:gd name="T5" fmla="*/ 79 h 97"/>
              <a:gd name="T6" fmla="*/ 80 w 97"/>
              <a:gd name="T7" fmla="*/ 79 h 97"/>
              <a:gd name="T8" fmla="*/ 80 w 97"/>
              <a:gd name="T9" fmla="*/ 17 h 97"/>
              <a:gd name="T10" fmla="*/ 79 w 97"/>
              <a:gd name="T11" fmla="*/ 43 h 97"/>
              <a:gd name="T12" fmla="*/ 50 w 97"/>
              <a:gd name="T13" fmla="*/ 72 h 97"/>
              <a:gd name="T14" fmla="*/ 50 w 97"/>
              <a:gd name="T15" fmla="*/ 72 h 97"/>
              <a:gd name="T16" fmla="*/ 44 w 97"/>
              <a:gd name="T17" fmla="*/ 75 h 97"/>
              <a:gd name="T18" fmla="*/ 38 w 97"/>
              <a:gd name="T19" fmla="*/ 72 h 97"/>
              <a:gd name="T20" fmla="*/ 38 w 97"/>
              <a:gd name="T21" fmla="*/ 72 h 97"/>
              <a:gd name="T22" fmla="*/ 21 w 97"/>
              <a:gd name="T23" fmla="*/ 55 h 97"/>
              <a:gd name="T24" fmla="*/ 21 w 97"/>
              <a:gd name="T25" fmla="*/ 44 h 97"/>
              <a:gd name="T26" fmla="*/ 32 w 97"/>
              <a:gd name="T27" fmla="*/ 44 h 97"/>
              <a:gd name="T28" fmla="*/ 44 w 97"/>
              <a:gd name="T29" fmla="*/ 55 h 97"/>
              <a:gd name="T30" fmla="*/ 68 w 97"/>
              <a:gd name="T31" fmla="*/ 32 h 97"/>
              <a:gd name="T32" fmla="*/ 79 w 97"/>
              <a:gd name="T33" fmla="*/ 32 h 97"/>
              <a:gd name="T34" fmla="*/ 79 w 97"/>
              <a:gd name="T35" fmla="*/ 43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7" h="97">
                <a:moveTo>
                  <a:pt x="80" y="17"/>
                </a:moveTo>
                <a:cubicBezTo>
                  <a:pt x="62" y="0"/>
                  <a:pt x="34" y="0"/>
                  <a:pt x="17" y="17"/>
                </a:cubicBezTo>
                <a:cubicBezTo>
                  <a:pt x="0" y="34"/>
                  <a:pt x="0" y="62"/>
                  <a:pt x="17" y="79"/>
                </a:cubicBezTo>
                <a:cubicBezTo>
                  <a:pt x="34" y="97"/>
                  <a:pt x="62" y="97"/>
                  <a:pt x="80" y="79"/>
                </a:cubicBezTo>
                <a:cubicBezTo>
                  <a:pt x="97" y="62"/>
                  <a:pt x="97" y="34"/>
                  <a:pt x="80" y="17"/>
                </a:cubicBezTo>
                <a:close/>
                <a:moveTo>
                  <a:pt x="79" y="43"/>
                </a:moveTo>
                <a:cubicBezTo>
                  <a:pt x="50" y="72"/>
                  <a:pt x="50" y="72"/>
                  <a:pt x="50" y="72"/>
                </a:cubicBezTo>
                <a:cubicBezTo>
                  <a:pt x="50" y="72"/>
                  <a:pt x="50" y="72"/>
                  <a:pt x="50" y="72"/>
                </a:cubicBezTo>
                <a:cubicBezTo>
                  <a:pt x="48" y="74"/>
                  <a:pt x="46" y="75"/>
                  <a:pt x="44" y="75"/>
                </a:cubicBezTo>
                <a:cubicBezTo>
                  <a:pt x="42" y="75"/>
                  <a:pt x="40" y="74"/>
                  <a:pt x="38" y="72"/>
                </a:cubicBezTo>
                <a:cubicBezTo>
                  <a:pt x="38" y="72"/>
                  <a:pt x="38" y="72"/>
                  <a:pt x="38" y="72"/>
                </a:cubicBezTo>
                <a:cubicBezTo>
                  <a:pt x="21" y="55"/>
                  <a:pt x="21" y="55"/>
                  <a:pt x="21" y="55"/>
                </a:cubicBezTo>
                <a:cubicBezTo>
                  <a:pt x="18" y="52"/>
                  <a:pt x="18" y="47"/>
                  <a:pt x="21" y="44"/>
                </a:cubicBezTo>
                <a:cubicBezTo>
                  <a:pt x="24" y="41"/>
                  <a:pt x="29" y="41"/>
                  <a:pt x="32" y="44"/>
                </a:cubicBezTo>
                <a:cubicBezTo>
                  <a:pt x="44" y="55"/>
                  <a:pt x="44" y="55"/>
                  <a:pt x="44" y="55"/>
                </a:cubicBezTo>
                <a:cubicBezTo>
                  <a:pt x="68" y="32"/>
                  <a:pt x="68" y="32"/>
                  <a:pt x="68" y="32"/>
                </a:cubicBezTo>
                <a:cubicBezTo>
                  <a:pt x="71" y="29"/>
                  <a:pt x="76" y="29"/>
                  <a:pt x="79" y="32"/>
                </a:cubicBezTo>
                <a:cubicBezTo>
                  <a:pt x="82" y="35"/>
                  <a:pt x="82" y="40"/>
                  <a:pt x="79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005253" y="3920254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2232</TotalTime>
  <Words>50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407</cp:revision>
  <dcterms:created xsi:type="dcterms:W3CDTF">2019-11-13T12:28:12Z</dcterms:created>
  <dcterms:modified xsi:type="dcterms:W3CDTF">2025-02-22T16:21:02Z</dcterms:modified>
</cp:coreProperties>
</file>