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20" r:id="rId3"/>
    <p:sldId id="302" r:id="rId4"/>
    <p:sldId id="311" r:id="rId5"/>
    <p:sldId id="329" r:id="rId6"/>
    <p:sldId id="328" r:id="rId7"/>
    <p:sldId id="324" r:id="rId8"/>
    <p:sldId id="315" r:id="rId9"/>
    <p:sldId id="327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EEA413BC-9A94-4D75-94DE-B908EF0F9663}">
          <p14:sldIdLst>
            <p14:sldId id="256"/>
            <p14:sldId id="258"/>
          </p14:sldIdLst>
        </p14:section>
        <p14:section name="Раздел без заголовка" id="{D3A0FC2F-E6FE-4594-B8FE-615B978187A5}">
          <p14:sldIdLst>
            <p14:sldId id="28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594"/>
    <a:srgbClr val="1C51A3"/>
    <a:srgbClr val="1B4E9D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5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282" y="-77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55A14-F809-4454-9CF4-701D8DAEE7A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A7B21-9502-4E1B-A349-68BC294950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534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948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966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2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095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007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131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726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08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201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735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262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996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46304" y="118265"/>
            <a:ext cx="8878824" cy="4385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400" b="1" dirty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«Российский университет </a:t>
            </a:r>
            <a:r>
              <a:rPr lang="ru-RU" sz="24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спорта «ГЦОЛИФК»</a:t>
            </a:r>
            <a:endParaRPr lang="ru-RU" sz="24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3345" y="1613551"/>
            <a:ext cx="7605839" cy="75866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Дисциплина: Методы педагогической диагностики </a:t>
            </a:r>
            <a:endParaRPr lang="ru-RU" sz="28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664" y="304439"/>
            <a:ext cx="1261872" cy="125004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03499" y="4417711"/>
            <a:ext cx="4640501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Выполнил:___________________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96922" y="5091319"/>
            <a:ext cx="4547078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Проверил:___________________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68096" y="2744359"/>
            <a:ext cx="8110727" cy="120815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Метод изучения поведения детей в определенной педагогической ситуации. Структура и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25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941245" y="3682510"/>
            <a:ext cx="5595891" cy="463204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968" y="890080"/>
            <a:ext cx="2748064" cy="27480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7052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370064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Понятие педагогической ситуации</a:t>
            </a:r>
            <a:r>
              <a:rPr lang="ru-RU" sz="3200" dirty="0" smtClean="0"/>
              <a:t> 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grpSp>
        <p:nvGrpSpPr>
          <p:cNvPr id="23" name="Group 10"/>
          <p:cNvGrpSpPr/>
          <p:nvPr/>
        </p:nvGrpSpPr>
        <p:grpSpPr>
          <a:xfrm>
            <a:off x="0" y="1078993"/>
            <a:ext cx="8997695" cy="5376671"/>
            <a:chOff x="0" y="-303295"/>
            <a:chExt cx="10411694" cy="6284641"/>
          </a:xfrm>
        </p:grpSpPr>
        <p:grpSp>
          <p:nvGrpSpPr>
            <p:cNvPr id="26" name="Group 11"/>
            <p:cNvGrpSpPr/>
            <p:nvPr/>
          </p:nvGrpSpPr>
          <p:grpSpPr>
            <a:xfrm>
              <a:off x="0" y="-303295"/>
              <a:ext cx="7756713" cy="4418099"/>
              <a:chOff x="0" y="-59910"/>
              <a:chExt cx="1532190" cy="872710"/>
            </a:xfrm>
          </p:grpSpPr>
          <p:sp>
            <p:nvSpPr>
              <p:cNvPr id="35" name="Freeform 12"/>
              <p:cNvSpPr/>
              <p:nvPr/>
            </p:nvSpPr>
            <p:spPr>
              <a:xfrm>
                <a:off x="0" y="-59910"/>
                <a:ext cx="1532190" cy="51899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27" name="Group 14"/>
            <p:cNvGrpSpPr/>
            <p:nvPr/>
          </p:nvGrpSpPr>
          <p:grpSpPr>
            <a:xfrm>
              <a:off x="254000" y="-190707"/>
              <a:ext cx="10157694" cy="6172053"/>
              <a:chOff x="0" y="-90352"/>
              <a:chExt cx="2006458" cy="1219171"/>
            </a:xfrm>
          </p:grpSpPr>
          <p:sp>
            <p:nvSpPr>
              <p:cNvPr id="28" name="Freeform 15"/>
              <p:cNvSpPr/>
              <p:nvPr/>
            </p:nvSpPr>
            <p:spPr>
              <a:xfrm>
                <a:off x="0" y="-90352"/>
                <a:ext cx="2006458" cy="1219171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33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cxnSp>
        <p:nvCxnSpPr>
          <p:cNvPr id="38" name="Прямая соединительная линия 37"/>
          <p:cNvCxnSpPr/>
          <p:nvPr/>
        </p:nvCxnSpPr>
        <p:spPr>
          <a:xfrm rot="16200000" flipH="1">
            <a:off x="3561588" y="4649724"/>
            <a:ext cx="2624328" cy="182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175"/>
          <p:cNvSpPr txBox="1"/>
          <p:nvPr/>
        </p:nvSpPr>
        <p:spPr>
          <a:xfrm>
            <a:off x="393192" y="2652974"/>
            <a:ext cx="4114800" cy="4130917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Педагогическая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ситуация – это, как правило, жизненные обстоятельства, факты и истории, возникшие в процессе профессиональной деятельности учителя или воспитателя и породившие определенные задачи и психолого-педагогические условия, которые требуют дальнейшего разрешения.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Педагогический процесс можно рассматривать как непрерывную цепь взаимосвязанных, педагогических ситуаций.</a:t>
            </a:r>
          </a:p>
          <a:p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51" name="TextBox 175"/>
          <p:cNvSpPr txBox="1"/>
          <p:nvPr/>
        </p:nvSpPr>
        <p:spPr>
          <a:xfrm>
            <a:off x="347472" y="1186886"/>
            <a:ext cx="8485632" cy="1453261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Педагогическая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ситуация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взаимодействие учителя с коллективом класса или учеником на основе противоположных интересов, ценностей и норм, которое сопровождается значительными проявлениями эмоций и направлено на изменение сложившихся ранее взаимоотношений как в лучшую, так и худшую сторону.</a:t>
            </a:r>
          </a:p>
          <a:p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rot="10800000" flipV="1">
            <a:off x="2715768" y="2532888"/>
            <a:ext cx="3959352" cy="182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75"/>
          <p:cNvSpPr txBox="1"/>
          <p:nvPr/>
        </p:nvSpPr>
        <p:spPr>
          <a:xfrm>
            <a:off x="4992624" y="2740573"/>
            <a:ext cx="3755136" cy="3730807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Педагогическая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ситуация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 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факт, жизненная история, которая возникла в повседневной работе и породила педагогические задачи, требующие решения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 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Также педагогическую ситуацию можно обозначить как 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фрагмент взаимодействия субъектов образовательного процесса в определённых условиях (обстоятельствах)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  </a:t>
            </a:r>
          </a:p>
          <a:p>
            <a:endParaRPr lang="en-GB" altLang="zh-CN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42416"/>
            <a:ext cx="9144000" cy="5815584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8028432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Направления педагогической диагностики</a:t>
            </a:r>
            <a:endParaRPr lang="ru-RU" sz="3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6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Овал 20"/>
          <p:cNvSpPr/>
          <p:nvPr/>
        </p:nvSpPr>
        <p:spPr>
          <a:xfrm>
            <a:off x="176914" y="3115056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192154" y="4757928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4965322" y="2983992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97"/>
          <p:cNvSpPr txBox="1"/>
          <p:nvPr/>
        </p:nvSpPr>
        <p:spPr>
          <a:xfrm>
            <a:off x="146304" y="3163315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01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6" name="TextBox 97"/>
          <p:cNvSpPr txBox="1"/>
          <p:nvPr/>
        </p:nvSpPr>
        <p:spPr>
          <a:xfrm>
            <a:off x="183743" y="4772659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02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8" name="TextBox 97"/>
          <p:cNvSpPr txBox="1"/>
          <p:nvPr/>
        </p:nvSpPr>
        <p:spPr>
          <a:xfrm>
            <a:off x="4938623" y="3026155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03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" name="TextBox 33"/>
          <p:cNvSpPr txBox="1"/>
          <p:nvPr/>
        </p:nvSpPr>
        <p:spPr>
          <a:xfrm>
            <a:off x="219456" y="1097834"/>
            <a:ext cx="8641080" cy="13849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Педагогическая диагностика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деятельность по выявлению актуального состояния и тенденций индивидуально-личностного развития субъектов педагогического взаимодействия, направленная на управление качеством образовательного процесса.</a:t>
            </a:r>
          </a:p>
          <a:p>
            <a:pPr>
              <a:spcBef>
                <a:spcPct val="0"/>
              </a:spcBef>
            </a:pP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33"/>
          <p:cNvSpPr txBox="1"/>
          <p:nvPr/>
        </p:nvSpPr>
        <p:spPr>
          <a:xfrm>
            <a:off x="932688" y="4672786"/>
            <a:ext cx="3429000" cy="21852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/>
              <a:t> </a:t>
            </a:r>
            <a:r>
              <a:rPr lang="ru-RU" sz="1600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развивающего потенциала среды становления и развития ребёнка и отдельных средств обучения и воспитания как основание для их отбора и проектирования педагогических систем.</a:t>
            </a:r>
          </a:p>
          <a:p>
            <a:pPr algn="ctr">
              <a:spcBef>
                <a:spcPct val="0"/>
              </a:spcBef>
            </a:pP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2459736" y="2435906"/>
            <a:ext cx="4745736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направления диагностики: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33"/>
          <p:cNvSpPr txBox="1"/>
          <p:nvPr/>
        </p:nvSpPr>
        <p:spPr>
          <a:xfrm>
            <a:off x="960120" y="2993690"/>
            <a:ext cx="3236976" cy="19389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b="1" dirty="0" smtClean="0"/>
              <a:t> 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Выявление исходного уровня и перспектив развития ребёнка как основа для педагогического прогнозирования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целеполагания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spcBef>
                <a:spcPct val="0"/>
              </a:spcBef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直接连接符 5"/>
          <p:cNvCxnSpPr/>
          <p:nvPr/>
        </p:nvCxnSpPr>
        <p:spPr>
          <a:xfrm rot="16200000" flipH="1">
            <a:off x="3127248" y="5001768"/>
            <a:ext cx="3090672" cy="18288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5"/>
          <p:cNvCxnSpPr/>
          <p:nvPr/>
        </p:nvCxnSpPr>
        <p:spPr>
          <a:xfrm rot="10800000">
            <a:off x="3188208" y="2237232"/>
            <a:ext cx="3011424" cy="12192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3"/>
          <p:cNvSpPr txBox="1"/>
          <p:nvPr/>
        </p:nvSpPr>
        <p:spPr>
          <a:xfrm>
            <a:off x="5583936" y="2981498"/>
            <a:ext cx="3346704" cy="24929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Мониторинг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(контроль прохождения и коррекция) педагогического процесса; выявление факторов и условий, обеспечивающих его динамику для определения оптимального характера педагогической деятельности.</a:t>
            </a:r>
          </a:p>
          <a:p>
            <a:pPr algn="ctr">
              <a:spcBef>
                <a:spcPct val="0"/>
              </a:spcBef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5593080" y="5258354"/>
            <a:ext cx="3346704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Оценка результативности педагогической деятельности, выявление возможностей её совершенствования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4989706" y="4791456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97"/>
          <p:cNvSpPr txBox="1"/>
          <p:nvPr/>
        </p:nvSpPr>
        <p:spPr>
          <a:xfrm>
            <a:off x="4972151" y="4870195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04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18872" y="1161288"/>
            <a:ext cx="8897112" cy="5413248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735824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метода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изучения поведения детей в определённой педагогической ситуации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3" name="椭圆 9"/>
          <p:cNvSpPr/>
          <p:nvPr/>
        </p:nvSpPr>
        <p:spPr bwMode="auto">
          <a:xfrm>
            <a:off x="256032" y="2862072"/>
            <a:ext cx="2432304" cy="2112264"/>
          </a:xfrm>
          <a:prstGeom prst="ellipse">
            <a:avLst/>
          </a:prstGeom>
          <a:solidFill>
            <a:srgbClr val="467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空心弧 1"/>
          <p:cNvSpPr/>
          <p:nvPr/>
        </p:nvSpPr>
        <p:spPr>
          <a:xfrm rot="5400000">
            <a:off x="-875599" y="1784799"/>
            <a:ext cx="4189244" cy="4112653"/>
          </a:xfrm>
          <a:prstGeom prst="blockArc">
            <a:avLst>
              <a:gd name="adj1" fmla="val 10897210"/>
              <a:gd name="adj2" fmla="val 6953"/>
              <a:gd name="adj3" fmla="val 1246"/>
            </a:avLst>
          </a:prstGeom>
          <a:solidFill>
            <a:srgbClr val="0D4594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68" tIns="64285" rIns="128568" bIns="64285"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500">
              <a:solidFill>
                <a:prstClr val="black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20" name="椭圆 11"/>
          <p:cNvSpPr/>
          <p:nvPr/>
        </p:nvSpPr>
        <p:spPr>
          <a:xfrm>
            <a:off x="2286534" y="5124056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2" name="Google Shape;968;p48"/>
          <p:cNvSpPr/>
          <p:nvPr/>
        </p:nvSpPr>
        <p:spPr>
          <a:xfrm>
            <a:off x="2267858" y="5083106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456" y="2633472"/>
            <a:ext cx="2587752" cy="2441448"/>
          </a:xfrm>
          <a:prstGeom prst="ellipse">
            <a:avLst/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6" name="椭圆 11"/>
          <p:cNvSpPr/>
          <p:nvPr/>
        </p:nvSpPr>
        <p:spPr>
          <a:xfrm>
            <a:off x="2996718" y="3429368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7" name="Google Shape;968;p48"/>
          <p:cNvSpPr/>
          <p:nvPr/>
        </p:nvSpPr>
        <p:spPr>
          <a:xfrm>
            <a:off x="2984138" y="3412802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Прямоугольник 24"/>
          <p:cNvSpPr/>
          <p:nvPr/>
        </p:nvSpPr>
        <p:spPr>
          <a:xfrm>
            <a:off x="640080" y="1191519"/>
            <a:ext cx="8247888" cy="90024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 изучения поведения детей в определённой педагогической ситуации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является одним из достоверных диагностических методов в педагогике.  </a:t>
            </a:r>
          </a:p>
          <a:p>
            <a:pPr lvl="0"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218688" y="3291266"/>
            <a:ext cx="5687568" cy="176202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Уточняющая стадия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Педагог систематизирует, классифицирует полученную информацию, анализирует факторы, способствующие развитию негативных качеств личности учащегося, внешние особенности поведения, устанавливает между ними связь, чтобы проникнуть в сущность явления.  </a:t>
            </a:r>
          </a:p>
          <a:p>
            <a:pPr lvl="0"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752344" y="1889186"/>
            <a:ext cx="6041136" cy="133113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/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b="1" dirty="0" smtClean="0"/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Предварительная стадия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Педагог целенаправленно и систематически собирает материал жизни, деятельности, общения учащихся. Информация фиксируется и накапливается в дневниках педагогических наблюдений.  </a:t>
            </a:r>
          </a:p>
          <a:p>
            <a:pPr lvl="0"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941320" y="5071298"/>
            <a:ext cx="5745480" cy="9925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ru-RU" sz="1200" b="1" dirty="0" smtClean="0"/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Заключительная (преобразующая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 стадия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Педагог на основе получения информации и её анализа прогнозирует воспитательную работу с учащимися. </a:t>
            </a:r>
            <a:endParaRPr lang="ru-RU" sz="1200" dirty="0" smtClean="0"/>
          </a:p>
          <a:p>
            <a:pPr algn="ctr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椭圆 11"/>
          <p:cNvSpPr/>
          <p:nvPr/>
        </p:nvSpPr>
        <p:spPr>
          <a:xfrm>
            <a:off x="2143278" y="1963280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7" name="Google Shape;968;p48"/>
          <p:cNvSpPr/>
          <p:nvPr/>
        </p:nvSpPr>
        <p:spPr>
          <a:xfrm>
            <a:off x="2121554" y="1946714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52728"/>
            <a:ext cx="9144000" cy="2432304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8016" y="0"/>
            <a:ext cx="7470648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Предварительная и уточняющая стадии</a:t>
            </a:r>
            <a:r>
              <a:rPr lang="ru-RU" sz="24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метода изучения поведения детей в определённой педагогической ситуации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 flipV="1">
            <a:off x="0" y="5989320"/>
            <a:ext cx="9144000" cy="676656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4592" y="1311154"/>
            <a:ext cx="87782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Предварительная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стадия метода изучения поведения детей в определённой педагогической ситуации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предполагает 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целенаправленный и систематический сбор материала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о жизни, деятельности, общении учащихся. Информация фиксируется и накапливается в дневниках педагогических наблюдений.  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Например, в рамках скрытого наблюдения на этой стадии педагог в начале учебного года собирает материал о жизни, деятельности, общении учащихся. 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0792" y="3705618"/>
            <a:ext cx="89032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Уточняющая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стадия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метода изучения поведения детей в определённой педагогической ситуации предполагает систематизацию и классификацию полученной информации, анализ факторов, способствующих развитию негативных качеств личности учащегося, внешних особенностей поведения, установление между ними связи, чтобы проникнуть в сущность явления. 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Например, на этой стадии педагог размышляет над причинами трудновоспитуемости, строит умозаключения. 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92224"/>
            <a:ext cx="9144000" cy="3419856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cxnSp>
        <p:nvCxnSpPr>
          <p:cNvPr id="4" name="直接连接符 5"/>
          <p:cNvCxnSpPr/>
          <p:nvPr/>
        </p:nvCxnSpPr>
        <p:spPr>
          <a:xfrm rot="16200000" flipH="1">
            <a:off x="3963926" y="4366261"/>
            <a:ext cx="1307590" cy="2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5"/>
          <p:cNvCxnSpPr/>
          <p:nvPr/>
        </p:nvCxnSpPr>
        <p:spPr>
          <a:xfrm rot="10800000" flipV="1">
            <a:off x="942786" y="5952744"/>
            <a:ext cx="7625142" cy="32488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16200000" flipH="1">
            <a:off x="3986785" y="2532887"/>
            <a:ext cx="1261872" cy="2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73736" y="0"/>
            <a:ext cx="7754112" cy="136191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Заключительная стадия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метода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изучения поведения детей в определённой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педагогической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ситуации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33"/>
          <p:cNvSpPr txBox="1"/>
          <p:nvPr/>
        </p:nvSpPr>
        <p:spPr>
          <a:xfrm>
            <a:off x="201168" y="2469523"/>
            <a:ext cx="4160520" cy="21544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Заключительная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стадия метода изучения поведения детей в определённой педагогической ситуации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 анализ педагогического воздействия. </a:t>
            </a:r>
            <a:r>
              <a:rPr lang="ru-RU" sz="2000" dirty="0" smtClean="0"/>
              <a:t> 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33"/>
          <p:cNvSpPr txBox="1"/>
          <p:nvPr/>
        </p:nvSpPr>
        <p:spPr>
          <a:xfrm>
            <a:off x="4806696" y="1972699"/>
            <a:ext cx="4160520" cy="320087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2000" dirty="0" smtClean="0"/>
              <a:t> </a:t>
            </a:r>
            <a:endParaRPr lang="ru-RU" sz="2000" dirty="0" smtClean="0"/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позволяет оценить эффективность общения педагога с детьми, сравнить поставленную цель с достигнутыми результатами и сформулировать новые перспективы.  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7726680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Содержание метода изучения поведения детей в определённой педагогической ситуации 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7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平行四边形 3"/>
          <p:cNvSpPr/>
          <p:nvPr/>
        </p:nvSpPr>
        <p:spPr>
          <a:xfrm>
            <a:off x="0" y="1005840"/>
            <a:ext cx="9144000" cy="5852160"/>
          </a:xfrm>
          <a:prstGeom prst="rect">
            <a:avLst/>
          </a:prstGeom>
          <a:solidFill>
            <a:schemeClr val="accent1">
              <a:lumMod val="60000"/>
              <a:lumOff val="4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4326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98" kern="0">
              <a:solidFill>
                <a:sysClr val="windowText" lastClr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4592" y="1055122"/>
            <a:ext cx="897940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заключается в выявлении особенностей поведения ребёнка в классе, в семье, специфики его отношений с родителями и педагогами, выделении определённых черт характера. 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1956816"/>
            <a:ext cx="9144000" cy="1490472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sp>
        <p:nvSpPr>
          <p:cNvPr id="30" name="TextBox 33"/>
          <p:cNvSpPr txBox="1"/>
          <p:nvPr/>
        </p:nvSpPr>
        <p:spPr>
          <a:xfrm>
            <a:off x="173736" y="1945178"/>
            <a:ext cx="8835634" cy="16927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метода изучения поведения детей в определённой педагогической ситуации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включает использование 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проблемных ситуаций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Они создают условия детской деятельности и общения, где необходимо дать анализ и/или оценку поведения других людей и своего поведения, а также выбрать стратегию собственного поведения с учётом его возможных последствий.  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577584"/>
            <a:ext cx="9144000" cy="280416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4592" y="3402082"/>
            <a:ext cx="8979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Проблемные ситуации строятся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на основе реальных историй и непосредственного опыта детей или на основе историй из произведений художественной литературы, сказок, живописи, кино и мультфильмов. Содержание или тему ситуаций составляют определённые моральные нормы и правила поведения, которые проявляются в действиях одного или нескольких героев. Это содержание предъявляется детям в вербальной, игровой или практической форме.  </a:t>
            </a:r>
            <a:endParaRPr lang="ru-RU" sz="20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5175504"/>
            <a:ext cx="9144000" cy="1496568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4592" y="5257800"/>
            <a:ext cx="89794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Опираясь на тему ситуации и её содержание, формулируются вопросы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относительно характера действий её участников, мотивов их поступков, чувств и переживаний, следования нормам и правилам. Вопросы направлены на выявление, понимание и оценку детьми трёх компонентов ситуаций: поведения героев и их мотивов, чувств и переживаний, содержащихся в ситуациях моральных норм и ценностей. 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161288"/>
            <a:ext cx="9144000" cy="2423160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20618" y="0"/>
            <a:ext cx="6486606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Вопросы по теме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926592"/>
            <a:ext cx="896112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r>
              <a:rPr lang="ru-RU" b="1" dirty="0" smtClean="0"/>
              <a:t>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метода изучения поведения детей в определённой педагогической ситуации включает несколько стадий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А) Предварительная, уточняющая, преобразующая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 Предварительная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уточняющая, заключительная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В) Дополнительная, уточняющая, заключительная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Г) Нет верного ответа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Д) Верно А и Б</a:t>
            </a:r>
          </a:p>
          <a:p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6304" y="3831337"/>
            <a:ext cx="89976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метода изучения поведения детей в определённой педагогической ситуации: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Включает использование проблемных ситуаций. Проблемные ситуации строятся на основе реальных историй и непосредственного опыта детей или на основе историй из произведений художественной литературы, сказок, живописи, кино и мультфильмов.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Заключается в выявлении особенностей поведения ребёнка в классе, в семье, специфики его отношений с родителями и педагогами, выделении определённых черт характера. 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В)Все выше перечисленное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Нет правильного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6659880"/>
            <a:ext cx="9144000" cy="198120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3739896"/>
            <a:ext cx="9144000" cy="198120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8600" y="0"/>
            <a:ext cx="7031736" cy="90024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dirty="0">
              <a:solidFill>
                <a:schemeClr val="bg1"/>
              </a:solidFill>
              <a:latin typeface="Gotham Pro Black" panose="02000903040000020004" pitchFamily="50" charset="0"/>
              <a:cs typeface="Gotham Pro Black" panose="02000903040000020004" pitchFamily="50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5" name="Freeform 8"/>
          <p:cNvSpPr/>
          <p:nvPr/>
        </p:nvSpPr>
        <p:spPr>
          <a:xfrm>
            <a:off x="310896" y="1280160"/>
            <a:ext cx="8522208" cy="5221224"/>
          </a:xfrm>
          <a:custGeom>
            <a:avLst/>
            <a:gdLst/>
            <a:ahLst/>
            <a:cxnLst/>
            <a:rect l="l" t="t" r="r" b="b"/>
            <a:pathLst>
              <a:path w="1736622" h="1662840">
                <a:moveTo>
                  <a:pt x="0" y="0"/>
                </a:moveTo>
                <a:lnTo>
                  <a:pt x="1736622" y="0"/>
                </a:lnTo>
                <a:lnTo>
                  <a:pt x="1736622" y="1662840"/>
                </a:lnTo>
                <a:lnTo>
                  <a:pt x="0" y="166284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</p:sp>
      <p:grpSp>
        <p:nvGrpSpPr>
          <p:cNvPr id="2" name="Group 10"/>
          <p:cNvGrpSpPr/>
          <p:nvPr/>
        </p:nvGrpSpPr>
        <p:grpSpPr>
          <a:xfrm>
            <a:off x="441144" y="1371604"/>
            <a:ext cx="8309664" cy="5051435"/>
            <a:chOff x="-339476" y="-251019"/>
            <a:chExt cx="11017901" cy="5479979"/>
          </a:xfrm>
        </p:grpSpPr>
        <p:grpSp>
          <p:nvGrpSpPr>
            <p:cNvPr id="3" name="Group 11"/>
            <p:cNvGrpSpPr/>
            <p:nvPr/>
          </p:nvGrpSpPr>
          <p:grpSpPr>
            <a:xfrm>
              <a:off x="-339476" y="-251019"/>
              <a:ext cx="8982931" cy="4355906"/>
              <a:chOff x="-67057" y="-49584"/>
              <a:chExt cx="1774406" cy="860425"/>
            </a:xfrm>
          </p:grpSpPr>
          <p:sp>
            <p:nvSpPr>
              <p:cNvPr id="25" name="Freeform 12"/>
              <p:cNvSpPr/>
              <p:nvPr/>
            </p:nvSpPr>
            <p:spPr>
              <a:xfrm>
                <a:off x="-62267" y="-43108"/>
                <a:ext cx="1769616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26" name="TextBox 13"/>
              <p:cNvSpPr txBox="1"/>
              <p:nvPr/>
            </p:nvSpPr>
            <p:spPr>
              <a:xfrm>
                <a:off x="-67057" y="-49584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-112074" y="-72468"/>
              <a:ext cx="10523768" cy="5237628"/>
              <a:chOff x="-72311" y="-66996"/>
              <a:chExt cx="2078769" cy="1034593"/>
            </a:xfrm>
          </p:grpSpPr>
          <p:sp>
            <p:nvSpPr>
              <p:cNvPr id="23" name="Freeform 15"/>
              <p:cNvSpPr/>
              <p:nvPr/>
            </p:nvSpPr>
            <p:spPr>
              <a:xfrm>
                <a:off x="-72311" y="-66996"/>
                <a:ext cx="2078769" cy="1034593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</p:sp>
          <p:sp>
            <p:nvSpPr>
              <p:cNvPr id="24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sp>
          <p:nvSpPr>
            <p:cNvPr id="22" name="TextBox 17"/>
            <p:cNvSpPr txBox="1"/>
            <p:nvPr/>
          </p:nvSpPr>
          <p:spPr>
            <a:xfrm>
              <a:off x="94034" y="20321"/>
              <a:ext cx="10584391" cy="520863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Воспитывающая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ситуация как метод организации и формирования опыта поведения школьников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[Электронная версия][Ресурс: 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https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://urok.1sept.ru/articles/689815]</a:t>
              </a:r>
            </a:p>
            <a:p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Методы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и методика педагогического исследования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[Электронная версия][Ресурс: https://ddutvyborg.spb.ru/wp-content/uploads/2017/11/Методы-и-методика-педагогического-исследования-материал-для-самообразования-1.pdf]</a:t>
              </a:r>
            </a:p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Что такое социально-педагогическая диагностика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[Электронная версия][Ресурс:  https://psi.68edu.ru/wp-content/uploads/2022/04/Что-такое-социально-педагогическая-диагностика.pdf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]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 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2042</TotalTime>
  <Words>388</Words>
  <Application>Microsoft Office PowerPoint</Application>
  <PresentationFormat>Экран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Ольга</cp:lastModifiedBy>
  <cp:revision>357</cp:revision>
  <dcterms:created xsi:type="dcterms:W3CDTF">2019-11-13T12:28:12Z</dcterms:created>
  <dcterms:modified xsi:type="dcterms:W3CDTF">2024-11-08T00:19:37Z</dcterms:modified>
</cp:coreProperties>
</file>