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7" r:id="rId2"/>
    <p:sldId id="323" r:id="rId3"/>
    <p:sldId id="259" r:id="rId4"/>
    <p:sldId id="292" r:id="rId5"/>
    <p:sldId id="300" r:id="rId6"/>
    <p:sldId id="303" r:id="rId7"/>
    <p:sldId id="316" r:id="rId8"/>
    <p:sldId id="261" r:id="rId9"/>
    <p:sldId id="308" r:id="rId10"/>
    <p:sldId id="309" r:id="rId11"/>
    <p:sldId id="310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6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51;&#1040;&#1042;&#1040;%201%20&#1042;&#1050;&#1056;%20&#1043;&#1056;&#1059;&#1047;&#1054;&#1055;&#1045;&#1056;&#1045;&#1042;&#1054;&#1047;&#1050;&#1048;%20&#1040;&#1042;&#1058;&#1054;&#1052;&#1054;&#1041;&#1048;&#1051;&#1068;&#1053;&#1067;&#1052;%20&#1058;&#1056;&#1040;&#1053;&#1057;&#1055;&#1054;&#1056;&#1058;&#1054;&#1052;\&#1050;&#1085;&#1080;&#1075;&#1072;1.4443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567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4;&#1082;&#1088;%20&#1058;&#1088;&#1072;&#1085;&#1089;&#1083;&#1086;&#1075;&#1080;&#1089;&#1090;&#1080;&#1082;%20&#1076;&#1077;&#1083;&#1072;&#1090;&#1100;\&#1050;&#1085;&#1080;&#1075;&#1072;14567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51;&#1040;&#1042;&#1040;%201%20&#1042;&#1050;&#1056;%20&#1043;&#1056;&#1059;&#1047;&#1054;&#1055;&#1045;&#1056;&#1045;&#1042;&#1054;&#1047;&#1050;&#1048;%20&#1040;&#1042;&#1058;&#1054;&#1052;&#1054;&#1041;&#1048;&#1051;&#1068;&#1053;&#1067;&#1052;%20&#1058;&#1056;&#1040;&#1053;&#1057;&#1055;&#1054;&#1056;&#1058;&#1054;&#1052;\&#1050;&#1085;&#1080;&#1075;&#1072;1.4443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51;&#1040;&#1042;&#1040;%201%20&#1042;&#1050;&#1056;%20&#1043;&#1056;&#1059;&#1047;&#1054;&#1055;&#1045;&#1056;&#1045;&#1042;&#1054;&#1047;&#1050;&#1048;%20&#1040;&#1042;&#1058;&#1054;&#1052;&#1054;&#1041;&#1048;&#1051;&#1068;&#1053;&#1067;&#1052;%20&#1058;&#1056;&#1040;&#1053;&#1057;&#1055;&#1054;&#1056;&#1058;&#1054;&#1052;\&#1050;&#1085;&#1080;&#1075;&#1072;1.4443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43;&#1051;&#1040;&#1042;&#1040;%201%20&#1042;&#1050;&#1056;%20&#1043;&#1056;&#1059;&#1047;&#1054;&#1055;&#1045;&#1056;&#1045;&#1042;&#1054;&#1047;&#1050;&#1048;%20&#1040;&#1042;&#1058;&#1054;&#1052;&#1054;&#1041;&#1048;&#1051;&#1068;&#1053;&#1067;&#1052;%20&#1058;&#1056;&#1040;&#1053;&#1057;&#1055;&#1054;&#1056;&#1058;&#1054;&#1052;\&#1050;&#1085;&#1080;&#1075;&#1072;1.4443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567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567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567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567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Лист2!$F$64</c:f>
              <c:strCache>
                <c:ptCount val="1"/>
                <c:pt idx="0">
                  <c:v>Перевезено грузов всеми видами транспорта, млн. 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Лист2!$G$63:$M$63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Лист2!$G$64:$M$64</c:f>
              <c:numCache>
                <c:formatCode>#,##0</c:formatCode>
                <c:ptCount val="7"/>
                <c:pt idx="0">
                  <c:v>7750</c:v>
                </c:pt>
                <c:pt idx="1">
                  <c:v>7898</c:v>
                </c:pt>
                <c:pt idx="2">
                  <c:v>7960</c:v>
                </c:pt>
                <c:pt idx="3">
                  <c:v>8262</c:v>
                </c:pt>
                <c:pt idx="4">
                  <c:v>8779</c:v>
                </c:pt>
                <c:pt idx="5">
                  <c:v>9059</c:v>
                </c:pt>
                <c:pt idx="6">
                  <c:v>9400</c:v>
                </c:pt>
              </c:numCache>
            </c:numRef>
          </c:val>
        </c:ser>
        <c:dLbls>
          <c:showVal val="1"/>
        </c:dLbls>
        <c:shape val="box"/>
        <c:axId val="114248704"/>
        <c:axId val="115102464"/>
        <c:axId val="0"/>
      </c:bar3DChart>
      <c:catAx>
        <c:axId val="11424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02464"/>
        <c:crosses val="autoZero"/>
        <c:auto val="1"/>
        <c:lblAlgn val="ctr"/>
        <c:lblOffset val="100"/>
      </c:catAx>
      <c:valAx>
        <c:axId val="1151024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48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Лист1!$H$52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Pt>
            <c:idx val="0"/>
            <c:spPr>
              <a:solidFill>
                <a:schemeClr val="tx1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Лист1!$G$53:$G$54</c:f>
              <c:strCache>
                <c:ptCount val="2"/>
                <c:pt idx="0">
                  <c:v>Собственные средства</c:v>
                </c:pt>
                <c:pt idx="1">
                  <c:v>Заемные средства</c:v>
                </c:pt>
              </c:strCache>
            </c:strRef>
          </c:cat>
          <c:val>
            <c:numRef>
              <c:f>Лист1!$H$53:$H$54</c:f>
              <c:numCache>
                <c:formatCode>General</c:formatCode>
                <c:ptCount val="2"/>
                <c:pt idx="0">
                  <c:v>17.739999999999988</c:v>
                </c:pt>
                <c:pt idx="1">
                  <c:v>82.26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Лист2!$D$9</c:f>
              <c:strCache>
                <c:ptCount val="1"/>
                <c:pt idx="0">
                  <c:v>Расходы на связь,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Лист2!$E$8:$F$8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Лист2!$E$9:$F$9</c:f>
              <c:numCache>
                <c:formatCode>General</c:formatCode>
                <c:ptCount val="2"/>
                <c:pt idx="0">
                  <c:v>510</c:v>
                </c:pt>
                <c:pt idx="1">
                  <c:v>170</c:v>
                </c:pt>
              </c:numCache>
            </c:numRef>
          </c:val>
        </c:ser>
        <c:dLbls>
          <c:showVal val="1"/>
        </c:dLbls>
        <c:shape val="box"/>
        <c:axId val="119026816"/>
        <c:axId val="119028352"/>
        <c:axId val="0"/>
      </c:bar3DChart>
      <c:catAx>
        <c:axId val="11902681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28352"/>
        <c:crosses val="autoZero"/>
        <c:auto val="1"/>
        <c:lblAlgn val="ctr"/>
        <c:lblOffset val="100"/>
      </c:catAx>
      <c:valAx>
        <c:axId val="1190283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268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Лист2!$E$31</c:f>
              <c:strCache>
                <c:ptCount val="1"/>
                <c:pt idx="0">
                  <c:v>Расходы на топливо , тыс. руб.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Лист2!$F$30:$G$30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Лист2!$F$31:$G$31</c:f>
              <c:numCache>
                <c:formatCode>General</c:formatCode>
                <c:ptCount val="2"/>
                <c:pt idx="0">
                  <c:v>30602.1</c:v>
                </c:pt>
                <c:pt idx="1">
                  <c:v>21421</c:v>
                </c:pt>
              </c:numCache>
            </c:numRef>
          </c:val>
        </c:ser>
        <c:dLbls>
          <c:showVal val="1"/>
        </c:dLbls>
        <c:shape val="box"/>
        <c:axId val="119061120"/>
        <c:axId val="118952320"/>
        <c:axId val="0"/>
      </c:bar3DChart>
      <c:catAx>
        <c:axId val="11906112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52320"/>
        <c:crosses val="autoZero"/>
        <c:auto val="1"/>
        <c:lblAlgn val="ctr"/>
        <c:lblOffset val="100"/>
      </c:catAx>
      <c:valAx>
        <c:axId val="1189523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61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Лист2!$H$58</c:f>
              <c:strCache>
                <c:ptCount val="1"/>
                <c:pt idx="0">
                  <c:v>Затраты на хранение и управление складскими запасами, тыс. руб. 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Лист2!$I$57:$J$57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Лист2!$I$58:$J$58</c:f>
              <c:numCache>
                <c:formatCode>General</c:formatCode>
                <c:ptCount val="2"/>
                <c:pt idx="0">
                  <c:v>35702</c:v>
                </c:pt>
                <c:pt idx="1">
                  <c:v>29276</c:v>
                </c:pt>
              </c:numCache>
            </c:numRef>
          </c:val>
        </c:ser>
        <c:dLbls>
          <c:showVal val="1"/>
        </c:dLbls>
        <c:shape val="box"/>
        <c:axId val="118976896"/>
        <c:axId val="118978432"/>
        <c:axId val="0"/>
      </c:bar3DChart>
      <c:catAx>
        <c:axId val="11897689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78432"/>
        <c:crosses val="autoZero"/>
        <c:auto val="1"/>
        <c:lblAlgn val="ctr"/>
        <c:lblOffset val="100"/>
      </c:catAx>
      <c:valAx>
        <c:axId val="1189784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768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Лист1!$H$122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Лист1!$G$123:$G$124</c:f>
              <c:strCache>
                <c:ptCount val="2"/>
                <c:pt idx="0">
                  <c:v>Выручка, тыс. руб.</c:v>
                </c:pt>
                <c:pt idx="1">
                  <c:v>Расходы по обычной деятельности, тыс. руб.</c:v>
                </c:pt>
              </c:strCache>
            </c:strRef>
          </c:cat>
          <c:val>
            <c:numRef>
              <c:f>Лист1!$H$123:$H$124</c:f>
              <c:numCache>
                <c:formatCode>#,##0</c:formatCode>
                <c:ptCount val="2"/>
                <c:pt idx="0">
                  <c:v>105433</c:v>
                </c:pt>
                <c:pt idx="1">
                  <c:v>102007</c:v>
                </c:pt>
              </c:numCache>
            </c:numRef>
          </c:val>
        </c:ser>
        <c:ser>
          <c:idx val="1"/>
          <c:order val="1"/>
          <c:tx>
            <c:strRef>
              <c:f>Лист1!$I$122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Лист1!$G$123:$G$124</c:f>
              <c:strCache>
                <c:ptCount val="2"/>
                <c:pt idx="0">
                  <c:v>Выручка, тыс. руб.</c:v>
                </c:pt>
                <c:pt idx="1">
                  <c:v>Расходы по обычной деятельности, тыс. руб.</c:v>
                </c:pt>
              </c:strCache>
            </c:strRef>
          </c:cat>
          <c:val>
            <c:numRef>
              <c:f>Лист1!$I$123:$I$124</c:f>
              <c:numCache>
                <c:formatCode>General</c:formatCode>
                <c:ptCount val="2"/>
                <c:pt idx="0">
                  <c:v>179236</c:v>
                </c:pt>
                <c:pt idx="1">
                  <c:v>157464</c:v>
                </c:pt>
              </c:numCache>
            </c:numRef>
          </c:val>
        </c:ser>
        <c:dLbls>
          <c:showVal val="1"/>
        </c:dLbls>
        <c:shape val="box"/>
        <c:axId val="119008256"/>
        <c:axId val="119083776"/>
        <c:axId val="0"/>
      </c:bar3DChart>
      <c:catAx>
        <c:axId val="1190082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83776"/>
        <c:crosses val="autoZero"/>
        <c:auto val="1"/>
        <c:lblAlgn val="ctr"/>
        <c:lblOffset val="100"/>
      </c:catAx>
      <c:valAx>
        <c:axId val="11908377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9008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Лист1!$D$147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Лист1!$E$146:$F$146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Лист1!$E$147:$F$147</c:f>
              <c:numCache>
                <c:formatCode>General</c:formatCode>
                <c:ptCount val="2"/>
                <c:pt idx="0">
                  <c:v>3426</c:v>
                </c:pt>
                <c:pt idx="1">
                  <c:v>21772</c:v>
                </c:pt>
              </c:numCache>
            </c:numRef>
          </c:val>
        </c:ser>
        <c:dLbls>
          <c:showVal val="1"/>
        </c:dLbls>
        <c:shape val="cylinder"/>
        <c:axId val="119108352"/>
        <c:axId val="119109888"/>
        <c:axId val="0"/>
      </c:bar3DChart>
      <c:catAx>
        <c:axId val="1191083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109888"/>
        <c:crosses val="autoZero"/>
        <c:auto val="1"/>
        <c:lblAlgn val="ctr"/>
        <c:lblOffset val="100"/>
      </c:catAx>
      <c:valAx>
        <c:axId val="1191098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91083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Лист1!$D$154</c:f>
              <c:strCache>
                <c:ptCount val="1"/>
                <c:pt idx="0">
                  <c:v>Валовая рентабельность,%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Лист1!$E$153:$F$153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Лист1!$E$154:$F$154</c:f>
              <c:numCache>
                <c:formatCode>General</c:formatCode>
                <c:ptCount val="2"/>
                <c:pt idx="0">
                  <c:v>3.24</c:v>
                </c:pt>
                <c:pt idx="1">
                  <c:v>12.15</c:v>
                </c:pt>
              </c:numCache>
            </c:numRef>
          </c:val>
        </c:ser>
        <c:dLbls>
          <c:showVal val="1"/>
        </c:dLbls>
        <c:shape val="box"/>
        <c:axId val="118823168"/>
        <c:axId val="118841344"/>
        <c:axId val="0"/>
      </c:bar3DChart>
      <c:catAx>
        <c:axId val="1188231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841344"/>
        <c:crosses val="autoZero"/>
        <c:auto val="1"/>
        <c:lblAlgn val="ctr"/>
        <c:lblOffset val="100"/>
      </c:catAx>
      <c:valAx>
        <c:axId val="118841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823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Лист2!$S$15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Лист2!$R$16:$R$21</c:f>
              <c:strCache>
                <c:ptCount val="6"/>
                <c:pt idx="0">
                  <c:v>Перевезено грузов автомобильным транспортом</c:v>
                </c:pt>
                <c:pt idx="1">
                  <c:v>Перевезено грузов железнодорожным транспортом</c:v>
                </c:pt>
                <c:pt idx="2">
                  <c:v>Перевезено грузов трубопроводным транспортом</c:v>
                </c:pt>
                <c:pt idx="3">
                  <c:v>Перевезено грузов морским транспортом</c:v>
                </c:pt>
                <c:pt idx="4">
                  <c:v>Перевезено грузов внутренним водным транспортом</c:v>
                </c:pt>
                <c:pt idx="5">
                  <c:v>Перевезено грузов воздушным транспортом</c:v>
                </c:pt>
              </c:strCache>
            </c:strRef>
          </c:cat>
          <c:val>
            <c:numRef>
              <c:f>Лист2!$S$16:$S$21</c:f>
              <c:numCache>
                <c:formatCode>General</c:formatCode>
                <c:ptCount val="6"/>
                <c:pt idx="0" formatCode="#,##0.00">
                  <c:v>74.459999999999994</c:v>
                </c:pt>
                <c:pt idx="1">
                  <c:v>12.65</c:v>
                </c:pt>
                <c:pt idx="2">
                  <c:v>10.629999999999999</c:v>
                </c:pt>
                <c:pt idx="3">
                  <c:v>0.35000000000000031</c:v>
                </c:pt>
                <c:pt idx="4">
                  <c:v>1.1299999999999943</c:v>
                </c:pt>
                <c:pt idx="5">
                  <c:v>5.0000000000000114E-3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Лист2!$E$135</c:f>
              <c:strCache>
                <c:ptCount val="1"/>
                <c:pt idx="0">
                  <c:v>Грузооборот автомобильного транспорта, млрд т.км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Лист2!$F$134:$L$134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Лист2!$F$135:$L$135</c:f>
              <c:numCache>
                <c:formatCode>General</c:formatCode>
                <c:ptCount val="7"/>
                <c:pt idx="0">
                  <c:v>199.3</c:v>
                </c:pt>
                <c:pt idx="1">
                  <c:v>247.1</c:v>
                </c:pt>
                <c:pt idx="2">
                  <c:v>271.8</c:v>
                </c:pt>
                <c:pt idx="3">
                  <c:v>296.7</c:v>
                </c:pt>
                <c:pt idx="4">
                  <c:v>313.89999999999969</c:v>
                </c:pt>
                <c:pt idx="5">
                  <c:v>362.2</c:v>
                </c:pt>
                <c:pt idx="6">
                  <c:v>385.9</c:v>
                </c:pt>
              </c:numCache>
            </c:numRef>
          </c:val>
        </c:ser>
        <c:dLbls>
          <c:showVal val="1"/>
        </c:dLbls>
        <c:shape val="box"/>
        <c:axId val="115679616"/>
        <c:axId val="115681152"/>
        <c:axId val="0"/>
      </c:bar3DChart>
      <c:catAx>
        <c:axId val="115679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81152"/>
        <c:crosses val="autoZero"/>
        <c:auto val="1"/>
        <c:lblAlgn val="ctr"/>
        <c:lblOffset val="100"/>
      </c:catAx>
      <c:valAx>
        <c:axId val="115681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79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Лист2!$E$119</c:f>
              <c:strCache>
                <c:ptCount val="1"/>
                <c:pt idx="0">
                  <c:v>Грузооборот морского транспорта, млрд т.км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Лист2!$F$118:$L$118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Лист2!$F$119:$L$119</c:f>
              <c:numCache>
                <c:formatCode>General</c:formatCode>
                <c:ptCount val="7"/>
                <c:pt idx="0">
                  <c:v>100</c:v>
                </c:pt>
                <c:pt idx="1">
                  <c:v>42</c:v>
                </c:pt>
                <c:pt idx="2">
                  <c:v>43</c:v>
                </c:pt>
                <c:pt idx="3">
                  <c:v>44</c:v>
                </c:pt>
                <c:pt idx="4">
                  <c:v>45</c:v>
                </c:pt>
                <c:pt idx="5">
                  <c:v>69</c:v>
                </c:pt>
                <c:pt idx="6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Лист2!$E$120</c:f>
              <c:strCache>
                <c:ptCount val="1"/>
                <c:pt idx="0">
                  <c:v>Грузооборот внутреннего водного транспорта, млрд т.км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Лист2!$F$118:$L$118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Лист2!$F$120:$L$120</c:f>
              <c:numCache>
                <c:formatCode>General</c:formatCode>
                <c:ptCount val="7"/>
                <c:pt idx="0">
                  <c:v>54</c:v>
                </c:pt>
                <c:pt idx="1">
                  <c:v>64</c:v>
                </c:pt>
                <c:pt idx="2">
                  <c:v>64</c:v>
                </c:pt>
                <c:pt idx="3">
                  <c:v>71</c:v>
                </c:pt>
                <c:pt idx="4">
                  <c:v>68</c:v>
                </c:pt>
                <c:pt idx="5">
                  <c:v>57</c:v>
                </c:pt>
                <c:pt idx="6">
                  <c:v>56.5</c:v>
                </c:pt>
              </c:numCache>
            </c:numRef>
          </c:val>
        </c:ser>
        <c:ser>
          <c:idx val="2"/>
          <c:order val="2"/>
          <c:tx>
            <c:strRef>
              <c:f>Лист2!$E$121</c:f>
              <c:strCache>
                <c:ptCount val="1"/>
                <c:pt idx="0">
                  <c:v>Грузооборот воздушного транспорта, млрд т.км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Лист2!$F$118:$L$118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Лист2!$F$121:$L$121</c:f>
              <c:numCache>
                <c:formatCode>General</c:formatCode>
                <c:ptCount val="7"/>
                <c:pt idx="0">
                  <c:v>4.7</c:v>
                </c:pt>
                <c:pt idx="1">
                  <c:v>5.6</c:v>
                </c:pt>
                <c:pt idx="2">
                  <c:v>7.1</c:v>
                </c:pt>
                <c:pt idx="3">
                  <c:v>9.2000000000000011</c:v>
                </c:pt>
                <c:pt idx="4">
                  <c:v>2.8</c:v>
                </c:pt>
                <c:pt idx="5">
                  <c:v>1.7</c:v>
                </c:pt>
                <c:pt idx="6">
                  <c:v>1.9000000000000001</c:v>
                </c:pt>
              </c:numCache>
            </c:numRef>
          </c:val>
        </c:ser>
        <c:dLbls>
          <c:showVal val="1"/>
        </c:dLbls>
        <c:shape val="box"/>
        <c:axId val="115724672"/>
        <c:axId val="115726208"/>
        <c:axId val="0"/>
      </c:bar3DChart>
      <c:catAx>
        <c:axId val="1157246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726208"/>
        <c:crosses val="autoZero"/>
        <c:auto val="1"/>
        <c:lblAlgn val="ctr"/>
        <c:lblOffset val="100"/>
      </c:catAx>
      <c:valAx>
        <c:axId val="1157262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724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Лист1!$G$37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Лист1!$H$36:$J$36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Лист1!$H$37:$J$37</c:f>
              <c:numCache>
                <c:formatCode>#,##0</c:formatCode>
                <c:ptCount val="3"/>
                <c:pt idx="0">
                  <c:v>7549</c:v>
                </c:pt>
                <c:pt idx="1">
                  <c:v>6186</c:v>
                </c:pt>
                <c:pt idx="2">
                  <c:v>7759</c:v>
                </c:pt>
              </c:numCache>
            </c:numRef>
          </c:val>
        </c:ser>
        <c:ser>
          <c:idx val="1"/>
          <c:order val="1"/>
          <c:tx>
            <c:strRef>
              <c:f>Лист1!$G$38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Лист1!$H$36:$J$36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Лист1!$H$38:$J$38</c:f>
              <c:numCache>
                <c:formatCode>General</c:formatCode>
                <c:ptCount val="3"/>
                <c:pt idx="0">
                  <c:v>9700</c:v>
                </c:pt>
                <c:pt idx="1">
                  <c:v>31236</c:v>
                </c:pt>
                <c:pt idx="2">
                  <c:v>35968</c:v>
                </c:pt>
              </c:numCache>
            </c:numRef>
          </c:val>
        </c:ser>
        <c:dLbls>
          <c:showVal val="1"/>
        </c:dLbls>
        <c:shape val="box"/>
        <c:axId val="114537216"/>
        <c:axId val="114538752"/>
        <c:axId val="0"/>
      </c:bar3DChart>
      <c:catAx>
        <c:axId val="11453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38752"/>
        <c:crosses val="autoZero"/>
        <c:auto val="1"/>
        <c:lblAlgn val="ctr"/>
        <c:lblOffset val="100"/>
      </c:catAx>
      <c:valAx>
        <c:axId val="11453875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37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Лист1!$H$23</c:f>
              <c:strCache>
                <c:ptCount val="1"/>
                <c:pt idx="0">
                  <c:v>Коэффициент общей платёжеспособности 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Лист1!$I$22:$K$22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Лист1!$I$23:$K$23</c:f>
              <c:numCache>
                <c:formatCode>General</c:formatCode>
                <c:ptCount val="3"/>
                <c:pt idx="0">
                  <c:v>0.84000000000000064</c:v>
                </c:pt>
                <c:pt idx="1">
                  <c:v>0.38400000000000045</c:v>
                </c:pt>
                <c:pt idx="2">
                  <c:v>0.37900000000000045</c:v>
                </c:pt>
              </c:numCache>
            </c:numRef>
          </c:val>
        </c:ser>
        <c:dLbls>
          <c:showVal val="1"/>
        </c:dLbls>
        <c:shape val="box"/>
        <c:axId val="117573888"/>
        <c:axId val="117587968"/>
        <c:axId val="0"/>
      </c:bar3DChart>
      <c:catAx>
        <c:axId val="117573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87968"/>
        <c:crosses val="autoZero"/>
        <c:auto val="1"/>
        <c:lblAlgn val="ctr"/>
        <c:lblOffset val="100"/>
      </c:catAx>
      <c:valAx>
        <c:axId val="117587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7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Лист1!$G$114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Лист1!$H$113:$J$113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Лист1!$H$114:$J$114</c:f>
              <c:numCache>
                <c:formatCode>#,##0</c:formatCode>
                <c:ptCount val="3"/>
                <c:pt idx="0">
                  <c:v>58041</c:v>
                </c:pt>
                <c:pt idx="1">
                  <c:v>98830</c:v>
                </c:pt>
                <c:pt idx="2">
                  <c:v>105433</c:v>
                </c:pt>
              </c:numCache>
            </c:numRef>
          </c:val>
        </c:ser>
        <c:ser>
          <c:idx val="1"/>
          <c:order val="1"/>
          <c:tx>
            <c:strRef>
              <c:f>Лист1!$G$115</c:f>
              <c:strCache>
                <c:ptCount val="1"/>
                <c:pt idx="0">
                  <c:v>Расходы по обычной деятельности, тыс. 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1996013502213359E-2"/>
                  <c:y val="3.2407352998785652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5.5555191017789454E-2"/>
                </c:manualLayout>
              </c:layout>
              <c:showVal val="1"/>
            </c:dLbl>
            <c:dLbl>
              <c:idx val="2"/>
              <c:layout>
                <c:manualLayout>
                  <c:x val="2.4938649573874851E-2"/>
                  <c:y val="4.3255670466564686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Лист1!$H$113:$J$113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Лист1!$H$115:$J$115</c:f>
              <c:numCache>
                <c:formatCode>#,##0</c:formatCode>
                <c:ptCount val="3"/>
                <c:pt idx="0">
                  <c:v>57821</c:v>
                </c:pt>
                <c:pt idx="1">
                  <c:v>98254</c:v>
                </c:pt>
                <c:pt idx="2">
                  <c:v>102007</c:v>
                </c:pt>
              </c:numCache>
            </c:numRef>
          </c:val>
        </c:ser>
        <c:dLbls>
          <c:showVal val="1"/>
        </c:dLbls>
        <c:shape val="box"/>
        <c:axId val="117613696"/>
        <c:axId val="117615232"/>
        <c:axId val="0"/>
      </c:bar3DChart>
      <c:catAx>
        <c:axId val="11761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15232"/>
        <c:crosses val="autoZero"/>
        <c:auto val="1"/>
        <c:lblAlgn val="ctr"/>
        <c:lblOffset val="100"/>
      </c:catAx>
      <c:valAx>
        <c:axId val="11761523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13696"/>
        <c:crosses val="autoZero"/>
        <c:crossBetween val="between"/>
      </c:valAx>
    </c:plotArea>
    <c:legend>
      <c:legendPos val="l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Лист1!$G$138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Лист1!$H$137:$J$137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Лист1!$H$138:$J$138</c:f>
              <c:numCache>
                <c:formatCode>General</c:formatCode>
                <c:ptCount val="3"/>
                <c:pt idx="0">
                  <c:v>220</c:v>
                </c:pt>
                <c:pt idx="1">
                  <c:v>576</c:v>
                </c:pt>
                <c:pt idx="2">
                  <c:v>3426</c:v>
                </c:pt>
              </c:numCache>
            </c:numRef>
          </c:val>
        </c:ser>
        <c:ser>
          <c:idx val="1"/>
          <c:order val="1"/>
          <c:tx>
            <c:strRef>
              <c:f>Лист1!$G$139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Лист1!$H$137:$J$137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Лист1!$H$139:$J$139</c:f>
              <c:numCache>
                <c:formatCode>General</c:formatCode>
                <c:ptCount val="3"/>
                <c:pt idx="0">
                  <c:v>41</c:v>
                </c:pt>
                <c:pt idx="1">
                  <c:v>-1363</c:v>
                </c:pt>
                <c:pt idx="2" formatCode="#,##0">
                  <c:v>1573</c:v>
                </c:pt>
              </c:numCache>
            </c:numRef>
          </c:val>
        </c:ser>
        <c:dLbls>
          <c:showVal val="1"/>
        </c:dLbls>
        <c:shape val="box"/>
        <c:axId val="117665792"/>
        <c:axId val="117667328"/>
        <c:axId val="0"/>
      </c:bar3DChart>
      <c:catAx>
        <c:axId val="11766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67328"/>
        <c:crosses val="autoZero"/>
        <c:auto val="1"/>
        <c:lblAlgn val="ctr"/>
        <c:lblOffset val="100"/>
      </c:catAx>
      <c:valAx>
        <c:axId val="117667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657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Лист1!$G$157</c:f>
              <c:strCache>
                <c:ptCount val="1"/>
                <c:pt idx="0">
                  <c:v>Валовая рентабельность,%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Лист1!$H$156:$J$156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Лист1!$H$157:$J$157</c:f>
              <c:numCache>
                <c:formatCode>General</c:formatCode>
                <c:ptCount val="3"/>
                <c:pt idx="0">
                  <c:v>0.38000000000000067</c:v>
                </c:pt>
                <c:pt idx="1">
                  <c:v>0.58000000000000007</c:v>
                </c:pt>
                <c:pt idx="2">
                  <c:v>3.24</c:v>
                </c:pt>
              </c:numCache>
            </c:numRef>
          </c:val>
        </c:ser>
        <c:ser>
          <c:idx val="1"/>
          <c:order val="1"/>
          <c:tx>
            <c:strRef>
              <c:f>Лист1!$G$158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Лист1!$H$156:$J$156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Лист1!$H$158:$J$158</c:f>
              <c:numCache>
                <c:formatCode>General</c:formatCode>
                <c:ptCount val="3"/>
                <c:pt idx="0">
                  <c:v>7.0000000000000021E-2</c:v>
                </c:pt>
                <c:pt idx="1">
                  <c:v>-1.37</c:v>
                </c:pt>
                <c:pt idx="2">
                  <c:v>1.49</c:v>
                </c:pt>
              </c:numCache>
            </c:numRef>
          </c:val>
        </c:ser>
        <c:dLbls>
          <c:showVal val="1"/>
        </c:dLbls>
        <c:shape val="box"/>
        <c:axId val="117443200"/>
        <c:axId val="117457280"/>
        <c:axId val="0"/>
      </c:bar3DChart>
      <c:catAx>
        <c:axId val="11744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57280"/>
        <c:crosses val="autoZero"/>
        <c:auto val="1"/>
        <c:lblAlgn val="ctr"/>
        <c:lblOffset val="100"/>
      </c:catAx>
      <c:valAx>
        <c:axId val="117457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43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A73FA-7945-4B37-93A1-909CE94727EA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22C5C-100A-4EA7-BA8A-99AEFA2F7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1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0856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3972-851B-451A-B4BC-9EF4548DBE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EEB3-89F4-4AD3-80C7-9FB87971784B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387E-5EC2-4346-A43E-189865D495B7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66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8215-E526-4D20-ACD9-0E53DD4B4EB7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8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A27D-062B-4F36-8351-0BCD823CF314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77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4B-68BB-41B3-A88D-FDCFD7E1A630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1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BDE5-1234-4036-9B36-D8B09D0378A9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6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507C-4666-4BFC-83F1-E81539F49577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53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6D1-7A2B-4D37-A926-A7268C5B5F97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5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2391-9F81-4A85-8DE7-AB06EE427D45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5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346-1C00-4CC5-A5A7-CA9D128488E0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81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58A0-2D55-45E0-9D78-DF14DDBF2472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7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66A1-FC63-48E3-9686-4C54C9BD91F2}" type="datetime1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0C89-75C0-4AD9-A606-E8F9A9E7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3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202" y="2403902"/>
            <a:ext cx="862779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ВЫПУСКНАЯ КВАЛИФИКАЦИОННАЯ РАБОТА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Резервы повышения доходности организации на примере ООО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333555"/>
              </p:ext>
            </p:extLst>
          </p:nvPr>
        </p:nvGraphicFramePr>
        <p:xfrm>
          <a:off x="586298" y="4235843"/>
          <a:ext cx="8204019" cy="1057503"/>
        </p:xfrm>
        <a:graphic>
          <a:graphicData uri="http://schemas.openxmlformats.org/drawingml/2006/table">
            <a:tbl>
              <a:tblPr firstRow="1" firstCol="1" bandRow="1"/>
              <a:tblGrid>
                <a:gridCol w="2283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0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spc="-65" baseline="0" dirty="0">
                          <a:effectLst/>
                          <a:latin typeface="Times New Roman"/>
                          <a:ea typeface="Times New Roman"/>
                        </a:rPr>
                        <a:t>Студент</a:t>
                      </a:r>
                      <a:endParaRPr lang="ru-RU" sz="14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ФИО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spc="-90" baseline="0" dirty="0">
                          <a:effectLst/>
                          <a:latin typeface="Times New Roman"/>
                          <a:ea typeface="Times New Roman"/>
                        </a:rPr>
                        <a:t>Шифр</a:t>
                      </a:r>
                      <a:endParaRPr lang="ru-RU" sz="14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Г0062</a:t>
                      </a:r>
                      <a:endParaRPr lang="ru-RU" sz="1400" u="none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spc="-60" baseline="0" dirty="0">
                          <a:effectLst/>
                          <a:latin typeface="Times New Roman"/>
                          <a:ea typeface="Times New Roman"/>
                        </a:rPr>
                        <a:t>Направление подготовки</a:t>
                      </a:r>
                      <a:endParaRPr lang="ru-RU" sz="14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38.03.01 Экономика</a:t>
                      </a:r>
                      <a:endParaRPr lang="ru-RU" sz="1400" u="none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baseline="0">
                          <a:effectLst/>
                          <a:latin typeface="Times New Roman"/>
                          <a:ea typeface="Times New Roman"/>
                        </a:rPr>
                        <a:t>Группа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endParaRPr lang="ru-RU" sz="14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09" name="Таблица 5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748043"/>
              </p:ext>
            </p:extLst>
          </p:nvPr>
        </p:nvGraphicFramePr>
        <p:xfrm>
          <a:off x="465529" y="5683203"/>
          <a:ext cx="8424936" cy="878647"/>
        </p:xfrm>
        <a:graphic>
          <a:graphicData uri="http://schemas.openxmlformats.org/drawingml/2006/table">
            <a:tbl>
              <a:tblPr firstRow="1" firstCol="1" bandRow="1"/>
              <a:tblGrid>
                <a:gridCol w="2097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7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Руководитель работы</a:t>
                      </a:r>
                    </a:p>
                  </a:txBody>
                  <a:tcPr marL="54884" marR="548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r>
                        <a:rPr lang="ru-RU" sz="1400" i="0" dirty="0" smtClean="0">
                          <a:effectLst/>
                          <a:latin typeface="Times New Roman"/>
                          <a:ea typeface="Times New Roman"/>
                        </a:rPr>
                        <a:t>ФИО</a:t>
                      </a:r>
                      <a:endParaRPr lang="ru-RU" sz="1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84" marR="548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84" marR="548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78610" algn="l"/>
                          <a:tab pos="3303905" algn="l"/>
                          <a:tab pos="4730750" algn="l"/>
                          <a:tab pos="645858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84" marR="548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2" name="Прямоугольник 171"/>
          <p:cNvSpPr/>
          <p:nvPr/>
        </p:nvSpPr>
        <p:spPr>
          <a:xfrm>
            <a:off x="665825" y="214290"/>
            <a:ext cx="80520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МИНОБРНАУКИ РОССИИ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высшего образования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«МИРЭА – Российский технологический университет»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РТУ МИРЭА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Институт технологий управления  (ИТУ)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Кафедра экономики (Э)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571472" y="1714488"/>
            <a:ext cx="82868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571472" y="2214554"/>
            <a:ext cx="82868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45" y="3852910"/>
            <a:ext cx="4385569" cy="250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2887499-F520-4DCA-A08C-47021B74B292}"/>
              </a:ext>
            </a:extLst>
          </p:cNvPr>
          <p:cNvSpPr txBox="1">
            <a:spLocks/>
          </p:cNvSpPr>
          <p:nvPr/>
        </p:nvSpPr>
        <p:spPr>
          <a:xfrm>
            <a:off x="-2" y="67385"/>
            <a:ext cx="9144000" cy="1277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450215" algn="ctr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614833-C1CF-49FC-8AFE-FBFEAE1F4C89}"/>
              </a:ext>
            </a:extLst>
          </p:cNvPr>
          <p:cNvSpPr/>
          <p:nvPr/>
        </p:nvSpPr>
        <p:spPr>
          <a:xfrm>
            <a:off x="240909" y="0"/>
            <a:ext cx="8731189" cy="794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для повышения доходности в компании ООО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xmlns="" id="{899DA3A2-F2FB-40BC-808B-21FB0994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41540" y="974305"/>
          <a:ext cx="8678173" cy="5774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1531"/>
                <a:gridCol w="3207479"/>
                <a:gridCol w="1791566"/>
                <a:gridCol w="828053"/>
                <a:gridCol w="21695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краткосрочной перспективе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 1. Совершенствование продвижения услуг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Внедрение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на сайте и в корпоративных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(телеграмм,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ватцап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). Внедрение ИИ для прогнозирования  и изучения спроса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 2. Увеличение количества потенциальных потребителей услуг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Увеличение количества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интернет-магазинов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(осуществлять доставку не только известным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маркетплейсам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но и менее известным интернет магазинам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маркетплейсам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). Внедрение голосовых роботов для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обзвона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 поиска клиентов.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 3. Оптимизация маршрутов доставки и улучшения финансовых показателей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для: А) оптимизации маршрутов доставки ; б) предсказания рисков; в)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персонализации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доставки и улучшения клиентского опыта;  прочее. Внедрение программ для автоматизации грузоперевозок «Умная логистика» и прочие.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долгосрочной перспективе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 4. Улучшение качества перевозки грузов и сокращения расходов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самоуправляемых транспортных средств (беспилотных транспортных средств)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 5. Повышение качества складирования грузов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роботов на складах компании;</a:t>
                      </a:r>
                      <a:r>
                        <a:rPr lang="ru-RU" sz="1400" spc="25" dirty="0">
                          <a:latin typeface="Times New Roman" pitchFamily="18" charset="0"/>
                          <a:cs typeface="Times New Roman" pitchFamily="18" charset="0"/>
                        </a:rPr>
                        <a:t> меток RFID, интернет вещей (</a:t>
                      </a:r>
                      <a:r>
                        <a:rPr lang="ru-RU" sz="1400" spc="25" dirty="0" err="1">
                          <a:latin typeface="Times New Roman" pitchFamily="18" charset="0"/>
                          <a:cs typeface="Times New Roman" pitchFamily="18" charset="0"/>
                        </a:rPr>
                        <a:t>IoT</a:t>
                      </a:r>
                      <a:r>
                        <a:rPr lang="ru-RU" sz="1400" spc="25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25" y="253858"/>
            <a:ext cx="810882" cy="47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53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9CEBE20-99D5-406B-ACB5-0A3FE638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4FAC670-26B9-43A6-BFAB-F1BB7DD94FB7}"/>
              </a:ext>
            </a:extLst>
          </p:cNvPr>
          <p:cNvSpPr txBox="1">
            <a:spLocks/>
          </p:cNvSpPr>
          <p:nvPr/>
        </p:nvSpPr>
        <p:spPr>
          <a:xfrm>
            <a:off x="-2" y="67385"/>
            <a:ext cx="9144000" cy="63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215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мероприятий краткосрочного периода в компании ООО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6469EB9B-D0AA-4274-9F0B-279CDDF7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7421" y="5098211"/>
          <a:ext cx="8643666" cy="1556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341"/>
                <a:gridCol w="5193103"/>
                <a:gridCol w="2881222"/>
              </a:tblGrid>
              <a:tr h="192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Сумма, 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21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голосового робота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Zvonobot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200770,00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4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Unisender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 на сайте 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мессенджерах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56705,00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AInnovator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 для оптимизации маршрутов доставки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500000,00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ПО «Умная логистика </a:t>
                      </a:r>
                      <a:r>
                        <a:rPr lang="ru-RU" sz="1200" spc="10" dirty="0">
                          <a:latin typeface="Times New Roman" pitchFamily="18" charset="0"/>
                          <a:cs typeface="Times New Roman" pitchFamily="18" charset="0"/>
                        </a:rPr>
                        <a:t>«TRANS»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478800,00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1236275,00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4FAC670-26B9-43A6-BFAB-F1BB7DD94FB7}"/>
              </a:ext>
            </a:extLst>
          </p:cNvPr>
          <p:cNvSpPr txBox="1">
            <a:spLocks/>
          </p:cNvSpPr>
          <p:nvPr/>
        </p:nvSpPr>
        <p:spPr>
          <a:xfrm>
            <a:off x="299046" y="4718648"/>
            <a:ext cx="841363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Таблица 1-Общая сумма затрат на мероприятия по повышению доходности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500907"/>
          <a:ext cx="3493698" cy="216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12143" y="2402744"/>
          <a:ext cx="3433315" cy="22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331789" y="353683"/>
          <a:ext cx="2812211" cy="241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78037" y="590910"/>
          <a:ext cx="3493699" cy="248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461185" y="2613805"/>
          <a:ext cx="2555270" cy="210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372926" y="2682817"/>
          <a:ext cx="3398809" cy="203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Picture 2" descr="C:\Users\Ольга\Deskto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781" y="107209"/>
            <a:ext cx="810882" cy="47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8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9046" y="5530532"/>
            <a:ext cx="8229600" cy="9306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/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Ольга\Desktop\423373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113" y="388190"/>
            <a:ext cx="8169215" cy="529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0C89-75C0-4AD9-A606-E8F9A9E7991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5826" y="521965"/>
            <a:ext cx="8531525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 резервов повышения доходности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организации объясняется необходимостью компании обеспечивать возможность успешной адаптации к меняющимся условиям, повышению финансовой устойчивости и инвестиционной привлекательности. В период развития цифровой экономики и появления новейших цифровых продуктов, развития искусственного интеллекта и роботизации, особенно необходимо искать резервы повышения доходности именно в этих направлениях. Это требует более глубокого изучения и анализа. Причинами актуальности поиска резервов повышения доходности также являются: изменение условий развития экономики, негативное влияние внешней среды, рост конкуренции и другие.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Инновации играют ключевую роль в развитии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предприятия. Новые технологии и тренды вносят значительные изменения в способы управления грузоперевозками, складскими операциями и маршрутизацией грузов. Они позволяют автоматизировать процессы, улучшить точность прогнозирования спроса, оптимизировать использование ресурсов и снизить издержки. Инновации также способствуют развитию экологически устойчивых решений, таких как использование электромобилей и внедрение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мультимодальных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перевозок.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новых технологий и трендов позволяет компаниям быть конкурентоспособными и адаптироваться к быстро меняющимся условиям рынка. Новые технологии в логистике, позволяют улучшить процессы управления грузоперевозками, повысить эффективность и надежность доставки, а также снизить негативное воздействие на окружающую среду. Внедрение инноваций  в логистику является неотъемлемой частью развития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организации. Однако, для внедрения наиболее перспективных инновационных решений в деятельность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компании, необходимо детальное изучение перспектив развития отрасли и наиболее целесообразных путей по организации грузовых перевозок анализируемого предприятия.</a:t>
            </a:r>
          </a:p>
          <a:p>
            <a:pPr lvl="0" algn="ctr" defTabSz="91440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3291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6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94" y="0"/>
            <a:ext cx="1096058" cy="6256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5661" y="1"/>
            <a:ext cx="25016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7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762" y="791311"/>
            <a:ext cx="8117457" cy="471371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разработка путей повышения доходности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организации.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FFFE61-CC76-46F5-A910-54CC0D20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973405" y="4241781"/>
            <a:ext cx="3639312" cy="182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924367" y="1823606"/>
            <a:ext cx="7978093" cy="4713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-рассмотреть теоретические аспекты повышения доходности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организации;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-оценить резервы повышения доходности объекта исследования;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-разработать проект рекомендаций, направленный на рост доходности компании;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оценить экономическую эффективность проекта.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99" y="0"/>
            <a:ext cx="1556487" cy="8885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668218"/>
            <a:ext cx="9144000" cy="1897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84188"/>
            <a:ext cx="9144000" cy="189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588" y="0"/>
            <a:ext cx="7694763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8318" y="1213024"/>
            <a:ext cx="4925682" cy="7365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организация ООО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5721160"/>
            <a:ext cx="2133600" cy="273844"/>
          </a:xfrm>
        </p:spPr>
        <p:txBody>
          <a:bodyPr/>
          <a:lstStyle/>
          <a:p>
            <a:fld id="{6F79F9FD-64CB-441B-8E98-94B45D46FBDE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E5163E-D3C2-EC61-70E7-BD95AF9A8A77}"/>
              </a:ext>
            </a:extLst>
          </p:cNvPr>
          <p:cNvSpPr txBox="1"/>
          <p:nvPr/>
        </p:nvSpPr>
        <p:spPr>
          <a:xfrm>
            <a:off x="172528" y="3860299"/>
            <a:ext cx="42959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резервы повышения доходности организации ООО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7" name="Picture 2" descr="C:\Users\Ольг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99" y="0"/>
            <a:ext cx="1556487" cy="888521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3236" t="4250" r="1378" b="6074"/>
          <a:stretch>
            <a:fillRect/>
          </a:stretch>
        </p:blipFill>
        <p:spPr bwMode="auto">
          <a:xfrm>
            <a:off x="224288" y="1210384"/>
            <a:ext cx="4157931" cy="24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 l="3709" t="4254" r="1689" b="6087"/>
          <a:stretch>
            <a:fillRect/>
          </a:stretch>
        </p:blipFill>
        <p:spPr bwMode="auto">
          <a:xfrm>
            <a:off x="4589252" y="3459193"/>
            <a:ext cx="4399472" cy="23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6185140"/>
            <a:ext cx="9144000" cy="672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78438"/>
            <a:ext cx="9144000" cy="379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959" y="0"/>
            <a:ext cx="7155402" cy="835070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2D6DE7CE-DA0A-49DA-AFFE-3CE52FCB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5660" y="1074692"/>
            <a:ext cx="8729932" cy="83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Доходность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предприятия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это сумма доходов от текущей деятельности, которая включает в себя доходы от внутренних и международных перевозок грузов, транспортно-экспедиционных работ и услуг транспортной обработки груза.  Доходы определяются исходя из объёма выполненной транспортной работы и установленных тарифов на транспортные услуги.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04965" y="4155517"/>
            <a:ext cx="3639312" cy="182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76046" y="2650449"/>
            <a:ext cx="4226943" cy="83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показатели доходности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доходы по текущей деятельности; средняя цена доставки 1 единицы поставляемого товара;</a:t>
            </a:r>
          </a:p>
          <a:p>
            <a:pPr algn="ctr" defTabSz="9144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соотношение затрат на доставку и продаж, прибыль, рентабельность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703" y="4381484"/>
            <a:ext cx="3608717" cy="83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Стратегические направления, для увеличения  доходности транспортной компании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Оптимизация маршрутов.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грузоперевозками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Снижение эксплуатационных затрат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Использование технологий и автоматизация.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Повышение уровня обслуживания клиентов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Расширение услуг.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Маркетинг и привлечение новых клиентов.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Управление финансовыми потоками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Партнерство и сотрудничество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Инновации и устойчивое развитие</a:t>
            </a:r>
          </a:p>
          <a:p>
            <a:r>
              <a:rPr lang="ru-RU" sz="1600" dirty="0" smtClean="0"/>
              <a:t> </a:t>
            </a:r>
          </a:p>
          <a:p>
            <a:pPr algn="ctr" defTabSz="914400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7033" y="4821432"/>
            <a:ext cx="4304581" cy="83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Показатели результативности бизнес процессов – KPI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факт заключения договора или выполнения заказа, как и факт отказа от договора; своевременность выполнения заказа, этапа транспортировки, оформления документов, погрузоразгрузочных работ и т.д.; расход ГСМ и других расходных материалов на единицу расстояния; количество раз возврата документов с таможни после проверки и др.</a:t>
            </a:r>
          </a:p>
          <a:p>
            <a:pPr algn="ctr" defTabSz="914400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94" y="0"/>
            <a:ext cx="1096058" cy="6256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6659592"/>
            <a:ext cx="9144000" cy="1984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313281-957A-4CDA-BB21-EC5405B82E6D}"/>
              </a:ext>
            </a:extLst>
          </p:cNvPr>
          <p:cNvSpPr txBox="1">
            <a:spLocks/>
          </p:cNvSpPr>
          <p:nvPr/>
        </p:nvSpPr>
        <p:spPr>
          <a:xfrm>
            <a:off x="517585" y="111408"/>
            <a:ext cx="8626414" cy="83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рынка грузовых перевозок в России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2010-2024гг.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0BC7164D-0712-4E69-8730-CA1936E5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6649" y="993619"/>
          <a:ext cx="4330461" cy="217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81154" y="3252158"/>
          <a:ext cx="4606506" cy="360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374994" y="835863"/>
          <a:ext cx="4769006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75517" y="3154680"/>
          <a:ext cx="4360436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C:\Users\Ольга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29" y="138022"/>
            <a:ext cx="1043796" cy="62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4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C7F4920-DD0A-465E-8837-EC27B8AB2E3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6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450215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характеристика компании 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E634C6E4-3833-445B-91FE-A3837A29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653" y="6379453"/>
            <a:ext cx="2133600" cy="365125"/>
          </a:xfrm>
        </p:spPr>
        <p:txBody>
          <a:bodyPr/>
          <a:lstStyle/>
          <a:p>
            <a:fld id="{BAED0C89-75C0-4AD9-A606-E8F9A9E79913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2527" y="3415580"/>
          <a:ext cx="8833450" cy="289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928"/>
                <a:gridCol w="2433984"/>
                <a:gridCol w="562653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Виды услуг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Краткое описание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Автодоставка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Автоперевозки собственными а/м по России, а также по Москве и Московской области.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Сборные перевозки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Это исключительно экономичный вид транспортировки малых партий груза по России на расстояния от 200 км до 9000 км от Москвы.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Контейнерные перевозки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Эти перевозки  включают самые сложные направления, такие как: Норильск, Алдан, Нерюнгри, Ленск, о. Сахалин, Чукотка и др.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Хранение грузов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Хранение на складе ,дополнительная упаковка 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паллетирование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; экспедирование, маркировка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Доставка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Компания оказывает весь комплекс услуг, связанный с доставкой товаров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Wildberries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OZON,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Комус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на РЦ Х5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(маг. «Перекресток», «Карусель»).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Транспортный аутсорсинг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Передача функций управления и обеспечения транспортом организации, которая берёт на себя полное обслуживание используемого транспорта.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67813" y="3050451"/>
            <a:ext cx="7622172" cy="73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 Основные и дополнительные услуги организации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390650" y="708025"/>
            <a:ext cx="3382963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Генеральный директор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696913" y="1149350"/>
            <a:ext cx="1844675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Бухгалтерия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041775" y="1522413"/>
            <a:ext cx="1897063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грузоперевозок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01625" y="1584325"/>
            <a:ext cx="1997075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маркетинга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532188" y="1179513"/>
            <a:ext cx="20796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ИТ-отдел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01625" y="2414588"/>
            <a:ext cx="160813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Диспетчеры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144713" y="2452688"/>
            <a:ext cx="1219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Грузчики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532188" y="2452688"/>
            <a:ext cx="12795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964113" y="2414588"/>
            <a:ext cx="108267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Кладовщики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190750" y="2003425"/>
            <a:ext cx="2217738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отдела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AutoShape 15"/>
          <p:cNvSpPr>
            <a:spLocks noChangeShapeType="1"/>
          </p:cNvSpPr>
          <p:nvPr/>
        </p:nvSpPr>
        <p:spPr bwMode="auto">
          <a:xfrm>
            <a:off x="2808288" y="2319338"/>
            <a:ext cx="0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/>
          <p:cNvSpPr>
            <a:spLocks noChangeShapeType="1"/>
          </p:cNvSpPr>
          <p:nvPr/>
        </p:nvSpPr>
        <p:spPr bwMode="auto">
          <a:xfrm>
            <a:off x="4079875" y="2319338"/>
            <a:ext cx="0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3" name="AutoShape 13"/>
          <p:cNvSpPr>
            <a:spLocks noChangeShapeType="1"/>
          </p:cNvSpPr>
          <p:nvPr/>
        </p:nvSpPr>
        <p:spPr bwMode="auto">
          <a:xfrm flipH="1" flipV="1">
            <a:off x="879475" y="2155825"/>
            <a:ext cx="1311275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/>
          <p:cNvSpPr>
            <a:spLocks noChangeShapeType="1"/>
          </p:cNvSpPr>
          <p:nvPr/>
        </p:nvSpPr>
        <p:spPr bwMode="auto">
          <a:xfrm>
            <a:off x="879475" y="2163763"/>
            <a:ext cx="0" cy="2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1" name="AutoShape 11"/>
          <p:cNvSpPr>
            <a:spLocks noChangeShapeType="1"/>
          </p:cNvSpPr>
          <p:nvPr/>
        </p:nvSpPr>
        <p:spPr bwMode="auto">
          <a:xfrm>
            <a:off x="4408488" y="2155825"/>
            <a:ext cx="1020762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/>
          <p:cNvSpPr>
            <a:spLocks noChangeShapeType="1"/>
          </p:cNvSpPr>
          <p:nvPr/>
        </p:nvSpPr>
        <p:spPr bwMode="auto">
          <a:xfrm>
            <a:off x="5429250" y="2163763"/>
            <a:ext cx="0" cy="2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/>
          <p:cNvSpPr>
            <a:spLocks noChangeShapeType="1"/>
          </p:cNvSpPr>
          <p:nvPr/>
        </p:nvSpPr>
        <p:spPr bwMode="auto">
          <a:xfrm>
            <a:off x="117475" y="822325"/>
            <a:ext cx="0" cy="898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/>
          <p:cNvSpPr>
            <a:spLocks noChangeShapeType="1"/>
          </p:cNvSpPr>
          <p:nvPr/>
        </p:nvSpPr>
        <p:spPr bwMode="auto">
          <a:xfrm>
            <a:off x="117475" y="822325"/>
            <a:ext cx="1273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/>
          <p:cNvSpPr>
            <a:spLocks noChangeShapeType="1"/>
          </p:cNvSpPr>
          <p:nvPr/>
        </p:nvSpPr>
        <p:spPr bwMode="auto">
          <a:xfrm>
            <a:off x="117475" y="1271588"/>
            <a:ext cx="5794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/>
          <p:cNvSpPr>
            <a:spLocks noChangeShapeType="1"/>
          </p:cNvSpPr>
          <p:nvPr/>
        </p:nvSpPr>
        <p:spPr bwMode="auto">
          <a:xfrm>
            <a:off x="117475" y="1704975"/>
            <a:ext cx="1825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/>
          <p:cNvSpPr>
            <a:spLocks noChangeShapeType="1"/>
          </p:cNvSpPr>
          <p:nvPr/>
        </p:nvSpPr>
        <p:spPr bwMode="auto">
          <a:xfrm>
            <a:off x="4773613" y="822325"/>
            <a:ext cx="1317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/>
          <p:cNvSpPr>
            <a:spLocks noChangeShapeType="1"/>
          </p:cNvSpPr>
          <p:nvPr/>
        </p:nvSpPr>
        <p:spPr bwMode="auto">
          <a:xfrm>
            <a:off x="6092825" y="822325"/>
            <a:ext cx="0" cy="898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/>
          <p:cNvSpPr>
            <a:spLocks noChangeShapeType="1"/>
          </p:cNvSpPr>
          <p:nvPr/>
        </p:nvSpPr>
        <p:spPr bwMode="auto">
          <a:xfrm flipH="1">
            <a:off x="5940425" y="17049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/>
          <p:cNvSpPr>
            <a:spLocks noChangeShapeType="1"/>
          </p:cNvSpPr>
          <p:nvPr/>
        </p:nvSpPr>
        <p:spPr bwMode="auto">
          <a:xfrm flipH="1">
            <a:off x="5611813" y="1271588"/>
            <a:ext cx="479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4179888" y="1831975"/>
            <a:ext cx="7937" cy="174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rcRect l="3298" t="3983" r="1307" b="5303"/>
          <a:stretch>
            <a:fillRect/>
          </a:stretch>
        </p:blipFill>
        <p:spPr bwMode="auto">
          <a:xfrm>
            <a:off x="6165479" y="828136"/>
            <a:ext cx="2857752" cy="188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Ольг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645" y="2743200"/>
            <a:ext cx="1096058" cy="625685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6668218"/>
            <a:ext cx="9144000" cy="1897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484188"/>
            <a:ext cx="9144000" cy="189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26" y="371557"/>
            <a:ext cx="7886700" cy="4050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основных финансовых показателей компании 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с 2022-2024гг.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E65EAE-F638-444D-B827-FEC19C501770}" type="slidenum">
              <a:rPr lang="ru-RU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8893" y="2539761"/>
          <a:ext cx="471915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5266" y="4625412"/>
          <a:ext cx="4650032" cy="223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81155" y="629728"/>
          <a:ext cx="4477110" cy="215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61449" y="4472293"/>
          <a:ext cx="4882551" cy="22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408098" y="2225615"/>
          <a:ext cx="4615132" cy="249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727275" y="638355"/>
          <a:ext cx="4226944" cy="18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2" descr="C:\Users\Ольга\Deskto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407" y="448575"/>
            <a:ext cx="1371601" cy="810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8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373170"/>
            <a:ext cx="8377327" cy="5344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резервы роста доходности компании ООО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ТрансЛогистик-М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346D-960C-4228-BE10-4BFB9AD74309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8793" y="1129581"/>
          <a:ext cx="8755811" cy="5418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401"/>
                <a:gridCol w="1866442"/>
                <a:gridCol w="3776802"/>
                <a:gridCol w="253616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Стратегии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Текущая ситуация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Резервы повышения доходности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Товарная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стратегия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Работа с физическими и юридическими лицами. Много услуг доставки. Доставка осуществляется только в крупные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Wildberries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OZON,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Комус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на РЦ Х5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(маг. «Перекресток», «Карусель»).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Необходимо увеличение географии обслуживания, развитие доставки грузов в различные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интернет-магазины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Стратегия продвижения услуг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 осуществляется с помощью сайта , нет голосовых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на сайте, имеется продвижение через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на сайте 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мессенджерах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(телеграмм,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ватцап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Ценовая стратегия и стимулирования сбыта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Предусмотрена средняя ценовая стратегия. Для постоянных клиентов разработана программа лояльности (скидки). Применяется С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RM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истема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REON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для прогнозирования  и изучения спроса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Стратегия роботизации процессов 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 складе применяется старое оборудование, отсутствует роботизация. Не применяется автономный транспорт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 новейшего оборудования, складских роботов, </a:t>
                      </a:r>
                      <a:r>
                        <a:rPr lang="ru-RU" sz="1200" spc="25" dirty="0">
                          <a:latin typeface="Times New Roman" pitchFamily="18" charset="0"/>
                          <a:cs typeface="Times New Roman" pitchFamily="18" charset="0"/>
                        </a:rPr>
                        <a:t>меток RFID, интернет вещей (</a:t>
                      </a:r>
                      <a:r>
                        <a:rPr lang="ru-RU" sz="1200" spc="25" dirty="0" err="1">
                          <a:latin typeface="Times New Roman" pitchFamily="18" charset="0"/>
                          <a:cs typeface="Times New Roman" pitchFamily="18" charset="0"/>
                        </a:rPr>
                        <a:t>IoT</a:t>
                      </a:r>
                      <a:r>
                        <a:rPr lang="ru-RU" sz="1200" spc="25" dirty="0">
                          <a:latin typeface="Times New Roman" pitchFamily="18" charset="0"/>
                          <a:cs typeface="Times New Roman" pitchFamily="18" charset="0"/>
                        </a:rPr>
                        <a:t>); автономного транспорта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Стратегия ИТ- автоматизации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 pitchFamily="18" charset="0"/>
                          <a:cs typeface="Times New Roman" pitchFamily="18" charset="0"/>
                        </a:rPr>
                        <a:t>Применяется WMS-система для  управления складом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программ для автоматизации грузоперевозок «Умная логистика» и прочие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Стратегия использования искусственного интеллекта (ИИ) или AI-стратегия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Отсутствует ИИ для оптимизации маршрутов доставки, учета рисков,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персонализации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доставки и улучшения клиентского опыта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для: А) оптимизации маршрутов доставки ; б) предсказания рисков; в)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Персонализации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доставки и улучшения клиентского опыта;  прочее.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C:\Users\Ольг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82" y="405440"/>
            <a:ext cx="1043796" cy="6211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484188"/>
            <a:ext cx="9144000" cy="189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668218"/>
            <a:ext cx="9144000" cy="1897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6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1219</Words>
  <Application>Microsoft Office PowerPoint</Application>
  <PresentationFormat>Экран (4:3)</PresentationFormat>
  <Paragraphs>179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Слайд 2</vt:lpstr>
      <vt:lpstr>Цель и задачи исследования</vt:lpstr>
      <vt:lpstr>Объект и предмет исследования </vt:lpstr>
      <vt:lpstr> Теоретические аспекты исследования</vt:lpstr>
      <vt:lpstr>Слайд 6</vt:lpstr>
      <vt:lpstr>Слайд 7</vt:lpstr>
      <vt:lpstr>Анализ основных финансовых показателей компании ООО «ТрансЛогистик-М» с 2022-2024гг. </vt:lpstr>
      <vt:lpstr>Основные резервы роста доходности компании ООО «ТрансЛогистик-М»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Голованова</dc:creator>
  <cp:lastModifiedBy>Ольга</cp:lastModifiedBy>
  <cp:revision>67</cp:revision>
  <dcterms:created xsi:type="dcterms:W3CDTF">2022-05-16T20:46:11Z</dcterms:created>
  <dcterms:modified xsi:type="dcterms:W3CDTF">2025-08-21T16:32:51Z</dcterms:modified>
</cp:coreProperties>
</file>