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3" r:id="rId4"/>
    <p:sldId id="275" r:id="rId5"/>
    <p:sldId id="274" r:id="rId6"/>
    <p:sldId id="268" r:id="rId7"/>
    <p:sldId id="269" r:id="rId8"/>
    <p:sldId id="270" r:id="rId9"/>
    <p:sldId id="259" r:id="rId10"/>
    <p:sldId id="276" r:id="rId11"/>
    <p:sldId id="279" r:id="rId12"/>
    <p:sldId id="266" r:id="rId13"/>
  </p:sldIdLst>
  <p:sldSz cx="9144000" cy="5143500" type="screen16x9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AFHWWgubANMJA6XNPHC3ZifE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28BB33A-6829-4246-AE41-3A6150BBD884}">
  <a:tblStyle styleId="{828BB33A-6829-4246-AE41-3A6150BBD8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&#1099;%20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&#1099;%20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&#1099;%20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82;&#1083;&#1072;&#1076;%20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/>
              <a:t>Качественная складская недвижимость в 2024г</a:t>
            </a:r>
            <a:r>
              <a:rPr lang="ru-RU" sz="1000" dirty="0"/>
              <a:t>.,%</a:t>
            </a:r>
          </a:p>
        </c:rich>
      </c:tx>
      <c:layout>
        <c:manualLayout>
          <c:xMode val="edge"/>
          <c:yMode val="edge"/>
          <c:x val="8.3408437071581132E-2"/>
          <c:y val="1.09193871619177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Лист1!$H$23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Лист1!$G$24:$G$26</c:f>
              <c:strCache>
                <c:ptCount val="3"/>
                <c:pt idx="0">
                  <c:v>Санкт -Петербург и Ленинградская область</c:v>
                </c:pt>
                <c:pt idx="1">
                  <c:v>Московский регион</c:v>
                </c:pt>
                <c:pt idx="2">
                  <c:v>Регионы России</c:v>
                </c:pt>
              </c:strCache>
            </c:strRef>
          </c:cat>
          <c:val>
            <c:numRef>
              <c:f>Лист1!$H$24:$H$26</c:f>
              <c:numCache>
                <c:formatCode>General</c:formatCode>
                <c:ptCount val="3"/>
                <c:pt idx="0">
                  <c:v>11</c:v>
                </c:pt>
                <c:pt idx="1">
                  <c:v>52</c:v>
                </c:pt>
                <c:pt idx="2">
                  <c:v>37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2024</a:t>
            </a:r>
            <a:r>
              <a:rPr lang="ru-RU" dirty="0" smtClean="0"/>
              <a:t> г.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Лист1!$J$37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Лист1!$I$38:$I$39</c:f>
              <c:strCache>
                <c:ptCount val="2"/>
                <c:pt idx="0">
                  <c:v>Заемные средства, %</c:v>
                </c:pt>
                <c:pt idx="1">
                  <c:v>Собственные средства, %</c:v>
                </c:pt>
              </c:strCache>
            </c:strRef>
          </c:cat>
          <c:val>
            <c:numRef>
              <c:f>Лист1!$J$38:$J$39</c:f>
              <c:numCache>
                <c:formatCode>#,##0</c:formatCode>
                <c:ptCount val="2"/>
                <c:pt idx="0" formatCode="General">
                  <c:v>79.98</c:v>
                </c:pt>
                <c:pt idx="1">
                  <c:v>20.010000000000005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Лист1!$H$25</c:f>
              <c:strCache>
                <c:ptCount val="1"/>
                <c:pt idx="0">
                  <c:v>Заемные средства,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Лист1!$I$24:$J$24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Лист1!$I$25:$J$25</c:f>
              <c:numCache>
                <c:formatCode>General</c:formatCode>
                <c:ptCount val="2"/>
                <c:pt idx="0">
                  <c:v>12226</c:v>
                </c:pt>
                <c:pt idx="1">
                  <c:v>59418</c:v>
                </c:pt>
              </c:numCache>
            </c:numRef>
          </c:val>
        </c:ser>
        <c:ser>
          <c:idx val="1"/>
          <c:order val="1"/>
          <c:tx>
            <c:strRef>
              <c:f>Лист1!$H$26</c:f>
              <c:strCache>
                <c:ptCount val="1"/>
                <c:pt idx="0">
                  <c:v>Собственные средства,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Лист1!$I$24:$J$24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Лист1!$I$26:$J$26</c:f>
              <c:numCache>
                <c:formatCode>#,##0</c:formatCode>
                <c:ptCount val="2"/>
                <c:pt idx="0">
                  <c:v>3745</c:v>
                </c:pt>
                <c:pt idx="1">
                  <c:v>14868</c:v>
                </c:pt>
              </c:numCache>
            </c:numRef>
          </c:val>
        </c:ser>
        <c:dLbls>
          <c:showVal val="1"/>
        </c:dLbls>
        <c:shape val="box"/>
        <c:axId val="221511040"/>
        <c:axId val="221661056"/>
        <c:axId val="0"/>
      </c:bar3DChart>
      <c:catAx>
        <c:axId val="22151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661056"/>
        <c:crosses val="autoZero"/>
        <c:auto val="1"/>
        <c:lblAlgn val="ctr"/>
        <c:lblOffset val="100"/>
      </c:catAx>
      <c:valAx>
        <c:axId val="221661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511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Лист1!$J$151</c:f>
              <c:strCache>
                <c:ptCount val="1"/>
                <c:pt idx="0">
                  <c:v>Эффективность, %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Лист1!$I$152:$I$154</c:f>
              <c:strCache>
                <c:ptCount val="3"/>
                <c:pt idx="0">
                  <c:v>Сокращение потери продуктов </c:v>
                </c:pt>
                <c:pt idx="1">
                  <c:v>Снижение потребления электроэнергии</c:v>
                </c:pt>
                <c:pt idx="2">
                  <c:v>Сокращение времени обработки заказов </c:v>
                </c:pt>
              </c:strCache>
            </c:strRef>
          </c:cat>
          <c:val>
            <c:numRef>
              <c:f>Лист1!$J$152:$J$154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</c:ser>
        <c:dLbls>
          <c:showVal val="1"/>
        </c:dLbls>
        <c:shape val="box"/>
        <c:axId val="198700416"/>
        <c:axId val="220325376"/>
        <c:axId val="0"/>
      </c:bar3DChart>
      <c:catAx>
        <c:axId val="19870041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0325376"/>
        <c:crosses val="autoZero"/>
        <c:auto val="1"/>
        <c:lblAlgn val="ctr"/>
        <c:lblOffset val="100"/>
      </c:catAx>
      <c:valAx>
        <c:axId val="2203253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700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/>
              <a:t>Качественная складская недвижимость</a:t>
            </a:r>
            <a:r>
              <a:rPr lang="ru-RU" sz="1000" baseline="0" dirty="0" smtClean="0"/>
              <a:t> в </a:t>
            </a:r>
            <a:r>
              <a:rPr lang="ru-RU" sz="1000" dirty="0" smtClean="0"/>
              <a:t>2024г</a:t>
            </a:r>
            <a:r>
              <a:rPr lang="ru-RU" sz="1000" dirty="0"/>
              <a:t>.,%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Лист1!$H$40</c:f>
              <c:strCache>
                <c:ptCount val="1"/>
                <c:pt idx="0">
                  <c:v>2024г.,%</c:v>
                </c:pt>
              </c:strCache>
            </c:strRef>
          </c:tx>
          <c:explosion val="25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Лист1!$G$41:$G$49</c:f>
              <c:strCache>
                <c:ptCount val="9"/>
                <c:pt idx="0">
                  <c:v>Екатеринбург</c:v>
                </c:pt>
                <c:pt idx="1">
                  <c:v>Новосибирск</c:v>
                </c:pt>
                <c:pt idx="2">
                  <c:v>Краснодар</c:v>
                </c:pt>
                <c:pt idx="3">
                  <c:v>Самара</c:v>
                </c:pt>
                <c:pt idx="4">
                  <c:v>Казань</c:v>
                </c:pt>
                <c:pt idx="5">
                  <c:v>Ростов-на-Дону</c:v>
                </c:pt>
                <c:pt idx="6">
                  <c:v>Воронеж</c:v>
                </c:pt>
                <c:pt idx="7">
                  <c:v>Нижний Новгород</c:v>
                </c:pt>
                <c:pt idx="8">
                  <c:v>Другие регионы</c:v>
                </c:pt>
              </c:strCache>
            </c:strRef>
          </c:cat>
          <c:val>
            <c:numRef>
              <c:f>Лист1!$H$41:$H$49</c:f>
              <c:numCache>
                <c:formatCode>General</c:formatCode>
                <c:ptCount val="9"/>
                <c:pt idx="0">
                  <c:v>13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44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0536540309198783"/>
          <c:y val="0.12689047307472426"/>
          <c:w val="0.36891921489116353"/>
          <c:h val="0.8410910639292662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Лист1!$G$79</c:f>
              <c:strCache>
                <c:ptCount val="1"/>
                <c:pt idx="0">
                  <c:v>Доля вакантных площадей,%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Лист1!$H$78:$P$78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2025П</c:v>
                </c:pt>
              </c:strCache>
            </c:strRef>
          </c:cat>
          <c:val>
            <c:numRef>
              <c:f>Лист1!$H$79:$P$79</c:f>
              <c:numCache>
                <c:formatCode>General</c:formatCode>
                <c:ptCount val="9"/>
                <c:pt idx="0">
                  <c:v>4.4000000000000004</c:v>
                </c:pt>
                <c:pt idx="1">
                  <c:v>4.4000000000000004</c:v>
                </c:pt>
                <c:pt idx="2">
                  <c:v>4.9000000000000004</c:v>
                </c:pt>
                <c:pt idx="3">
                  <c:v>4.5</c:v>
                </c:pt>
                <c:pt idx="4">
                  <c:v>2.2000000000000002</c:v>
                </c:pt>
                <c:pt idx="5">
                  <c:v>1.6</c:v>
                </c:pt>
                <c:pt idx="6">
                  <c:v>0.30000000000000032</c:v>
                </c:pt>
                <c:pt idx="7">
                  <c:v>2</c:v>
                </c:pt>
                <c:pt idx="8">
                  <c:v>2.5</c:v>
                </c:pt>
              </c:numCache>
            </c:numRef>
          </c:val>
        </c:ser>
        <c:dLbls>
          <c:showVal val="1"/>
        </c:dLbls>
        <c:shape val="box"/>
        <c:axId val="167115392"/>
        <c:axId val="176147072"/>
        <c:axId val="0"/>
      </c:bar3DChart>
      <c:catAx>
        <c:axId val="1671153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147072"/>
        <c:crosses val="autoZero"/>
        <c:auto val="1"/>
        <c:lblAlgn val="ctr"/>
        <c:lblOffset val="100"/>
      </c:catAx>
      <c:valAx>
        <c:axId val="176147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115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Лист1!$H$13</c:f>
              <c:strCache>
                <c:ptCount val="1"/>
                <c:pt idx="0">
                  <c:v>Капитал,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Лист1!$I$12:$J$12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Лист1!$I$13:$J$13</c:f>
              <c:numCache>
                <c:formatCode>#,##0</c:formatCode>
                <c:ptCount val="2"/>
                <c:pt idx="0">
                  <c:v>15971</c:v>
                </c:pt>
                <c:pt idx="1">
                  <c:v>74286</c:v>
                </c:pt>
              </c:numCache>
            </c:numRef>
          </c:val>
        </c:ser>
        <c:dLbls>
          <c:showVal val="1"/>
        </c:dLbls>
        <c:shape val="box"/>
        <c:axId val="167098240"/>
        <c:axId val="167108992"/>
        <c:axId val="0"/>
      </c:bar3DChart>
      <c:catAx>
        <c:axId val="167098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108992"/>
        <c:crosses val="autoZero"/>
        <c:auto val="1"/>
        <c:lblAlgn val="ctr"/>
        <c:lblOffset val="100"/>
      </c:catAx>
      <c:valAx>
        <c:axId val="16710899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982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Лист1!$G$62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Лист1!$H$61:$I$61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Лист1!$H$62:$I$62</c:f>
              <c:numCache>
                <c:formatCode>General</c:formatCode>
                <c:ptCount val="2"/>
                <c:pt idx="0">
                  <c:v>5271</c:v>
                </c:pt>
                <c:pt idx="1">
                  <c:v>13827</c:v>
                </c:pt>
              </c:numCache>
            </c:numRef>
          </c:val>
        </c:ser>
        <c:ser>
          <c:idx val="1"/>
          <c:order val="1"/>
          <c:tx>
            <c:strRef>
              <c:f>Лист1!$G$63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dLbls>
            <c:dLbl>
              <c:idx val="0"/>
              <c:layout>
                <c:manualLayout>
                  <c:x val="2.0318049467251145E-2"/>
                  <c:y val="3.419463117365662E-2"/>
                </c:manualLayout>
              </c:layout>
              <c:showVal val="1"/>
            </c:dLbl>
            <c:dLbl>
              <c:idx val="1"/>
              <c:layout>
                <c:manualLayout>
                  <c:x val="8.1078743100725659E-3"/>
                  <c:y val="3.4632730607600103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Лист1!$H$61:$I$61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Лист1!$H$63:$I$63</c:f>
              <c:numCache>
                <c:formatCode>#,##0</c:formatCode>
                <c:ptCount val="2"/>
                <c:pt idx="0">
                  <c:v>4506</c:v>
                </c:pt>
                <c:pt idx="1">
                  <c:v>12623</c:v>
                </c:pt>
              </c:numCache>
            </c:numRef>
          </c:val>
        </c:ser>
        <c:dLbls>
          <c:showVal val="1"/>
        </c:dLbls>
        <c:shape val="box"/>
        <c:axId val="184101504"/>
        <c:axId val="184112640"/>
        <c:axId val="0"/>
      </c:bar3DChart>
      <c:catAx>
        <c:axId val="18410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112640"/>
        <c:crosses val="autoZero"/>
        <c:auto val="1"/>
        <c:lblAlgn val="ctr"/>
        <c:lblOffset val="100"/>
      </c:catAx>
      <c:valAx>
        <c:axId val="184112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1015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Лист1!$G$71</c:f>
              <c:strCache>
                <c:ptCount val="1"/>
                <c:pt idx="0">
                  <c:v>Валовая рентабельность,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Лист1!$H$70:$I$70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Лист1!$H$71:$I$71</c:f>
              <c:numCache>
                <c:formatCode>General</c:formatCode>
                <c:ptCount val="2"/>
                <c:pt idx="0">
                  <c:v>8.0400000000000009</c:v>
                </c:pt>
                <c:pt idx="1">
                  <c:v>11.51</c:v>
                </c:pt>
              </c:numCache>
            </c:numRef>
          </c:val>
        </c:ser>
        <c:ser>
          <c:idx val="1"/>
          <c:order val="1"/>
          <c:tx>
            <c:strRef>
              <c:f>Лист1!$G$72</c:f>
              <c:strCache>
                <c:ptCount val="1"/>
                <c:pt idx="0">
                  <c:v>Чистая рентабельность,%</c:v>
                </c:pt>
              </c:strCache>
            </c:strRef>
          </c:tx>
          <c:dLbls>
            <c:dLbl>
              <c:idx val="1"/>
              <c:layout>
                <c:manualLayout>
                  <c:x val="4.7047753469770959E-3"/>
                  <c:y val="1.5716220335634117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Лист1!$H$70:$I$70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Лист1!$H$72:$I$72</c:f>
              <c:numCache>
                <c:formatCode>General</c:formatCode>
                <c:ptCount val="2"/>
                <c:pt idx="0">
                  <c:v>6.87</c:v>
                </c:pt>
                <c:pt idx="1">
                  <c:v>10.51</c:v>
                </c:pt>
              </c:numCache>
            </c:numRef>
          </c:val>
        </c:ser>
        <c:dLbls>
          <c:showVal val="1"/>
        </c:dLbls>
        <c:shape val="box"/>
        <c:axId val="166191488"/>
        <c:axId val="167199872"/>
        <c:axId val="0"/>
      </c:bar3DChart>
      <c:catAx>
        <c:axId val="16619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199872"/>
        <c:crosses val="autoZero"/>
        <c:auto val="1"/>
        <c:lblAlgn val="ctr"/>
        <c:lblOffset val="100"/>
      </c:catAx>
      <c:valAx>
        <c:axId val="167199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1914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Лист1!$H$83</c:f>
              <c:strCache>
                <c:ptCount val="1"/>
                <c:pt idx="0">
                  <c:v>Прочие доходы,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Лист1!$I$82:$J$82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Лист1!$I$83:$J$83</c:f>
              <c:numCache>
                <c:formatCode>#,##0</c:formatCode>
                <c:ptCount val="2"/>
                <c:pt idx="0" formatCode="General">
                  <c:v>638</c:v>
                </c:pt>
                <c:pt idx="1">
                  <c:v>6015</c:v>
                </c:pt>
              </c:numCache>
            </c:numRef>
          </c:val>
        </c:ser>
        <c:ser>
          <c:idx val="1"/>
          <c:order val="1"/>
          <c:tx>
            <c:strRef>
              <c:f>Лист1!$H$84</c:f>
              <c:strCache>
                <c:ptCount val="1"/>
                <c:pt idx="0">
                  <c:v>Прочие расходы,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Лист1!$I$82:$J$82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Лист1!$I$84:$J$84</c:f>
              <c:numCache>
                <c:formatCode>#,##0</c:formatCode>
                <c:ptCount val="2"/>
                <c:pt idx="0" formatCode="General">
                  <c:v>685</c:v>
                </c:pt>
                <c:pt idx="1">
                  <c:v>4886</c:v>
                </c:pt>
              </c:numCache>
            </c:numRef>
          </c:val>
        </c:ser>
        <c:dLbls>
          <c:showVal val="1"/>
        </c:dLbls>
        <c:shape val="box"/>
        <c:axId val="212693376"/>
        <c:axId val="212695680"/>
        <c:axId val="0"/>
      </c:bar3DChart>
      <c:catAx>
        <c:axId val="212693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695680"/>
        <c:crosses val="autoZero"/>
        <c:auto val="1"/>
        <c:lblAlgn val="ctr"/>
        <c:lblOffset val="100"/>
      </c:catAx>
      <c:valAx>
        <c:axId val="212695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693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Лист1!$G$43</c:f>
              <c:strCache>
                <c:ptCount val="1"/>
                <c:pt idx="0">
                  <c:v>Выручка, тыс. руб. 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Лист1!$H$42:$I$42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Лист1!$H$43:$I$43</c:f>
              <c:numCache>
                <c:formatCode>#,##0</c:formatCode>
                <c:ptCount val="2"/>
                <c:pt idx="0">
                  <c:v>65584</c:v>
                </c:pt>
                <c:pt idx="1">
                  <c:v>120103</c:v>
                </c:pt>
              </c:numCache>
            </c:numRef>
          </c:val>
        </c:ser>
        <c:ser>
          <c:idx val="1"/>
          <c:order val="1"/>
          <c:tx>
            <c:strRef>
              <c:f>Лист1!$G$44</c:f>
              <c:strCache>
                <c:ptCount val="1"/>
                <c:pt idx="0">
                  <c:v>Расходы по обычной деятельности, тыс. руб.</c:v>
                </c:pt>
              </c:strCache>
            </c:strRef>
          </c:tx>
          <c:dLbls>
            <c:dLbl>
              <c:idx val="0"/>
              <c:layout>
                <c:manualLayout>
                  <c:x val="2.2127851356594098E-2"/>
                  <c:y val="2.8583710885892476E-2"/>
                </c:manualLayout>
              </c:layout>
              <c:showVal val="1"/>
            </c:dLbl>
            <c:dLbl>
              <c:idx val="1"/>
              <c:layout>
                <c:manualLayout>
                  <c:x val="3.6879752260990167E-3"/>
                  <c:y val="2.2866968708713981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Лист1!$H$42:$I$42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Лист1!$H$44:$I$44</c:f>
              <c:numCache>
                <c:formatCode>#,##0</c:formatCode>
                <c:ptCount val="2"/>
                <c:pt idx="0">
                  <c:v>60313</c:v>
                </c:pt>
                <c:pt idx="1">
                  <c:v>106276</c:v>
                </c:pt>
              </c:numCache>
            </c:numRef>
          </c:val>
        </c:ser>
        <c:dLbls>
          <c:showVal val="1"/>
        </c:dLbls>
        <c:shape val="box"/>
        <c:axId val="221162880"/>
        <c:axId val="221178880"/>
        <c:axId val="0"/>
      </c:bar3DChart>
      <c:catAx>
        <c:axId val="221162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178880"/>
        <c:crosses val="autoZero"/>
        <c:auto val="1"/>
        <c:lblAlgn val="ctr"/>
        <c:lblOffset val="100"/>
      </c:catAx>
      <c:valAx>
        <c:axId val="22117888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162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Лист1!$G$115</c:f>
              <c:strCache>
                <c:ptCount val="1"/>
                <c:pt idx="0">
                  <c:v>Запасы,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Лист1!$H$114:$I$114</c:f>
              <c:strCache>
                <c:ptCount val="2"/>
                <c:pt idx="0">
                  <c:v>2023, тыс. руб.</c:v>
                </c:pt>
                <c:pt idx="1">
                  <c:v>2024, тыс. руб.</c:v>
                </c:pt>
              </c:strCache>
            </c:strRef>
          </c:cat>
          <c:val>
            <c:numRef>
              <c:f>Лист1!$H$115:$I$115</c:f>
              <c:numCache>
                <c:formatCode>#,##0</c:formatCode>
                <c:ptCount val="2"/>
                <c:pt idx="0">
                  <c:v>8700</c:v>
                </c:pt>
                <c:pt idx="1">
                  <c:v>27743</c:v>
                </c:pt>
              </c:numCache>
            </c:numRef>
          </c:val>
        </c:ser>
        <c:ser>
          <c:idx val="1"/>
          <c:order val="1"/>
          <c:tx>
            <c:strRef>
              <c:f>Лист1!$G$116</c:f>
              <c:strCache>
                <c:ptCount val="1"/>
                <c:pt idx="0">
                  <c:v>Финансовые и другие внеоборотные активы,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Лист1!$H$114:$I$114</c:f>
              <c:strCache>
                <c:ptCount val="2"/>
                <c:pt idx="0">
                  <c:v>2023, тыс. руб.</c:v>
                </c:pt>
                <c:pt idx="1">
                  <c:v>2024, тыс. руб.</c:v>
                </c:pt>
              </c:strCache>
            </c:strRef>
          </c:cat>
          <c:val>
            <c:numRef>
              <c:f>Лист1!$H$116:$I$116</c:f>
              <c:numCache>
                <c:formatCode>#,##0</c:formatCode>
                <c:ptCount val="2"/>
                <c:pt idx="0">
                  <c:v>6027</c:v>
                </c:pt>
                <c:pt idx="1">
                  <c:v>45011</c:v>
                </c:pt>
              </c:numCache>
            </c:numRef>
          </c:val>
        </c:ser>
        <c:dLbls>
          <c:showVal val="1"/>
        </c:dLbls>
        <c:shape val="box"/>
        <c:axId val="221358720"/>
        <c:axId val="221486080"/>
        <c:axId val="0"/>
      </c:bar3DChart>
      <c:catAx>
        <c:axId val="2213587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486080"/>
        <c:crosses val="autoZero"/>
        <c:auto val="1"/>
        <c:lblAlgn val="ctr"/>
        <c:lblOffset val="100"/>
      </c:catAx>
      <c:valAx>
        <c:axId val="22148608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358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509828194570642E-2"/>
          <c:y val="0.70572418589632135"/>
          <c:w val="0.90432598374861417"/>
          <c:h val="0.2627300727787575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Описать теоретические аспекты организации складского хозяйства в условиях цифровой экономики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16D005A-6DAD-934A-9E9A-D6402B04C8D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Провести экономический анализ организации работы складского хозяйства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Разработать проект мероприятий по совершенствованию организации складской логистики торговой компании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9B809807-627A-C443-AC74-2D931E0F4754}" type="pres">
      <dgm:prSet presAssocID="{7C2DE2F8-A368-8A47-86EF-CE0A1F41AE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BF08B1-226D-8F4E-8E3D-0AECB31BEC39}" type="pres">
      <dgm:prSet presAssocID="{7C2DE2F8-A368-8A47-86EF-CE0A1F41AED2}" presName="Name1" presStyleCnt="0"/>
      <dgm:spPr/>
    </dgm:pt>
    <dgm:pt modelId="{E669A8A2-9CFA-154F-8C45-F6B9930F6A6D}" type="pres">
      <dgm:prSet presAssocID="{7C2DE2F8-A368-8A47-86EF-CE0A1F41AED2}" presName="cycle" presStyleCnt="0"/>
      <dgm:spPr/>
    </dgm:pt>
    <dgm:pt modelId="{17FA96E6-B899-4948-80C6-58AD2012B358}" type="pres">
      <dgm:prSet presAssocID="{7C2DE2F8-A368-8A47-86EF-CE0A1F41AED2}" presName="srcNode" presStyleLbl="node1" presStyleIdx="0" presStyleCnt="3"/>
      <dgm:spPr/>
    </dgm:pt>
    <dgm:pt modelId="{0F6EDAB8-0BA9-5441-AB5E-AA0D146BE55F}" type="pres">
      <dgm:prSet presAssocID="{7C2DE2F8-A368-8A47-86EF-CE0A1F41AED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A412ED-7B31-7343-BE85-DC02F8C905B9}" type="pres">
      <dgm:prSet presAssocID="{7C2DE2F8-A368-8A47-86EF-CE0A1F41AED2}" presName="extraNode" presStyleLbl="node1" presStyleIdx="0" presStyleCnt="3"/>
      <dgm:spPr/>
    </dgm:pt>
    <dgm:pt modelId="{71EEEEDB-FC8E-4F47-84D9-08417EBDD9E9}" type="pres">
      <dgm:prSet presAssocID="{7C2DE2F8-A368-8A47-86EF-CE0A1F41AED2}" presName="dstNode" presStyleLbl="node1" presStyleIdx="0" presStyleCnt="3"/>
      <dgm:spPr/>
    </dgm:pt>
    <dgm:pt modelId="{03868C56-99BF-B84C-8680-238503063945}" type="pres">
      <dgm:prSet presAssocID="{5BF8DEBC-4532-164D-BFC7-B5AF88B1D54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FBE9-49E6-EA41-A088-B15757D36530}" type="pres">
      <dgm:prSet presAssocID="{5BF8DEBC-4532-164D-BFC7-B5AF88B1D548}" presName="accent_1" presStyleCnt="0"/>
      <dgm:spPr/>
    </dgm:pt>
    <dgm:pt modelId="{9E163503-6D64-9740-BE91-0D9C4AA18F01}" type="pres">
      <dgm:prSet presAssocID="{5BF8DEBC-4532-164D-BFC7-B5AF88B1D548}" presName="accentRepeatNode" presStyleLbl="solidFgAcc1" presStyleIdx="0" presStyleCnt="3"/>
      <dgm:spPr/>
    </dgm:pt>
    <dgm:pt modelId="{172070A1-CD0C-F247-A1D3-79A04F720883}" type="pres">
      <dgm:prSet presAssocID="{016D005A-6DAD-934A-9E9A-D6402B04C8D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455DF-930E-EF46-8764-874EB50EC1F5}" type="pres">
      <dgm:prSet presAssocID="{016D005A-6DAD-934A-9E9A-D6402B04C8DA}" presName="accent_2" presStyleCnt="0"/>
      <dgm:spPr/>
    </dgm:pt>
    <dgm:pt modelId="{B134DACF-D5E8-6140-B9FD-5938B41C290E}" type="pres">
      <dgm:prSet presAssocID="{016D005A-6DAD-934A-9E9A-D6402B04C8DA}" presName="accentRepeatNode" presStyleLbl="solidFgAcc1" presStyleIdx="1" presStyleCnt="3"/>
      <dgm:spPr/>
    </dgm:pt>
    <dgm:pt modelId="{1EFC3BC3-9536-D24B-949C-109A825683B4}" type="pres">
      <dgm:prSet presAssocID="{BE9B9B39-9F6D-094C-9F6F-6B2E94872DA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80759-AA18-F846-9305-01806D3DD08D}" type="pres">
      <dgm:prSet presAssocID="{BE9B9B39-9F6D-094C-9F6F-6B2E94872DA2}" presName="accent_3" presStyleCnt="0"/>
      <dgm:spPr/>
    </dgm:pt>
    <dgm:pt modelId="{14845940-6FF0-F34B-AA59-8CE2519FFA8D}" type="pres">
      <dgm:prSet presAssocID="{BE9B9B39-9F6D-094C-9F6F-6B2E94872DA2}" presName="accentRepeatNode" presStyleLbl="solidFgAcc1" presStyleIdx="2" presStyleCnt="3"/>
      <dgm:spPr/>
    </dgm:pt>
  </dgm:ptLst>
  <dgm:cxnLst>
    <dgm:cxn modelId="{47B24BFC-CE51-4CDC-8587-2E609C2BCD72}" type="presOf" srcId="{5BF8DEBC-4532-164D-BFC7-B5AF88B1D548}" destId="{03868C56-99BF-B84C-8680-238503063945}" srcOrd="0" destOrd="0" presId="urn:microsoft.com/office/officeart/2008/layout/VerticalCurvedList"/>
    <dgm:cxn modelId="{B8A77635-7A9F-4C5C-AD36-0EF4DF592EA5}" type="presOf" srcId="{016D005A-6DAD-934A-9E9A-D6402B04C8DA}" destId="{172070A1-CD0C-F247-A1D3-79A04F720883}" srcOrd="0" destOrd="0" presId="urn:microsoft.com/office/officeart/2008/layout/VerticalCurvedList"/>
    <dgm:cxn modelId="{4B7E16A9-46CD-4E47-B0CC-C7A1BD57EBBA}" type="presOf" srcId="{BE9B9B39-9F6D-094C-9F6F-6B2E94872DA2}" destId="{1EFC3BC3-9536-D24B-949C-109A825683B4}" srcOrd="0" destOrd="0" presId="urn:microsoft.com/office/officeart/2008/layout/VerticalCurvedList"/>
    <dgm:cxn modelId="{46B8E626-B553-4F22-A256-46B3A3888A3C}" type="presOf" srcId="{57187DE0-05C4-324F-878E-D809D06E4D8C}" destId="{0F6EDAB8-0BA9-5441-AB5E-AA0D146BE55F}" srcOrd="0" destOrd="0" presId="urn:microsoft.com/office/officeart/2008/layout/VerticalCurvedList"/>
    <dgm:cxn modelId="{869B6520-7CD2-41AA-9AAA-7AD81FB20630}" type="presOf" srcId="{7C2DE2F8-A368-8A47-86EF-CE0A1F41AED2}" destId="{9B809807-627A-C443-AC74-2D931E0F4754}" srcOrd="0" destOrd="0" presId="urn:microsoft.com/office/officeart/2008/layout/VerticalCurvedList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FED14745-EDE8-48DC-8736-819157EBEFE8}" type="presParOf" srcId="{9B809807-627A-C443-AC74-2D931E0F4754}" destId="{D1BF08B1-226D-8F4E-8E3D-0AECB31BEC39}" srcOrd="0" destOrd="0" presId="urn:microsoft.com/office/officeart/2008/layout/VerticalCurvedList"/>
    <dgm:cxn modelId="{ECAB5190-6847-429F-8CA2-E47448780420}" type="presParOf" srcId="{D1BF08B1-226D-8F4E-8E3D-0AECB31BEC39}" destId="{E669A8A2-9CFA-154F-8C45-F6B9930F6A6D}" srcOrd="0" destOrd="0" presId="urn:microsoft.com/office/officeart/2008/layout/VerticalCurvedList"/>
    <dgm:cxn modelId="{9D9D6209-1B01-4328-AFCE-CA1E3FBEF222}" type="presParOf" srcId="{E669A8A2-9CFA-154F-8C45-F6B9930F6A6D}" destId="{17FA96E6-B899-4948-80C6-58AD2012B358}" srcOrd="0" destOrd="0" presId="urn:microsoft.com/office/officeart/2008/layout/VerticalCurvedList"/>
    <dgm:cxn modelId="{8F2585BD-BA24-48C4-A513-D61C7A7D2863}" type="presParOf" srcId="{E669A8A2-9CFA-154F-8C45-F6B9930F6A6D}" destId="{0F6EDAB8-0BA9-5441-AB5E-AA0D146BE55F}" srcOrd="1" destOrd="0" presId="urn:microsoft.com/office/officeart/2008/layout/VerticalCurvedList"/>
    <dgm:cxn modelId="{5DE818E8-955D-45DD-8741-BC3D9A5C52F1}" type="presParOf" srcId="{E669A8A2-9CFA-154F-8C45-F6B9930F6A6D}" destId="{55A412ED-7B31-7343-BE85-DC02F8C905B9}" srcOrd="2" destOrd="0" presId="urn:microsoft.com/office/officeart/2008/layout/VerticalCurvedList"/>
    <dgm:cxn modelId="{22C1135E-D824-42C0-AE13-FE4F6FA97934}" type="presParOf" srcId="{E669A8A2-9CFA-154F-8C45-F6B9930F6A6D}" destId="{71EEEEDB-FC8E-4F47-84D9-08417EBDD9E9}" srcOrd="3" destOrd="0" presId="urn:microsoft.com/office/officeart/2008/layout/VerticalCurvedList"/>
    <dgm:cxn modelId="{A3201F2D-1C22-46ED-8E61-DAC545F339E0}" type="presParOf" srcId="{D1BF08B1-226D-8F4E-8E3D-0AECB31BEC39}" destId="{03868C56-99BF-B84C-8680-238503063945}" srcOrd="1" destOrd="0" presId="urn:microsoft.com/office/officeart/2008/layout/VerticalCurvedList"/>
    <dgm:cxn modelId="{325F58B9-5EDF-412A-AEC5-265A6A53164E}" type="presParOf" srcId="{D1BF08B1-226D-8F4E-8E3D-0AECB31BEC39}" destId="{97D7FBE9-49E6-EA41-A088-B15757D36530}" srcOrd="2" destOrd="0" presId="urn:microsoft.com/office/officeart/2008/layout/VerticalCurvedList"/>
    <dgm:cxn modelId="{56F6FF36-4486-467D-BE71-D41ED1569EEA}" type="presParOf" srcId="{97D7FBE9-49E6-EA41-A088-B15757D36530}" destId="{9E163503-6D64-9740-BE91-0D9C4AA18F01}" srcOrd="0" destOrd="0" presId="urn:microsoft.com/office/officeart/2008/layout/VerticalCurvedList"/>
    <dgm:cxn modelId="{F06B356F-A7C9-47C7-AF03-59C1A09CF36E}" type="presParOf" srcId="{D1BF08B1-226D-8F4E-8E3D-0AECB31BEC39}" destId="{172070A1-CD0C-F247-A1D3-79A04F720883}" srcOrd="3" destOrd="0" presId="urn:microsoft.com/office/officeart/2008/layout/VerticalCurvedList"/>
    <dgm:cxn modelId="{0D78E394-77FE-48BA-BB8E-E31F62CAF74F}" type="presParOf" srcId="{D1BF08B1-226D-8F4E-8E3D-0AECB31BEC39}" destId="{E6B455DF-930E-EF46-8764-874EB50EC1F5}" srcOrd="4" destOrd="0" presId="urn:microsoft.com/office/officeart/2008/layout/VerticalCurvedList"/>
    <dgm:cxn modelId="{63051752-932B-44AB-B529-AD758FF47FDE}" type="presParOf" srcId="{E6B455DF-930E-EF46-8764-874EB50EC1F5}" destId="{B134DACF-D5E8-6140-B9FD-5938B41C290E}" srcOrd="0" destOrd="0" presId="urn:microsoft.com/office/officeart/2008/layout/VerticalCurvedList"/>
    <dgm:cxn modelId="{70F6AF10-D1EE-4B15-A561-F66302A1DB1C}" type="presParOf" srcId="{D1BF08B1-226D-8F4E-8E3D-0AECB31BEC39}" destId="{1EFC3BC3-9536-D24B-949C-109A825683B4}" srcOrd="5" destOrd="0" presId="urn:microsoft.com/office/officeart/2008/layout/VerticalCurvedList"/>
    <dgm:cxn modelId="{3F719170-3044-49FF-B1A1-38A861C7155A}" type="presParOf" srcId="{D1BF08B1-226D-8F4E-8E3D-0AECB31BEC39}" destId="{9CD80759-AA18-F846-9305-01806D3DD08D}" srcOrd="6" destOrd="0" presId="urn:microsoft.com/office/officeart/2008/layout/VerticalCurvedList"/>
    <dgm:cxn modelId="{789554C3-4026-4F56-8526-47E0361E381C}" type="presParOf" srcId="{9CD80759-AA18-F846-9305-01806D3DD08D}" destId="{14845940-6FF0-F34B-AA59-8CE2519FFA8D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Предмет исследования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Объект исследования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2CDC18DA-84B0-4875-9595-478E5ADF1AC6}">
      <dgm:prSet custT="1"/>
      <dgm:spPr>
        <a:solidFill>
          <a:schemeClr val="tx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Предприятие торговли ООО «Торговый охват»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5E0A80-970F-4929-BF0B-246F76072EB7}" type="parTrans" cxnId="{FEA5456B-6936-4A47-89FA-1CCE609D079B}">
      <dgm:prSet/>
      <dgm:spPr/>
      <dgm:t>
        <a:bodyPr/>
        <a:lstStyle/>
        <a:p>
          <a:endParaRPr lang="ru-RU"/>
        </a:p>
      </dgm:t>
    </dgm:pt>
    <dgm:pt modelId="{C0509622-7DEF-49F9-9996-DBD966C77451}" type="sibTrans" cxnId="{FEA5456B-6936-4A47-89FA-1CCE609D079B}">
      <dgm:prSet/>
      <dgm:spPr/>
      <dgm:t>
        <a:bodyPr/>
        <a:lstStyle/>
        <a:p>
          <a:endParaRPr lang="ru-RU"/>
        </a:p>
      </dgm:t>
    </dgm:pt>
    <dgm:pt modelId="{B3BA1A6D-8AC4-4073-ABEA-BB71387D7FC4}">
      <dgm:prSet/>
      <dgm:spPr>
        <a:solidFill>
          <a:schemeClr val="tx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Организация работы склада предприятия торговли ООО «Торговый охват»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394C65-FA14-4801-BBA6-BCEA469BCBEC}" type="parTrans" cxnId="{BF162BC6-B233-49C0-9ED7-FD3939067D32}">
      <dgm:prSet/>
      <dgm:spPr/>
      <dgm:t>
        <a:bodyPr/>
        <a:lstStyle/>
        <a:p>
          <a:endParaRPr lang="ru-RU"/>
        </a:p>
      </dgm:t>
    </dgm:pt>
    <dgm:pt modelId="{F7B70F72-1B85-4E7E-9261-6B3B85E780EA}" type="sibTrans" cxnId="{BF162BC6-B233-49C0-9ED7-FD3939067D32}">
      <dgm:prSet/>
      <dgm:spPr/>
      <dgm:t>
        <a:bodyPr/>
        <a:lstStyle/>
        <a:p>
          <a:endParaRPr lang="ru-RU"/>
        </a:p>
      </dgm:t>
    </dgm:pt>
    <dgm:pt modelId="{4E0D862C-A165-41A8-81F3-3B5147688116}" type="pres">
      <dgm:prSet presAssocID="{7C2DE2F8-A368-8A47-86EF-CE0A1F41A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FFA03-2CFF-4468-80F5-D23F32CC56EE}" type="pres">
      <dgm:prSet presAssocID="{5BF8DEBC-4532-164D-BFC7-B5AF88B1D548}" presName="composite" presStyleCnt="0"/>
      <dgm:spPr/>
    </dgm:pt>
    <dgm:pt modelId="{7BE736EE-C6AA-4607-85FD-CBCFD66D2F14}" type="pres">
      <dgm:prSet presAssocID="{5BF8DEBC-4532-164D-BFC7-B5AF88B1D5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FABB3-CD31-43D6-BD2C-6CED00FCD5A5}" type="pres">
      <dgm:prSet presAssocID="{5BF8DEBC-4532-164D-BFC7-B5AF88B1D548}" presName="desTx" presStyleLbl="alignAccFollowNode1" presStyleIdx="0" presStyleCnt="2" custScaleX="119589" custScaleY="90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961E-64D8-4F02-A0CC-CD620B89785A}" type="pres">
      <dgm:prSet presAssocID="{57187DE0-05C4-324F-878E-D809D06E4D8C}" presName="space" presStyleCnt="0"/>
      <dgm:spPr/>
    </dgm:pt>
    <dgm:pt modelId="{7C1CDD5A-A3E4-436B-ACF0-4995CF348721}" type="pres">
      <dgm:prSet presAssocID="{016D005A-6DAD-934A-9E9A-D6402B04C8DA}" presName="composite" presStyleCnt="0"/>
      <dgm:spPr/>
    </dgm:pt>
    <dgm:pt modelId="{56FB23C5-BD42-41F9-90AE-4297F344F7B6}" type="pres">
      <dgm:prSet presAssocID="{016D005A-6DAD-934A-9E9A-D6402B04C8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84C8E-8D32-40F5-8FD6-D0F5E0EC3C7C}" type="pres">
      <dgm:prSet presAssocID="{016D005A-6DAD-934A-9E9A-D6402B04C8DA}" presName="desTx" presStyleLbl="alignAccFollowNode1" presStyleIdx="1" presStyleCnt="2" custScaleX="111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62BC6-B233-49C0-9ED7-FD3939067D32}" srcId="{016D005A-6DAD-934A-9E9A-D6402B04C8DA}" destId="{B3BA1A6D-8AC4-4073-ABEA-BB71387D7FC4}" srcOrd="0" destOrd="0" parTransId="{A4394C65-FA14-4801-BBA6-BCEA469BCBEC}" sibTransId="{F7B70F72-1B85-4E7E-9261-6B3B85E780EA}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226B651D-C69B-48A5-BDE9-ED5E7869909C}" type="presOf" srcId="{7C2DE2F8-A368-8A47-86EF-CE0A1F41AED2}" destId="{4E0D862C-A165-41A8-81F3-3B5147688116}" srcOrd="0" destOrd="0" presId="urn:microsoft.com/office/officeart/2005/8/layout/hList1"/>
    <dgm:cxn modelId="{AF5285DA-A318-40AC-A5F5-2F91EC42CD9A}" type="presOf" srcId="{2CDC18DA-84B0-4875-9595-478E5ADF1AC6}" destId="{6D7FABB3-CD31-43D6-BD2C-6CED00FCD5A5}" srcOrd="0" destOrd="0" presId="urn:microsoft.com/office/officeart/2005/8/layout/hList1"/>
    <dgm:cxn modelId="{FEA5456B-6936-4A47-89FA-1CCE609D079B}" srcId="{5BF8DEBC-4532-164D-BFC7-B5AF88B1D548}" destId="{2CDC18DA-84B0-4875-9595-478E5ADF1AC6}" srcOrd="0" destOrd="0" parTransId="{8D5E0A80-970F-4929-BF0B-246F76072EB7}" sibTransId="{C0509622-7DEF-49F9-9996-DBD966C77451}"/>
    <dgm:cxn modelId="{F4C8DB65-ADB4-4EE7-8E73-8F8DCF7A5B62}" type="presOf" srcId="{016D005A-6DAD-934A-9E9A-D6402B04C8DA}" destId="{56FB23C5-BD42-41F9-90AE-4297F344F7B6}" srcOrd="0" destOrd="0" presId="urn:microsoft.com/office/officeart/2005/8/layout/hList1"/>
    <dgm:cxn modelId="{D30C9A62-9EE5-43BC-B74A-02EA03598B34}" type="presOf" srcId="{5BF8DEBC-4532-164D-BFC7-B5AF88B1D548}" destId="{7BE736EE-C6AA-4607-85FD-CBCFD66D2F14}" srcOrd="0" destOrd="0" presId="urn:microsoft.com/office/officeart/2005/8/layout/hList1"/>
    <dgm:cxn modelId="{EC7A6FDE-66A2-4C7F-A6D6-94D23CBA3953}" type="presOf" srcId="{B3BA1A6D-8AC4-4073-ABEA-BB71387D7FC4}" destId="{41D84C8E-8D32-40F5-8FD6-D0F5E0EC3C7C}" srcOrd="0" destOrd="0" presId="urn:microsoft.com/office/officeart/2005/8/layout/hList1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BFFF7E31-88C3-47B6-AE11-D62C197364A6}" type="presParOf" srcId="{4E0D862C-A165-41A8-81F3-3B5147688116}" destId="{077FFA03-2CFF-4468-80F5-D23F32CC56EE}" srcOrd="0" destOrd="0" presId="urn:microsoft.com/office/officeart/2005/8/layout/hList1"/>
    <dgm:cxn modelId="{29D27D17-7385-403E-9C3D-55322D0FBC3C}" type="presParOf" srcId="{077FFA03-2CFF-4468-80F5-D23F32CC56EE}" destId="{7BE736EE-C6AA-4607-85FD-CBCFD66D2F14}" srcOrd="0" destOrd="0" presId="urn:microsoft.com/office/officeart/2005/8/layout/hList1"/>
    <dgm:cxn modelId="{D326BD0E-E1AB-424A-9EDE-CB2BB504C439}" type="presParOf" srcId="{077FFA03-2CFF-4468-80F5-D23F32CC56EE}" destId="{6D7FABB3-CD31-43D6-BD2C-6CED00FCD5A5}" srcOrd="1" destOrd="0" presId="urn:microsoft.com/office/officeart/2005/8/layout/hList1"/>
    <dgm:cxn modelId="{18559042-2D2A-4056-9B8C-AB6E9947AC0B}" type="presParOf" srcId="{4E0D862C-A165-41A8-81F3-3B5147688116}" destId="{10BE961E-64D8-4F02-A0CC-CD620B89785A}" srcOrd="1" destOrd="0" presId="urn:microsoft.com/office/officeart/2005/8/layout/hList1"/>
    <dgm:cxn modelId="{9E8520FD-9C69-41C6-8160-F20557BC7FFE}" type="presParOf" srcId="{4E0D862C-A165-41A8-81F3-3B5147688116}" destId="{7C1CDD5A-A3E4-436B-ACF0-4995CF348721}" srcOrd="2" destOrd="0" presId="urn:microsoft.com/office/officeart/2005/8/layout/hList1"/>
    <dgm:cxn modelId="{64CD98D6-82E2-4633-B6C5-9FBDD0885C7C}" type="presParOf" srcId="{7C1CDD5A-A3E4-436B-ACF0-4995CF348721}" destId="{56FB23C5-BD42-41F9-90AE-4297F344F7B6}" srcOrd="0" destOrd="0" presId="urn:microsoft.com/office/officeart/2005/8/layout/hList1"/>
    <dgm:cxn modelId="{006A99A2-4010-4C9A-B9EC-F741D09C38F6}" type="presParOf" srcId="{7C1CDD5A-A3E4-436B-ACF0-4995CF348721}" destId="{41D84C8E-8D32-40F5-8FD6-D0F5E0EC3C7C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рамках этого проекта предусмотрены восемь федеральных программ: «Инфраструктура доступа к сети интернет», «Цифровые платформы в отраслях социальной сферы», «Искусственный интеллект», «Цифровое государственное управление», «Отечественные решения», «Прикладные исследования и перспективные разработки»,«Инфраструктура 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кибербезопасности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» и «Кадры для цифровой трансформации». Таким образом, будущее отраслей экономики – за цифровой трансформацией и складская логистика не является исключением.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Ни одно предприятие по производству, сбыту товаров не может обойтись без места его хранения. Причем товар должен храниться правильно, сбываться вовремя и не «съедать» во время хранения  долю дохода предпринимателя. Поэтому функционирование склада невозможно без организации правильной работы складского помещения – логистики. Склады являются важнейшими звеньями в цепочке поставок, служащими ключевыми узлами для хранения, управления и перемещения товара. Сегодня склады - это больше, чем просто складские помещения; это стратегические активы, которые могут способствовать успеху или неудаче бизнеса.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Актуальность темы исследования усугубляется также тем, что в последнее время широкую популярность в развитии складского хозяйства получили – цифровые технологии. Умные склады и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цифровизация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склада это не далекие перспективы, это сегодня, это сейчас. Любая компания, которая желает обеспечить высокое качество работы складского комплекса, еще вчера должна была задуматься 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цифровизации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и организации склада с «умом». В противном случае, качество работы и конкурентоспособность складского хозяйства будет снижаться, а это не лучшим образом отразиться на экономическом развитии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логистической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организации.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837EFD73-2AF4-4B7F-B2F9-762608729C86}" type="pres">
      <dgm:prSet presAssocID="{7C2DE2F8-A368-8A47-86EF-CE0A1F41AE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DBA89-700D-4E91-9ED9-A7E14F7C2FD3}" type="pres">
      <dgm:prSet presAssocID="{5BF8DEBC-4532-164D-BFC7-B5AF88B1D548}" presName="circle1" presStyleLbl="node1" presStyleIdx="0" presStyleCnt="3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F0B2170-BABC-4BFD-984B-A718A0D97AD3}" type="pres">
      <dgm:prSet presAssocID="{5BF8DEBC-4532-164D-BFC7-B5AF88B1D548}" presName="space" presStyleCnt="0"/>
      <dgm:spPr/>
    </dgm:pt>
    <dgm:pt modelId="{A4BBC568-5A19-499D-BE72-4394492F1812}" type="pres">
      <dgm:prSet presAssocID="{5BF8DEBC-4532-164D-BFC7-B5AF88B1D548}" presName="rect1" presStyleLbl="alignAcc1" presStyleIdx="0" presStyleCnt="3"/>
      <dgm:spPr/>
      <dgm:t>
        <a:bodyPr/>
        <a:lstStyle/>
        <a:p>
          <a:endParaRPr lang="ru-RU"/>
        </a:p>
      </dgm:t>
    </dgm:pt>
    <dgm:pt modelId="{220FD37E-7CD4-48B2-82B8-6D341269C7A7}" type="pres">
      <dgm:prSet presAssocID="{016D005A-6DAD-934A-9E9A-D6402B04C8DA}" presName="vertSpace2" presStyleLbl="node1" presStyleIdx="0" presStyleCnt="3"/>
      <dgm:spPr/>
    </dgm:pt>
    <dgm:pt modelId="{19B852ED-D98A-49FB-8B19-9121F230AE15}" type="pres">
      <dgm:prSet presAssocID="{016D005A-6DAD-934A-9E9A-D6402B04C8DA}" presName="circle2" presStyleLbl="node1" presStyleIdx="1" presStyleCnt="3"/>
      <dgm:spPr/>
    </dgm:pt>
    <dgm:pt modelId="{CF96201F-3765-4454-9C9F-CF0BBB3D2490}" type="pres">
      <dgm:prSet presAssocID="{016D005A-6DAD-934A-9E9A-D6402B04C8DA}" presName="rect2" presStyleLbl="alignAcc1" presStyleIdx="1" presStyleCnt="3" custScaleY="98451"/>
      <dgm:spPr/>
      <dgm:t>
        <a:bodyPr/>
        <a:lstStyle/>
        <a:p>
          <a:endParaRPr lang="ru-RU"/>
        </a:p>
      </dgm:t>
    </dgm:pt>
    <dgm:pt modelId="{044553B1-E399-4F4E-861C-774DEA996E54}" type="pres">
      <dgm:prSet presAssocID="{2D6FA563-E483-5A40-A532-B6527D2CD1FB}" presName="vertSpace3" presStyleLbl="node1" presStyleIdx="1" presStyleCnt="3"/>
      <dgm:spPr/>
    </dgm:pt>
    <dgm:pt modelId="{E4549662-ADA8-43A3-9A97-BA633C58AC2D}" type="pres">
      <dgm:prSet presAssocID="{2D6FA563-E483-5A40-A532-B6527D2CD1FB}" presName="circle3" presStyleLbl="node1" presStyleIdx="2" presStyleCnt="3"/>
      <dgm:spPr/>
    </dgm:pt>
    <dgm:pt modelId="{33F2A4D7-D3A2-4A95-99A8-19AAD88C102F}" type="pres">
      <dgm:prSet presAssocID="{2D6FA563-E483-5A40-A532-B6527D2CD1FB}" presName="rect3" presStyleLbl="alignAcc1" presStyleIdx="2" presStyleCnt="3" custScaleY="104846" custLinFactNeighborX="-513" custLinFactNeighborY="12278"/>
      <dgm:spPr/>
      <dgm:t>
        <a:bodyPr/>
        <a:lstStyle/>
        <a:p>
          <a:endParaRPr lang="ru-RU"/>
        </a:p>
      </dgm:t>
    </dgm:pt>
    <dgm:pt modelId="{C3032E4C-53D2-464F-93F1-66E21C831EC5}" type="pres">
      <dgm:prSet presAssocID="{5BF8DEBC-4532-164D-BFC7-B5AF88B1D54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22150-BBA5-43DD-BC5F-E0A9102DAE35}" type="pres">
      <dgm:prSet presAssocID="{016D005A-6DAD-934A-9E9A-D6402B04C8D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5A65-47AB-4028-9697-DD0DDBBD7228}" type="pres">
      <dgm:prSet presAssocID="{2D6FA563-E483-5A40-A532-B6527D2CD1F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9985D-720F-4A79-ADDA-433408B023D9}" type="presOf" srcId="{7C2DE2F8-A368-8A47-86EF-CE0A1F41AED2}" destId="{837EFD73-2AF4-4B7F-B2F9-762608729C86}" srcOrd="0" destOrd="0" presId="urn:microsoft.com/office/officeart/2005/8/layout/target3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CBF01F3A-BE83-468B-BDFE-048696C94092}" type="presOf" srcId="{016D005A-6DAD-934A-9E9A-D6402B04C8DA}" destId="{E6C22150-BBA5-43DD-BC5F-E0A9102DAE35}" srcOrd="1" destOrd="0" presId="urn:microsoft.com/office/officeart/2005/8/layout/target3"/>
    <dgm:cxn modelId="{7226DE0B-1AA9-4140-BBAE-C0142C5F93A5}" type="presOf" srcId="{2D6FA563-E483-5A40-A532-B6527D2CD1FB}" destId="{C8A85A65-47AB-4028-9697-DD0DDBBD7228}" srcOrd="1" destOrd="0" presId="urn:microsoft.com/office/officeart/2005/8/layout/target3"/>
    <dgm:cxn modelId="{3BF2D856-24FB-4133-8092-8C8967F3C33A}" type="presOf" srcId="{016D005A-6DAD-934A-9E9A-D6402B04C8DA}" destId="{CF96201F-3765-4454-9C9F-CF0BBB3D2490}" srcOrd="0" destOrd="0" presId="urn:microsoft.com/office/officeart/2005/8/layout/target3"/>
    <dgm:cxn modelId="{10E6B492-0099-A04F-BD51-298C37F09645}" srcId="{7C2DE2F8-A368-8A47-86EF-CE0A1F41AED2}" destId="{2D6FA563-E483-5A40-A532-B6527D2CD1FB}" srcOrd="2" destOrd="0" parTransId="{0570DD68-BECB-F44D-948B-9A05300D4CAC}" sibTransId="{77F46A92-3191-594F-8955-19F63A3121EA}"/>
    <dgm:cxn modelId="{E7E4C66B-6738-4F6A-BE18-7C1FD26E28FB}" type="presOf" srcId="{5BF8DEBC-4532-164D-BFC7-B5AF88B1D548}" destId="{A4BBC568-5A19-499D-BE72-4394492F1812}" srcOrd="0" destOrd="0" presId="urn:microsoft.com/office/officeart/2005/8/layout/target3"/>
    <dgm:cxn modelId="{B7304F05-84AF-44EC-BD87-0FDEF952A3E5}" type="presOf" srcId="{2D6FA563-E483-5A40-A532-B6527D2CD1FB}" destId="{33F2A4D7-D3A2-4A95-99A8-19AAD88C102F}" srcOrd="0" destOrd="0" presId="urn:microsoft.com/office/officeart/2005/8/layout/target3"/>
    <dgm:cxn modelId="{4AECDCC5-26A1-4C57-ADA7-1C1CFC9FA5D0}" type="presOf" srcId="{5BF8DEBC-4532-164D-BFC7-B5AF88B1D548}" destId="{C3032E4C-53D2-464F-93F1-66E21C831EC5}" srcOrd="1" destOrd="0" presId="urn:microsoft.com/office/officeart/2005/8/layout/target3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588D9197-A520-43FE-BB2A-EB51CDF837AB}" type="presParOf" srcId="{837EFD73-2AF4-4B7F-B2F9-762608729C86}" destId="{1A8DBA89-700D-4E91-9ED9-A7E14F7C2FD3}" srcOrd="0" destOrd="0" presId="urn:microsoft.com/office/officeart/2005/8/layout/target3"/>
    <dgm:cxn modelId="{97070DA8-9385-4E0B-A153-2C11DD33045D}" type="presParOf" srcId="{837EFD73-2AF4-4B7F-B2F9-762608729C86}" destId="{AF0B2170-BABC-4BFD-984B-A718A0D97AD3}" srcOrd="1" destOrd="0" presId="urn:microsoft.com/office/officeart/2005/8/layout/target3"/>
    <dgm:cxn modelId="{C4E826D9-3F78-4445-82BF-AA1FD030FA3D}" type="presParOf" srcId="{837EFD73-2AF4-4B7F-B2F9-762608729C86}" destId="{A4BBC568-5A19-499D-BE72-4394492F1812}" srcOrd="2" destOrd="0" presId="urn:microsoft.com/office/officeart/2005/8/layout/target3"/>
    <dgm:cxn modelId="{CEBDB0E7-7AD6-4535-9969-A99467B56774}" type="presParOf" srcId="{837EFD73-2AF4-4B7F-B2F9-762608729C86}" destId="{220FD37E-7CD4-48B2-82B8-6D341269C7A7}" srcOrd="3" destOrd="0" presId="urn:microsoft.com/office/officeart/2005/8/layout/target3"/>
    <dgm:cxn modelId="{3EE1CED1-4A5E-4E0B-A478-A64EECEF8A22}" type="presParOf" srcId="{837EFD73-2AF4-4B7F-B2F9-762608729C86}" destId="{19B852ED-D98A-49FB-8B19-9121F230AE15}" srcOrd="4" destOrd="0" presId="urn:microsoft.com/office/officeart/2005/8/layout/target3"/>
    <dgm:cxn modelId="{5DD40C63-A866-4B6A-A649-81D3E9F1EEDA}" type="presParOf" srcId="{837EFD73-2AF4-4B7F-B2F9-762608729C86}" destId="{CF96201F-3765-4454-9C9F-CF0BBB3D2490}" srcOrd="5" destOrd="0" presId="urn:microsoft.com/office/officeart/2005/8/layout/target3"/>
    <dgm:cxn modelId="{488EA396-932A-4F91-AF0C-BABD6BEDBC24}" type="presParOf" srcId="{837EFD73-2AF4-4B7F-B2F9-762608729C86}" destId="{044553B1-E399-4F4E-861C-774DEA996E54}" srcOrd="6" destOrd="0" presId="urn:microsoft.com/office/officeart/2005/8/layout/target3"/>
    <dgm:cxn modelId="{3A55A3B5-62B2-4701-ACC9-509B490437DC}" type="presParOf" srcId="{837EFD73-2AF4-4B7F-B2F9-762608729C86}" destId="{E4549662-ADA8-43A3-9A97-BA633C58AC2D}" srcOrd="7" destOrd="0" presId="urn:microsoft.com/office/officeart/2005/8/layout/target3"/>
    <dgm:cxn modelId="{AC59CA18-DCC9-452D-8BA3-73AC49A62DB7}" type="presParOf" srcId="{837EFD73-2AF4-4B7F-B2F9-762608729C86}" destId="{33F2A4D7-D3A2-4A95-99A8-19AAD88C102F}" srcOrd="8" destOrd="0" presId="urn:microsoft.com/office/officeart/2005/8/layout/target3"/>
    <dgm:cxn modelId="{7E433E30-F0E4-4347-9CB3-80429F69E12F}" type="presParOf" srcId="{837EFD73-2AF4-4B7F-B2F9-762608729C86}" destId="{C3032E4C-53D2-464F-93F1-66E21C831EC5}" srcOrd="9" destOrd="0" presId="urn:microsoft.com/office/officeart/2005/8/layout/target3"/>
    <dgm:cxn modelId="{840EEC7F-A065-4D66-9BEA-D1CEFD75160A}" type="presParOf" srcId="{837EFD73-2AF4-4B7F-B2F9-762608729C86}" destId="{E6C22150-BBA5-43DD-BC5F-E0A9102DAE35}" srcOrd="10" destOrd="0" presId="urn:microsoft.com/office/officeart/2005/8/layout/target3"/>
    <dgm:cxn modelId="{03F2C632-A9C3-45F9-8E83-EB6168DC6743}" type="presParOf" srcId="{837EFD73-2AF4-4B7F-B2F9-762608729C86}" destId="{C8A85A65-47AB-4028-9697-DD0DDBBD7228}" srcOrd="11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B5648414-293D-4EE0-9614-8C11B4E83AE2}">
      <dgm:prSet custT="1"/>
      <dgm:spPr/>
      <dgm:t>
        <a:bodyPr/>
        <a:lstStyle/>
        <a:p>
          <a:r>
            <a:rPr lang="ru-RU" sz="1200" dirty="0" smtClean="0"/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настоящее время, появляются все более современные технологии, позволяющие максимально автоматизировать складские операции и в комплексе сделать само складское помещение «умным». «Умный склад» сегодня - это комплекс технологий, который позволяет оптимально и максимально эффективно решать задачи складской логистики. В этом наборе процессы - объекты автоматизации - неразрывно связаны с инструментами автоматизации.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004E919-85F8-48EC-8FE6-E43F859DA724}" type="parTrans" cxnId="{183179F1-0941-4A66-9A4B-D6B71209C5D7}">
      <dgm:prSet/>
      <dgm:spPr/>
      <dgm:t>
        <a:bodyPr/>
        <a:lstStyle/>
        <a:p>
          <a:endParaRPr lang="ru-RU"/>
        </a:p>
      </dgm:t>
    </dgm:pt>
    <dgm:pt modelId="{0389ECED-0AAF-491E-B92A-F1D50B979E3C}" type="sibTrans" cxnId="{183179F1-0941-4A66-9A4B-D6B71209C5D7}">
      <dgm:prSet/>
      <dgm:spPr/>
      <dgm:t>
        <a:bodyPr/>
        <a:lstStyle/>
        <a:p>
          <a:endParaRPr lang="ru-RU"/>
        </a:p>
      </dgm:t>
    </dgm:pt>
    <dgm:pt modelId="{7E5D906E-99E3-476E-8406-9C5DA7BAD4F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Основными элементами умных складов являются: WMS, контролирующие все процессы на складе от приемки до отправки продукции; роботы и манипуляторы, которые выполняют различные операции с грузами (сортировка, упаковка и т.д.); системы видеонаблюдения и контроля доступа, обеспечивающие безопасность; технологии Интернета вещей (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IoT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), позволяющие синхронизировать устройства и оборудование для мониторинга и сбора информации; RFID-система предполагает использование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радиометок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вместо традиционных маркировок.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C1596A4-5E0A-477F-ACD2-D2673D315848}" type="parTrans" cxnId="{621AE1E5-EE1E-41F3-8C81-BEB85ABF6D4F}">
      <dgm:prSet/>
      <dgm:spPr/>
      <dgm:t>
        <a:bodyPr/>
        <a:lstStyle/>
        <a:p>
          <a:endParaRPr lang="ru-RU"/>
        </a:p>
      </dgm:t>
    </dgm:pt>
    <dgm:pt modelId="{0CB76AD5-5C2E-40FC-ABAD-CC622E1CD67C}" type="sibTrans" cxnId="{621AE1E5-EE1E-41F3-8C81-BEB85ABF6D4F}">
      <dgm:prSet/>
      <dgm:spPr/>
      <dgm:t>
        <a:bodyPr/>
        <a:lstStyle/>
        <a:p>
          <a:endParaRPr lang="ru-RU"/>
        </a:p>
      </dgm:t>
    </dgm:pt>
    <dgm:pt modelId="{7A93683B-C810-42E2-90D1-AC363311E7E7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935A0-0946-4232-AFF8-B0A615975DC4}" type="pres">
      <dgm:prSet presAssocID="{BE9B9B39-9F6D-094C-9F6F-6B2E94872DA2}" presName="composite" presStyleCnt="0"/>
      <dgm:spPr/>
    </dgm:pt>
    <dgm:pt modelId="{D8DEF919-27B3-450A-B70F-9DCA35AB554C}" type="pres">
      <dgm:prSet presAssocID="{BE9B9B39-9F6D-094C-9F6F-6B2E94872DA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7FCD-0033-43E8-AA53-00D49D51290B}" type="pres">
      <dgm:prSet presAssocID="{BE9B9B39-9F6D-094C-9F6F-6B2E94872DA2}" presName="descendantText" presStyleLbl="alignAcc1" presStyleIdx="0" presStyleCnt="2" custScaleY="14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EEE8-9022-4248-9808-865161268A71}" type="pres">
      <dgm:prSet presAssocID="{66B08DFD-54C2-1649-B488-D35A8218F0AA}" presName="sp" presStyleCnt="0"/>
      <dgm:spPr/>
    </dgm:pt>
    <dgm:pt modelId="{8B9C09DA-7642-4F92-BDD3-774B4A415C88}" type="pres">
      <dgm:prSet presAssocID="{C7F93F69-538F-374C-8874-F31AF059ED9C}" presName="composite" presStyleCnt="0"/>
      <dgm:spPr/>
    </dgm:pt>
    <dgm:pt modelId="{C1A0F344-FAB8-4C5C-9795-6A90A78513DB}" type="pres">
      <dgm:prSet presAssocID="{C7F93F69-538F-374C-8874-F31AF059ED9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4686-1F8A-4F3C-8340-660FEF1C18ED}" type="pres">
      <dgm:prSet presAssocID="{C7F93F69-538F-374C-8874-F31AF059ED9C}" presName="descendantText" presStyleLbl="alignAcc1" presStyleIdx="1" presStyleCnt="2" custScaleY="147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8EF74-9970-4C90-93AA-352FE56C2B95}" type="presOf" srcId="{7E5D906E-99E3-476E-8406-9C5DA7BAD4F4}" destId="{EFC84686-1F8A-4F3C-8340-660FEF1C18ED}" srcOrd="0" destOrd="0" presId="urn:microsoft.com/office/officeart/2005/8/layout/chevron2"/>
    <dgm:cxn modelId="{02651A56-8692-EC46-98D5-910773FE8108}" srcId="{7C2DE2F8-A368-8A47-86EF-CE0A1F41AED2}" destId="{C7F93F69-538F-374C-8874-F31AF059ED9C}" srcOrd="1" destOrd="0" parTransId="{3F74273A-85FD-9D48-A2E3-20FF499AE541}" sibTransId="{9CBB080B-D497-C54C-93C4-51051B3BA0EE}"/>
    <dgm:cxn modelId="{5B417B43-EA06-4CEA-B50D-467902F4F7FD}" type="presOf" srcId="{7C2DE2F8-A368-8A47-86EF-CE0A1F41AED2}" destId="{7A93683B-C810-42E2-90D1-AC363311E7E7}" srcOrd="0" destOrd="0" presId="urn:microsoft.com/office/officeart/2005/8/layout/chevron2"/>
    <dgm:cxn modelId="{171B1D2C-12C1-47C4-8133-C53C2D473DE9}" type="presOf" srcId="{C7F93F69-538F-374C-8874-F31AF059ED9C}" destId="{C1A0F344-FAB8-4C5C-9795-6A90A78513DB}" srcOrd="0" destOrd="0" presId="urn:microsoft.com/office/officeart/2005/8/layout/chevron2"/>
    <dgm:cxn modelId="{1E36361A-F5BC-4B4E-AEF0-A57A7695C556}" type="presOf" srcId="{BE9B9B39-9F6D-094C-9F6F-6B2E94872DA2}" destId="{D8DEF919-27B3-450A-B70F-9DCA35AB554C}" srcOrd="0" destOrd="0" presId="urn:microsoft.com/office/officeart/2005/8/layout/chevron2"/>
    <dgm:cxn modelId="{621AE1E5-EE1E-41F3-8C81-BEB85ABF6D4F}" srcId="{C7F93F69-538F-374C-8874-F31AF059ED9C}" destId="{7E5D906E-99E3-476E-8406-9C5DA7BAD4F4}" srcOrd="0" destOrd="0" parTransId="{3C1596A4-5E0A-477F-ACD2-D2673D315848}" sibTransId="{0CB76AD5-5C2E-40FC-ABAD-CC622E1CD67C}"/>
    <dgm:cxn modelId="{183179F1-0941-4A66-9A4B-D6B71209C5D7}" srcId="{BE9B9B39-9F6D-094C-9F6F-6B2E94872DA2}" destId="{B5648414-293D-4EE0-9614-8C11B4E83AE2}" srcOrd="0" destOrd="0" parTransId="{0004E919-85F8-48EC-8FE6-E43F859DA724}" sibTransId="{0389ECED-0AAF-491E-B92A-F1D50B979E3C}"/>
    <dgm:cxn modelId="{E1F4A456-42B8-4483-B1E7-210E224EC39C}" type="presOf" srcId="{B5648414-293D-4EE0-9614-8C11B4E83AE2}" destId="{73ED7FCD-0033-43E8-AA53-00D49D51290B}" srcOrd="0" destOrd="0" presId="urn:microsoft.com/office/officeart/2005/8/layout/chevron2"/>
    <dgm:cxn modelId="{0DB57ED9-E0BE-1543-BDF0-E1ABE334FB42}" srcId="{7C2DE2F8-A368-8A47-86EF-CE0A1F41AED2}" destId="{BE9B9B39-9F6D-094C-9F6F-6B2E94872DA2}" srcOrd="0" destOrd="0" parTransId="{9AEA05EB-EA8F-BA40-9FD7-003EF64F3F60}" sibTransId="{66B08DFD-54C2-1649-B488-D35A8218F0AA}"/>
    <dgm:cxn modelId="{9FB82709-6833-4FF5-8A96-A398EC0DCEE0}" type="presParOf" srcId="{7A93683B-C810-42E2-90D1-AC363311E7E7}" destId="{77D935A0-0946-4232-AFF8-B0A615975DC4}" srcOrd="0" destOrd="0" presId="urn:microsoft.com/office/officeart/2005/8/layout/chevron2"/>
    <dgm:cxn modelId="{2CAD45EA-67A3-4E8E-90CF-86ED126E5178}" type="presParOf" srcId="{77D935A0-0946-4232-AFF8-B0A615975DC4}" destId="{D8DEF919-27B3-450A-B70F-9DCA35AB554C}" srcOrd="0" destOrd="0" presId="urn:microsoft.com/office/officeart/2005/8/layout/chevron2"/>
    <dgm:cxn modelId="{51403DBD-1E2C-4950-8786-FD57DEE3C951}" type="presParOf" srcId="{77D935A0-0946-4232-AFF8-B0A615975DC4}" destId="{73ED7FCD-0033-43E8-AA53-00D49D51290B}" srcOrd="1" destOrd="0" presId="urn:microsoft.com/office/officeart/2005/8/layout/chevron2"/>
    <dgm:cxn modelId="{C2E6D256-45D9-4742-8FCC-327A071B2BE4}" type="presParOf" srcId="{7A93683B-C810-42E2-90D1-AC363311E7E7}" destId="{EA21EEE8-9022-4248-9808-865161268A71}" srcOrd="1" destOrd="0" presId="urn:microsoft.com/office/officeart/2005/8/layout/chevron2"/>
    <dgm:cxn modelId="{21AEF445-F73A-403C-A53D-889C014196F6}" type="presParOf" srcId="{7A93683B-C810-42E2-90D1-AC363311E7E7}" destId="{8B9C09DA-7642-4F92-BDD3-774B4A415C88}" srcOrd="2" destOrd="0" presId="urn:microsoft.com/office/officeart/2005/8/layout/chevron2"/>
    <dgm:cxn modelId="{3FEC016A-EA8A-40FA-9433-79007357AA0A}" type="presParOf" srcId="{8B9C09DA-7642-4F92-BDD3-774B4A415C88}" destId="{C1A0F344-FAB8-4C5C-9795-6A90A78513DB}" srcOrd="0" destOrd="0" presId="urn:microsoft.com/office/officeart/2005/8/layout/chevron2"/>
    <dgm:cxn modelId="{032372B5-D35E-41B6-8894-2DD187320E7B}" type="presParOf" srcId="{8B9C09DA-7642-4F92-BDD3-774B4A415C88}" destId="{EFC84686-1F8A-4F3C-8340-660FEF1C18ED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Во-первых, на складе отсутствует система видеонаблюдения, а контроль осуществляется с помощью службы охраны. Это создает дополнительные расходы на оплату труда сотрудникам организации.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Во-вторых, на складе не применяются интеллектуальные системы для контроля температуры и влажности в помещении, замер температуры осуществляется с помощью устаревшего оборудования.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В-третьих, деятельность в части учета ТМЦ осуществляется в устаревшей  программе 1С, которая имеет ряд недостатков.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В-четвертых, на складе  не  применяется искусственный интеллект, роботизация,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блокчейн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прочие инновационные технологии.  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BB66DE79-DB5A-45E4-AC34-42D51A7BB16D}" type="pres">
      <dgm:prSet presAssocID="{7C2DE2F8-A368-8A47-86EF-CE0A1F41AE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F4648-CEBA-4EB8-83FD-8145E4CD4D82}" type="pres">
      <dgm:prSet presAssocID="{5BF8DEBC-4532-164D-BFC7-B5AF88B1D548}" presName="parentLin" presStyleCnt="0"/>
      <dgm:spPr/>
    </dgm:pt>
    <dgm:pt modelId="{75D5FBD8-28FE-4FE9-B9EA-3D1FD62C6FE1}" type="pres">
      <dgm:prSet presAssocID="{5BF8DEBC-4532-164D-BFC7-B5AF88B1D5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88000CC-4A4D-4185-896C-DA8AF81198D6}" type="pres">
      <dgm:prSet presAssocID="{5BF8DEBC-4532-164D-BFC7-B5AF88B1D548}" presName="parentText" presStyleLbl="node1" presStyleIdx="0" presStyleCnt="4" custScaleY="254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ED9DF-309E-449B-9F6B-C86750876640}" type="pres">
      <dgm:prSet presAssocID="{5BF8DEBC-4532-164D-BFC7-B5AF88B1D548}" presName="negativeSpace" presStyleCnt="0"/>
      <dgm:spPr/>
    </dgm:pt>
    <dgm:pt modelId="{38147444-185F-4DE4-89C2-0BCC91EDA0B6}" type="pres">
      <dgm:prSet presAssocID="{5BF8DEBC-4532-164D-BFC7-B5AF88B1D548}" presName="childText" presStyleLbl="conFgAcc1" presStyleIdx="0" presStyleCnt="4">
        <dgm:presLayoutVars>
          <dgm:bulletEnabled val="1"/>
        </dgm:presLayoutVars>
      </dgm:prSet>
      <dgm:spPr/>
    </dgm:pt>
    <dgm:pt modelId="{0F991598-13F3-471F-805D-B9453F91B17F}" type="pres">
      <dgm:prSet presAssocID="{57187DE0-05C4-324F-878E-D809D06E4D8C}" presName="spaceBetweenRectangles" presStyleCnt="0"/>
      <dgm:spPr/>
    </dgm:pt>
    <dgm:pt modelId="{00B25D92-AE69-4D41-B247-DF6BB3858C56}" type="pres">
      <dgm:prSet presAssocID="{016D005A-6DAD-934A-9E9A-D6402B04C8DA}" presName="parentLin" presStyleCnt="0"/>
      <dgm:spPr/>
    </dgm:pt>
    <dgm:pt modelId="{DA6E6376-4A3F-4C99-BDAD-5AFF9F0D7D9B}" type="pres">
      <dgm:prSet presAssocID="{016D005A-6DAD-934A-9E9A-D6402B04C8D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B242AD-1B25-48D9-9333-7308F31F067D}" type="pres">
      <dgm:prSet presAssocID="{016D005A-6DAD-934A-9E9A-D6402B04C8DA}" presName="parentText" presStyleLbl="node1" presStyleIdx="1" presStyleCnt="4" custScaleY="275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08E6D-288D-4C2A-9E1E-1D68DA29719E}" type="pres">
      <dgm:prSet presAssocID="{016D005A-6DAD-934A-9E9A-D6402B04C8DA}" presName="negativeSpace" presStyleCnt="0"/>
      <dgm:spPr/>
    </dgm:pt>
    <dgm:pt modelId="{372F259F-6169-479F-A045-52D026E4EC4F}" type="pres">
      <dgm:prSet presAssocID="{016D005A-6DAD-934A-9E9A-D6402B04C8DA}" presName="childText" presStyleLbl="conFgAcc1" presStyleIdx="1" presStyleCnt="4">
        <dgm:presLayoutVars>
          <dgm:bulletEnabled val="1"/>
        </dgm:presLayoutVars>
      </dgm:prSet>
      <dgm:spPr/>
    </dgm:pt>
    <dgm:pt modelId="{F89A4A9B-48C3-4879-A1DA-1B7B0137B440}" type="pres">
      <dgm:prSet presAssocID="{4A4C7BC7-6D7F-A34D-9E5E-160DCF0DE3E7}" presName="spaceBetweenRectangles" presStyleCnt="0"/>
      <dgm:spPr/>
    </dgm:pt>
    <dgm:pt modelId="{EB174B25-CC9E-48ED-9DFA-25F0ECC57BA9}" type="pres">
      <dgm:prSet presAssocID="{BE9B9B39-9F6D-094C-9F6F-6B2E94872DA2}" presName="parentLin" presStyleCnt="0"/>
      <dgm:spPr/>
    </dgm:pt>
    <dgm:pt modelId="{496E102A-839C-4C51-8C92-E44A9ADECEE0}" type="pres">
      <dgm:prSet presAssocID="{BE9B9B39-9F6D-094C-9F6F-6B2E94872DA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3636BD5-7870-41F4-B3D5-D2997184A6FF}" type="pres">
      <dgm:prSet presAssocID="{BE9B9B39-9F6D-094C-9F6F-6B2E94872DA2}" presName="parentText" presStyleLbl="node1" presStyleIdx="2" presStyleCnt="4" custScaleY="273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B6917-B0A5-49E2-9569-4CB6ECC70974}" type="pres">
      <dgm:prSet presAssocID="{BE9B9B39-9F6D-094C-9F6F-6B2E94872DA2}" presName="negativeSpace" presStyleCnt="0"/>
      <dgm:spPr/>
    </dgm:pt>
    <dgm:pt modelId="{E80F0F76-DC61-4CCD-94F9-25AFBED8E373}" type="pres">
      <dgm:prSet presAssocID="{BE9B9B39-9F6D-094C-9F6F-6B2E94872DA2}" presName="childText" presStyleLbl="conFgAcc1" presStyleIdx="2" presStyleCnt="4">
        <dgm:presLayoutVars>
          <dgm:bulletEnabled val="1"/>
        </dgm:presLayoutVars>
      </dgm:prSet>
      <dgm:spPr/>
    </dgm:pt>
    <dgm:pt modelId="{D0588A50-E344-419A-8251-4FED1CBEC734}" type="pres">
      <dgm:prSet presAssocID="{66B08DFD-54C2-1649-B488-D35A8218F0AA}" presName="spaceBetweenRectangles" presStyleCnt="0"/>
      <dgm:spPr/>
    </dgm:pt>
    <dgm:pt modelId="{45D5348C-D3B9-41EF-8CDB-5152C16E50F4}" type="pres">
      <dgm:prSet presAssocID="{C7F93F69-538F-374C-8874-F31AF059ED9C}" presName="parentLin" presStyleCnt="0"/>
      <dgm:spPr/>
    </dgm:pt>
    <dgm:pt modelId="{40876A49-C525-4FB3-A1D6-6A926EBF9133}" type="pres">
      <dgm:prSet presAssocID="{C7F93F69-538F-374C-8874-F31AF059ED9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7393E2A-172E-4851-90DA-82E609F4DED1}" type="pres">
      <dgm:prSet presAssocID="{C7F93F69-538F-374C-8874-F31AF059ED9C}" presName="parentText" presStyleLbl="node1" presStyleIdx="3" presStyleCnt="4" custScaleY="250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2583F-0507-45FB-BB0E-E3EFA98BCFCA}" type="pres">
      <dgm:prSet presAssocID="{C7F93F69-538F-374C-8874-F31AF059ED9C}" presName="negativeSpace" presStyleCnt="0"/>
      <dgm:spPr/>
    </dgm:pt>
    <dgm:pt modelId="{CE0BDE1D-1E44-40F7-A6BD-B5AB810B42ED}" type="pres">
      <dgm:prSet presAssocID="{C7F93F69-538F-374C-8874-F31AF059ED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EA7501E-CEC7-4FC7-8491-EAB042F691A9}" type="presOf" srcId="{C7F93F69-538F-374C-8874-F31AF059ED9C}" destId="{40876A49-C525-4FB3-A1D6-6A926EBF9133}" srcOrd="0" destOrd="0" presId="urn:microsoft.com/office/officeart/2005/8/layout/list1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B229C2DA-BB3F-4444-86A2-C29D7347EB6C}" type="presOf" srcId="{C7F93F69-538F-374C-8874-F31AF059ED9C}" destId="{07393E2A-172E-4851-90DA-82E609F4DED1}" srcOrd="1" destOrd="0" presId="urn:microsoft.com/office/officeart/2005/8/layout/list1"/>
    <dgm:cxn modelId="{C9F53106-A2AE-4C79-940A-9A7B4BD7B26D}" type="presOf" srcId="{016D005A-6DAD-934A-9E9A-D6402B04C8DA}" destId="{A6B242AD-1B25-48D9-9333-7308F31F067D}" srcOrd="1" destOrd="0" presId="urn:microsoft.com/office/officeart/2005/8/layout/list1"/>
    <dgm:cxn modelId="{D506DCC0-A329-4388-8F90-DBE345BEA063}" type="presOf" srcId="{016D005A-6DAD-934A-9E9A-D6402B04C8DA}" destId="{DA6E6376-4A3F-4C99-BDAD-5AFF9F0D7D9B}" srcOrd="0" destOrd="0" presId="urn:microsoft.com/office/officeart/2005/8/layout/list1"/>
    <dgm:cxn modelId="{7369D840-E228-42FE-946F-349A93D4A21C}" type="presOf" srcId="{BE9B9B39-9F6D-094C-9F6F-6B2E94872DA2}" destId="{C3636BD5-7870-41F4-B3D5-D2997184A6FF}" srcOrd="1" destOrd="0" presId="urn:microsoft.com/office/officeart/2005/8/layout/list1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37E186DF-7EE9-4F7D-A3FE-B1FA06A5BDDF}" type="presOf" srcId="{5BF8DEBC-4532-164D-BFC7-B5AF88B1D548}" destId="{188000CC-4A4D-4185-896C-DA8AF81198D6}" srcOrd="1" destOrd="0" presId="urn:microsoft.com/office/officeart/2005/8/layout/list1"/>
    <dgm:cxn modelId="{064F09AC-EB27-49DB-8A18-CCA408D7DFDF}" type="presOf" srcId="{7C2DE2F8-A368-8A47-86EF-CE0A1F41AED2}" destId="{BB66DE79-DB5A-45E4-AC34-42D51A7BB16D}" srcOrd="0" destOrd="0" presId="urn:microsoft.com/office/officeart/2005/8/layout/list1"/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8C6A9866-1D79-4C3D-984C-23E487C29E3D}" type="presOf" srcId="{BE9B9B39-9F6D-094C-9F6F-6B2E94872DA2}" destId="{496E102A-839C-4C51-8C92-E44A9ADECEE0}" srcOrd="0" destOrd="0" presId="urn:microsoft.com/office/officeart/2005/8/layout/list1"/>
    <dgm:cxn modelId="{6D3EA7B7-409D-4DD0-81BD-308CD0F655E1}" type="presOf" srcId="{5BF8DEBC-4532-164D-BFC7-B5AF88B1D548}" destId="{75D5FBD8-28FE-4FE9-B9EA-3D1FD62C6FE1}" srcOrd="0" destOrd="0" presId="urn:microsoft.com/office/officeart/2005/8/layout/list1"/>
    <dgm:cxn modelId="{F774B944-D4EA-4297-911E-64EBDB04DC06}" type="presParOf" srcId="{BB66DE79-DB5A-45E4-AC34-42D51A7BB16D}" destId="{E1EF4648-CEBA-4EB8-83FD-8145E4CD4D82}" srcOrd="0" destOrd="0" presId="urn:microsoft.com/office/officeart/2005/8/layout/list1"/>
    <dgm:cxn modelId="{C207FCE1-2D0F-404B-8780-2B7619A996F6}" type="presParOf" srcId="{E1EF4648-CEBA-4EB8-83FD-8145E4CD4D82}" destId="{75D5FBD8-28FE-4FE9-B9EA-3D1FD62C6FE1}" srcOrd="0" destOrd="0" presId="urn:microsoft.com/office/officeart/2005/8/layout/list1"/>
    <dgm:cxn modelId="{6AFDC307-C0B1-47C8-9D7A-34088FED22BC}" type="presParOf" srcId="{E1EF4648-CEBA-4EB8-83FD-8145E4CD4D82}" destId="{188000CC-4A4D-4185-896C-DA8AF81198D6}" srcOrd="1" destOrd="0" presId="urn:microsoft.com/office/officeart/2005/8/layout/list1"/>
    <dgm:cxn modelId="{8F67EA79-DDD0-4662-B885-7FCFBA77CF19}" type="presParOf" srcId="{BB66DE79-DB5A-45E4-AC34-42D51A7BB16D}" destId="{7AFED9DF-309E-449B-9F6B-C86750876640}" srcOrd="1" destOrd="0" presId="urn:microsoft.com/office/officeart/2005/8/layout/list1"/>
    <dgm:cxn modelId="{E02B8A8B-C165-4383-B931-AC2C1EB96500}" type="presParOf" srcId="{BB66DE79-DB5A-45E4-AC34-42D51A7BB16D}" destId="{38147444-185F-4DE4-89C2-0BCC91EDA0B6}" srcOrd="2" destOrd="0" presId="urn:microsoft.com/office/officeart/2005/8/layout/list1"/>
    <dgm:cxn modelId="{54BD233E-0456-4FF7-948D-B799D2F0F599}" type="presParOf" srcId="{BB66DE79-DB5A-45E4-AC34-42D51A7BB16D}" destId="{0F991598-13F3-471F-805D-B9453F91B17F}" srcOrd="3" destOrd="0" presId="urn:microsoft.com/office/officeart/2005/8/layout/list1"/>
    <dgm:cxn modelId="{2AE79220-D737-4599-8D16-C5AD7505509C}" type="presParOf" srcId="{BB66DE79-DB5A-45E4-AC34-42D51A7BB16D}" destId="{00B25D92-AE69-4D41-B247-DF6BB3858C56}" srcOrd="4" destOrd="0" presId="urn:microsoft.com/office/officeart/2005/8/layout/list1"/>
    <dgm:cxn modelId="{14B2366F-7903-4DF8-8393-5CFC435F5AB9}" type="presParOf" srcId="{00B25D92-AE69-4D41-B247-DF6BB3858C56}" destId="{DA6E6376-4A3F-4C99-BDAD-5AFF9F0D7D9B}" srcOrd="0" destOrd="0" presId="urn:microsoft.com/office/officeart/2005/8/layout/list1"/>
    <dgm:cxn modelId="{4928C99F-B1AB-4735-BD0A-24C9FC00E859}" type="presParOf" srcId="{00B25D92-AE69-4D41-B247-DF6BB3858C56}" destId="{A6B242AD-1B25-48D9-9333-7308F31F067D}" srcOrd="1" destOrd="0" presId="urn:microsoft.com/office/officeart/2005/8/layout/list1"/>
    <dgm:cxn modelId="{5FD6BE19-2AAC-4B4F-9A0B-7587BD187D6B}" type="presParOf" srcId="{BB66DE79-DB5A-45E4-AC34-42D51A7BB16D}" destId="{BE808E6D-288D-4C2A-9E1E-1D68DA29719E}" srcOrd="5" destOrd="0" presId="urn:microsoft.com/office/officeart/2005/8/layout/list1"/>
    <dgm:cxn modelId="{95BE5FFC-B2FC-446D-BCD8-A6051404FCC1}" type="presParOf" srcId="{BB66DE79-DB5A-45E4-AC34-42D51A7BB16D}" destId="{372F259F-6169-479F-A045-52D026E4EC4F}" srcOrd="6" destOrd="0" presId="urn:microsoft.com/office/officeart/2005/8/layout/list1"/>
    <dgm:cxn modelId="{CA32D441-1A2D-4239-8FF2-E7254E5E86EA}" type="presParOf" srcId="{BB66DE79-DB5A-45E4-AC34-42D51A7BB16D}" destId="{F89A4A9B-48C3-4879-A1DA-1B7B0137B440}" srcOrd="7" destOrd="0" presId="urn:microsoft.com/office/officeart/2005/8/layout/list1"/>
    <dgm:cxn modelId="{8A48A05F-2F61-4D7B-BD73-4FAA2C4218B1}" type="presParOf" srcId="{BB66DE79-DB5A-45E4-AC34-42D51A7BB16D}" destId="{EB174B25-CC9E-48ED-9DFA-25F0ECC57BA9}" srcOrd="8" destOrd="0" presId="urn:microsoft.com/office/officeart/2005/8/layout/list1"/>
    <dgm:cxn modelId="{6B95484D-1AAE-487F-97D8-B1923293293D}" type="presParOf" srcId="{EB174B25-CC9E-48ED-9DFA-25F0ECC57BA9}" destId="{496E102A-839C-4C51-8C92-E44A9ADECEE0}" srcOrd="0" destOrd="0" presId="urn:microsoft.com/office/officeart/2005/8/layout/list1"/>
    <dgm:cxn modelId="{C12735A3-89D8-4BAE-882C-DDBD0860E2A8}" type="presParOf" srcId="{EB174B25-CC9E-48ED-9DFA-25F0ECC57BA9}" destId="{C3636BD5-7870-41F4-B3D5-D2997184A6FF}" srcOrd="1" destOrd="0" presId="urn:microsoft.com/office/officeart/2005/8/layout/list1"/>
    <dgm:cxn modelId="{F1406AC7-7C81-4488-B95B-4234A41D3863}" type="presParOf" srcId="{BB66DE79-DB5A-45E4-AC34-42D51A7BB16D}" destId="{A9DB6917-B0A5-49E2-9569-4CB6ECC70974}" srcOrd="9" destOrd="0" presId="urn:microsoft.com/office/officeart/2005/8/layout/list1"/>
    <dgm:cxn modelId="{F234C7C4-1196-43B8-A0AD-9F0E9E9E32C0}" type="presParOf" srcId="{BB66DE79-DB5A-45E4-AC34-42D51A7BB16D}" destId="{E80F0F76-DC61-4CCD-94F9-25AFBED8E373}" srcOrd="10" destOrd="0" presId="urn:microsoft.com/office/officeart/2005/8/layout/list1"/>
    <dgm:cxn modelId="{51A5F650-C4A6-4345-B96D-F1308CDFBD45}" type="presParOf" srcId="{BB66DE79-DB5A-45E4-AC34-42D51A7BB16D}" destId="{D0588A50-E344-419A-8251-4FED1CBEC734}" srcOrd="11" destOrd="0" presId="urn:microsoft.com/office/officeart/2005/8/layout/list1"/>
    <dgm:cxn modelId="{4CC6EA14-9BB9-49A4-A495-779A3AB34722}" type="presParOf" srcId="{BB66DE79-DB5A-45E4-AC34-42D51A7BB16D}" destId="{45D5348C-D3B9-41EF-8CDB-5152C16E50F4}" srcOrd="12" destOrd="0" presId="urn:microsoft.com/office/officeart/2005/8/layout/list1"/>
    <dgm:cxn modelId="{EF1B05C1-C318-4344-ABDF-52106934C843}" type="presParOf" srcId="{45D5348C-D3B9-41EF-8CDB-5152C16E50F4}" destId="{40876A49-C525-4FB3-A1D6-6A926EBF9133}" srcOrd="0" destOrd="0" presId="urn:microsoft.com/office/officeart/2005/8/layout/list1"/>
    <dgm:cxn modelId="{9B0A4FB5-789B-41A1-8A53-F276D942387B}" type="presParOf" srcId="{45D5348C-D3B9-41EF-8CDB-5152C16E50F4}" destId="{07393E2A-172E-4851-90DA-82E609F4DED1}" srcOrd="1" destOrd="0" presId="urn:microsoft.com/office/officeart/2005/8/layout/list1"/>
    <dgm:cxn modelId="{8DED84A1-85DF-4394-9FA1-90A0F37AA3CB}" type="presParOf" srcId="{BB66DE79-DB5A-45E4-AC34-42D51A7BB16D}" destId="{F5D2583F-0507-45FB-BB0E-E3EFA98BCFCA}" srcOrd="13" destOrd="0" presId="urn:microsoft.com/office/officeart/2005/8/layout/list1"/>
    <dgm:cxn modelId="{42607CD8-E741-404E-8C4A-4F7BBBBE65E3}" type="presParOf" srcId="{BB66DE79-DB5A-45E4-AC34-42D51A7BB16D}" destId="{CE0BDE1D-1E44-40F7-A6BD-B5AB810B42ED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C4BC8E-BB27-E948-946B-B2DB3DF4A581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Внедрение облачного видеонаблюдения (компании «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Faceter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»)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B03C1-E768-E746-9B74-53AD5B4DB5C7}" type="parTrans" cxnId="{BC1D5F7F-AA69-3D4D-B185-6995931AEE98}">
      <dgm:prSet/>
      <dgm:spPr/>
      <dgm:t>
        <a:bodyPr/>
        <a:lstStyle/>
        <a:p>
          <a:endParaRPr lang="ru-RU"/>
        </a:p>
      </dgm:t>
    </dgm:pt>
    <dgm:pt modelId="{59405D2A-4BB2-9E4A-8F81-B07C8CFB1481}" type="sibTrans" cxnId="{BC1D5F7F-AA69-3D4D-B185-6995931AEE98}">
      <dgm:prSet/>
      <dgm:spPr/>
      <dgm:t>
        <a:bodyPr/>
        <a:lstStyle/>
        <a:p>
          <a:endParaRPr lang="ru-RU"/>
        </a:p>
      </dgm:t>
    </dgm:pt>
    <dgm:pt modelId="{B2FC7794-CC96-924D-AFDE-8957904B24C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Внедрение интеллектуальной системы контроля температуры и влажности (компании «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ФростТехнолоджи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»)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FD41BE-A1C1-2841-9FD5-53BE6523D272}" type="parTrans" cxnId="{CC7569AC-07B4-BA4E-BAAF-89DFF3A8702E}">
      <dgm:prSet/>
      <dgm:spPr/>
      <dgm:t>
        <a:bodyPr/>
        <a:lstStyle/>
        <a:p>
          <a:endParaRPr lang="ru-RU"/>
        </a:p>
      </dgm:t>
    </dgm:pt>
    <dgm:pt modelId="{458A9E35-E1DF-C54B-AD08-1EC0AC68DF16}" type="sibTrans" cxnId="{CC7569AC-07B4-BA4E-BAAF-89DFF3A8702E}">
      <dgm:prSet/>
      <dgm:spPr/>
      <dgm:t>
        <a:bodyPr/>
        <a:lstStyle/>
        <a:p>
          <a:endParaRPr lang="ru-RU"/>
        </a:p>
      </dgm:t>
    </dgm:pt>
    <dgm:pt modelId="{3740A684-5B6D-2F4E-B588-3F27382526C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Внедрение WMS-системы для  управления складом (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TopLog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WMS).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58617B-F700-4143-B5DF-55356E5236D6}" type="parTrans" cxnId="{9D873362-0CD8-7749-A8DD-DE60F43CE2F7}">
      <dgm:prSet/>
      <dgm:spPr/>
      <dgm:t>
        <a:bodyPr/>
        <a:lstStyle/>
        <a:p>
          <a:endParaRPr lang="ru-RU"/>
        </a:p>
      </dgm:t>
    </dgm:pt>
    <dgm:pt modelId="{B67B3228-811A-6640-BB00-5158A4B01ECB}" type="sibTrans" cxnId="{9D873362-0CD8-7749-A8DD-DE60F43CE2F7}">
      <dgm:prSet/>
      <dgm:spPr/>
      <dgm:t>
        <a:bodyPr/>
        <a:lstStyle/>
        <a:p>
          <a:endParaRPr lang="ru-RU"/>
        </a:p>
      </dgm:t>
    </dgm:pt>
    <dgm:pt modelId="{41D273E9-5721-4EA4-964E-21BF4352F1E1}" type="pres">
      <dgm:prSet presAssocID="{DE984991-39AE-994C-9422-A31E64B98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98732-D1C2-4CE7-A741-FFF9EFAEC49F}" type="pres">
      <dgm:prSet presAssocID="{3CC4BC8E-BB27-E948-946B-B2DB3DF4A581}" presName="parentText" presStyleLbl="node1" presStyleIdx="0" presStyleCnt="3" custLinFactY="4119" custLinFactNeighborX="25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C236B-E5EE-4102-98D2-18C9BA3F8EC6}" type="pres">
      <dgm:prSet presAssocID="{59405D2A-4BB2-9E4A-8F81-B07C8CFB1481}" presName="spacer" presStyleCnt="0"/>
      <dgm:spPr/>
    </dgm:pt>
    <dgm:pt modelId="{C88F8B67-8250-4C66-A1E2-259EF23FEEBF}" type="pres">
      <dgm:prSet presAssocID="{B2FC7794-CC96-924D-AFDE-8957904B24CD}" presName="parentText" presStyleLbl="node1" presStyleIdx="1" presStyleCnt="3" custScaleY="141171" custLinFactNeighborY="67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4F533-6226-4173-ABE4-FFE1C6076770}" type="pres">
      <dgm:prSet presAssocID="{458A9E35-E1DF-C54B-AD08-1EC0AC68DF16}" presName="spacer" presStyleCnt="0"/>
      <dgm:spPr/>
    </dgm:pt>
    <dgm:pt modelId="{89EC703C-DD58-4D94-A702-1BD5727B2010}" type="pres">
      <dgm:prSet presAssocID="{3740A684-5B6D-2F4E-B588-3F27382526CF}" presName="parentText" presStyleLbl="node1" presStyleIdx="2" presStyleCnt="3" custScaleY="1216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66815-5DA9-4B4E-A6D5-BD88D8B1654F}" type="presOf" srcId="{3740A684-5B6D-2F4E-B588-3F27382526CF}" destId="{89EC703C-DD58-4D94-A702-1BD5727B2010}" srcOrd="0" destOrd="0" presId="urn:microsoft.com/office/officeart/2005/8/layout/vList2"/>
    <dgm:cxn modelId="{9D873362-0CD8-7749-A8DD-DE60F43CE2F7}" srcId="{DE984991-39AE-994C-9422-A31E64B989BF}" destId="{3740A684-5B6D-2F4E-B588-3F27382526CF}" srcOrd="2" destOrd="0" parTransId="{1458617B-F700-4143-B5DF-55356E5236D6}" sibTransId="{B67B3228-811A-6640-BB00-5158A4B01ECB}"/>
    <dgm:cxn modelId="{563A4EBF-96E7-42DE-A88B-AC9D4AE74E8F}" type="presOf" srcId="{3CC4BC8E-BB27-E948-946B-B2DB3DF4A581}" destId="{67998732-D1C2-4CE7-A741-FFF9EFAEC49F}" srcOrd="0" destOrd="0" presId="urn:microsoft.com/office/officeart/2005/8/layout/vList2"/>
    <dgm:cxn modelId="{9B84024E-DA68-4CD9-B2BC-37AFB947268B}" type="presOf" srcId="{DE984991-39AE-994C-9422-A31E64B989BF}" destId="{41D273E9-5721-4EA4-964E-21BF4352F1E1}" srcOrd="0" destOrd="0" presId="urn:microsoft.com/office/officeart/2005/8/layout/vList2"/>
    <dgm:cxn modelId="{CC7569AC-07B4-BA4E-BAAF-89DFF3A8702E}" srcId="{DE984991-39AE-994C-9422-A31E64B989BF}" destId="{B2FC7794-CC96-924D-AFDE-8957904B24CD}" srcOrd="1" destOrd="0" parTransId="{33FD41BE-A1C1-2841-9FD5-53BE6523D272}" sibTransId="{458A9E35-E1DF-C54B-AD08-1EC0AC68DF16}"/>
    <dgm:cxn modelId="{8C747278-DF13-4C7B-BEF6-E5B61DA7C5F4}" type="presOf" srcId="{B2FC7794-CC96-924D-AFDE-8957904B24CD}" destId="{C88F8B67-8250-4C66-A1E2-259EF23FEEBF}" srcOrd="0" destOrd="0" presId="urn:microsoft.com/office/officeart/2005/8/layout/vList2"/>
    <dgm:cxn modelId="{BC1D5F7F-AA69-3D4D-B185-6995931AEE98}" srcId="{DE984991-39AE-994C-9422-A31E64B989BF}" destId="{3CC4BC8E-BB27-E948-946B-B2DB3DF4A581}" srcOrd="0" destOrd="0" parTransId="{A27B03C1-E768-E746-9B74-53AD5B4DB5C7}" sibTransId="{59405D2A-4BB2-9E4A-8F81-B07C8CFB1481}"/>
    <dgm:cxn modelId="{0A51F474-DCDA-4652-8E12-3DFD5BA07E31}" type="presParOf" srcId="{41D273E9-5721-4EA4-964E-21BF4352F1E1}" destId="{67998732-D1C2-4CE7-A741-FFF9EFAEC49F}" srcOrd="0" destOrd="0" presId="urn:microsoft.com/office/officeart/2005/8/layout/vList2"/>
    <dgm:cxn modelId="{BDA85D89-95EF-4B17-BF70-2658A531CFE6}" type="presParOf" srcId="{41D273E9-5721-4EA4-964E-21BF4352F1E1}" destId="{264C236B-E5EE-4102-98D2-18C9BA3F8EC6}" srcOrd="1" destOrd="0" presId="urn:microsoft.com/office/officeart/2005/8/layout/vList2"/>
    <dgm:cxn modelId="{F7D334B3-1D6B-4711-BA75-98D38DF2B264}" type="presParOf" srcId="{41D273E9-5721-4EA4-964E-21BF4352F1E1}" destId="{C88F8B67-8250-4C66-A1E2-259EF23FEEBF}" srcOrd="2" destOrd="0" presId="urn:microsoft.com/office/officeart/2005/8/layout/vList2"/>
    <dgm:cxn modelId="{7C8B74EC-A337-4D70-80A9-14AF76A8D80D}" type="presParOf" srcId="{41D273E9-5721-4EA4-964E-21BF4352F1E1}" destId="{AC94F533-6226-4173-ABE4-FFE1C6076770}" srcOrd="3" destOrd="0" presId="urn:microsoft.com/office/officeart/2005/8/layout/vList2"/>
    <dgm:cxn modelId="{DDDA9480-92A3-4B80-9171-FD669C372AE2}" type="presParOf" srcId="{41D273E9-5721-4EA4-964E-21BF4352F1E1}" destId="{89EC703C-DD58-4D94-A702-1BD5727B2010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Спасибо за внимание!</a:t>
            </a:r>
            <a:br>
              <a:rPr lang="ru"/>
            </a:br>
            <a:r>
              <a:rPr lang="ru"/>
              <a:t>Готова ответить на ваши вопросы и предложения.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6.xml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9;p1"/>
          <p:cNvSpPr txBox="1">
            <a:spLocks/>
          </p:cNvSpPr>
          <p:nvPr/>
        </p:nvSpPr>
        <p:spPr>
          <a:xfrm>
            <a:off x="1746300" y="577011"/>
            <a:ext cx="7202377" cy="72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Санкт-Петербургское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«Санкт-Петербургский технический колледж управления и коммерции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(СПб ГБПОУ «СПб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ТКУиК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4444"/>
              <a:buFont typeface="Arial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1F846D-65C9-FD69-8525-D1FB2B1BA1B7}"/>
              </a:ext>
            </a:extLst>
          </p:cNvPr>
          <p:cNvSpPr txBox="1"/>
          <p:nvPr/>
        </p:nvSpPr>
        <p:spPr>
          <a:xfrm>
            <a:off x="2771917" y="3665651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Выполнил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студент:______________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Проверил:_____________________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1F846D-65C9-FD69-8525-D1FB2B1BA1B7}"/>
              </a:ext>
            </a:extLst>
          </p:cNvPr>
          <p:cNvSpPr txBox="1"/>
          <p:nvPr/>
        </p:nvSpPr>
        <p:spPr>
          <a:xfrm>
            <a:off x="1645532" y="4717175"/>
            <a:ext cx="613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4"/>
          <p:cNvSpPr/>
          <p:nvPr/>
        </p:nvSpPr>
        <p:spPr>
          <a:xfrm>
            <a:off x="0" y="1780674"/>
            <a:ext cx="9144000" cy="1519416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1F846D-65C9-FD69-8525-D1FB2B1BA1B7}"/>
              </a:ext>
            </a:extLst>
          </p:cNvPr>
          <p:cNvSpPr txBox="1"/>
          <p:nvPr/>
        </p:nvSpPr>
        <p:spPr>
          <a:xfrm>
            <a:off x="254382" y="1707368"/>
            <a:ext cx="8318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" sz="32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ВКР на тему: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Организация работы склада предприятия торговли на примере ООО «Торговый охват» </a:t>
            </a:r>
            <a:endParaRPr lang="ru-RU" sz="3200" b="1" kern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C:\Users\Ольга\Desktop\spb-gbpou-spb-tkuik.jpg"/>
          <p:cNvPicPr/>
          <p:nvPr/>
        </p:nvPicPr>
        <p:blipFill>
          <a:blip r:embed="rId3"/>
          <a:srcRect l="19493" t="27362" r="20760" b="27363"/>
          <a:stretch>
            <a:fillRect/>
          </a:stretch>
        </p:blipFill>
        <p:spPr bwMode="auto">
          <a:xfrm>
            <a:off x="178753" y="0"/>
            <a:ext cx="1931929" cy="1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Ольга\Desktop\b0899f73da4d7a72d1df3fa473c8de15.png"/>
          <p:cNvPicPr/>
          <p:nvPr/>
        </p:nvPicPr>
        <p:blipFill>
          <a:blip r:embed="rId4"/>
          <a:srcRect t="12758" r="10691" b="4505"/>
          <a:stretch>
            <a:fillRect/>
          </a:stretch>
        </p:blipFill>
        <p:spPr bwMode="auto">
          <a:xfrm>
            <a:off x="460637" y="3420835"/>
            <a:ext cx="1980054" cy="16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g35b39a42da2_0_5"/>
          <p:cNvSpPr txBox="1">
            <a:spLocks/>
          </p:cNvSpPr>
          <p:nvPr/>
        </p:nvSpPr>
        <p:spPr>
          <a:xfrm>
            <a:off x="976278" y="0"/>
            <a:ext cx="7872090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SzPct val="16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  и эффективность от  совершенствования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склада компании ООО «Торговый охват» </a:t>
            </a:r>
          </a:p>
        </p:txBody>
      </p:sp>
      <p:pic>
        <p:nvPicPr>
          <p:cNvPr id="4" name="Рисунок 3" descr="C:\Users\Ольга\Desktop\spb-gbpou-spb-tkuik.jpg"/>
          <p:cNvPicPr/>
          <p:nvPr/>
        </p:nvPicPr>
        <p:blipFill>
          <a:blip r:embed="rId2"/>
          <a:srcRect l="19493" t="30395" r="20760" b="27363"/>
          <a:stretch>
            <a:fillRect/>
          </a:stretch>
        </p:blipFill>
        <p:spPr bwMode="auto">
          <a:xfrm>
            <a:off x="440013" y="130628"/>
            <a:ext cx="983152" cy="68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412511" y="240632"/>
          <a:ext cx="8504607" cy="26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C:\Users\Ольга\Desktop\iStock_000067117973_XXXLarge_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5795" y="2509444"/>
            <a:ext cx="2715699" cy="2069432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240632" y="2296313"/>
          <a:ext cx="5905786" cy="284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ctrTitle"/>
          </p:nvPr>
        </p:nvSpPr>
        <p:spPr>
          <a:xfrm>
            <a:off x="802678" y="3626373"/>
            <a:ext cx="77724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b="1" dirty="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Рисунок 6" descr="C:\Users\Ольга\Desktop\104117471-makeit_robots_take_jobs_clifford_mezz.jpg"/>
          <p:cNvPicPr/>
          <p:nvPr/>
        </p:nvPicPr>
        <p:blipFill>
          <a:blip r:embed="rId3"/>
          <a:srcRect l="4121" r="28396"/>
          <a:stretch>
            <a:fillRect/>
          </a:stretch>
        </p:blipFill>
        <p:spPr bwMode="auto">
          <a:xfrm>
            <a:off x="420942" y="385011"/>
            <a:ext cx="4364189" cy="38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омплектация заказов на складе роботами Geek+ P8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6403" y="0"/>
            <a:ext cx="298383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8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4516" y="2083182"/>
            <a:ext cx="3485721" cy="194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Desktop\spb-gbpou-spb-tkuik.jpg"/>
          <p:cNvPicPr/>
          <p:nvPr/>
        </p:nvPicPr>
        <p:blipFill>
          <a:blip r:embed="rId6"/>
          <a:srcRect l="19493" t="30395" r="20760" b="27363"/>
          <a:stretch>
            <a:fillRect/>
          </a:stretch>
        </p:blipFill>
        <p:spPr bwMode="auto">
          <a:xfrm>
            <a:off x="233756" y="137504"/>
            <a:ext cx="1388787" cy="100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124088" y="1388788"/>
          <a:ext cx="8841156" cy="32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107;g35b39a42da2_0_5"/>
          <p:cNvSpPr txBox="1">
            <a:spLocks/>
          </p:cNvSpPr>
          <p:nvPr/>
        </p:nvSpPr>
        <p:spPr>
          <a:xfrm>
            <a:off x="1656920" y="0"/>
            <a:ext cx="7191447" cy="77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None/>
              <a:tabLst/>
              <a:defRPr/>
            </a:pPr>
            <a:r>
              <a:rPr kumimoji="0" lang="ru-RU" sz="9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Цель и задачи исследования</a:t>
            </a:r>
            <a:endParaRPr kumimoji="0" lang="ru-RU" sz="9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 txBox="1">
            <a:spLocks/>
          </p:cNvSpPr>
          <p:nvPr/>
        </p:nvSpPr>
        <p:spPr>
          <a:xfrm>
            <a:off x="2454441" y="683438"/>
            <a:ext cx="6689559" cy="441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мероприятий по совершенствованию деятельности складского хозяйства торгового предприятия</a:t>
            </a:r>
            <a:r>
              <a:rPr lang="ru-RU" sz="1600" dirty="0" smtClean="0"/>
              <a:t>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5" name="Рисунок 4" descr="C:\Users\Ольга\Desktop\spb-gbpou-spb-tkuik.jpg"/>
          <p:cNvPicPr/>
          <p:nvPr/>
        </p:nvPicPr>
        <p:blipFill>
          <a:blip r:embed="rId7"/>
          <a:srcRect l="19493" t="27362" r="20760" b="27363"/>
          <a:stretch>
            <a:fillRect/>
          </a:stretch>
        </p:blipFill>
        <p:spPr bwMode="auto">
          <a:xfrm>
            <a:off x="508766" y="0"/>
            <a:ext cx="1698170" cy="12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oogle Shape;810;p48"/>
          <p:cNvGrpSpPr/>
          <p:nvPr/>
        </p:nvGrpSpPr>
        <p:grpSpPr>
          <a:xfrm>
            <a:off x="319744" y="1821925"/>
            <a:ext cx="484653" cy="431406"/>
            <a:chOff x="1926350" y="995225"/>
            <a:chExt cx="428650" cy="356600"/>
          </a:xfrm>
          <a:solidFill>
            <a:schemeClr val="accent1">
              <a:lumMod val="50000"/>
            </a:schemeClr>
          </a:solidFill>
        </p:grpSpPr>
        <p:sp>
          <p:nvSpPr>
            <p:cNvPr id="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802;p48"/>
          <p:cNvGrpSpPr/>
          <p:nvPr/>
        </p:nvGrpSpPr>
        <p:grpSpPr>
          <a:xfrm>
            <a:off x="336181" y="3740101"/>
            <a:ext cx="420090" cy="453343"/>
            <a:chOff x="584925" y="922575"/>
            <a:chExt cx="415200" cy="502525"/>
          </a:xfrm>
          <a:solidFill>
            <a:schemeClr val="accent1">
              <a:lumMod val="50000"/>
            </a:schemeClr>
          </a:solidFill>
        </p:grpSpPr>
        <p:sp>
          <p:nvSpPr>
            <p:cNvPr id="12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48915" y="2790982"/>
            <a:ext cx="512064" cy="384048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7;g35b39a42da2_0_5"/>
          <p:cNvSpPr txBox="1">
            <a:spLocks noGrp="1"/>
          </p:cNvSpPr>
          <p:nvPr>
            <p:ph type="subTitle" idx="1"/>
          </p:nvPr>
        </p:nvSpPr>
        <p:spPr>
          <a:xfrm>
            <a:off x="2172560" y="0"/>
            <a:ext cx="697144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r">
              <a:buSzPct val="160000"/>
            </a:pP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sz="3900" b="1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166571" y="2729450"/>
          <a:ext cx="8791799" cy="224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Ольга\Desktop\spb-gbpou-spb-tkuik.jpg"/>
          <p:cNvPicPr/>
          <p:nvPr/>
        </p:nvPicPr>
        <p:blipFill>
          <a:blip r:embed="rId6"/>
          <a:srcRect l="19493" t="30395" r="20760" b="27363"/>
          <a:stretch>
            <a:fillRect/>
          </a:stretch>
        </p:blipFill>
        <p:spPr bwMode="auto">
          <a:xfrm>
            <a:off x="96250" y="0"/>
            <a:ext cx="1931929" cy="13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C:\Users\134E~1\AppData\Local\Temp\{D1BE33AA-D1D8-4D5A-932F-394B32F823D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Ольга\Desktop\e70dd268-f60d-11ed-b6cc-827528032798_8683130036198.001.png"/>
          <p:cNvPicPr/>
          <p:nvPr/>
        </p:nvPicPr>
        <p:blipFill>
          <a:blip r:embed="rId7"/>
          <a:srcRect l="19795" t="10706" r="20131" b="13212"/>
          <a:stretch>
            <a:fillRect/>
          </a:stretch>
        </p:blipFill>
        <p:spPr bwMode="auto">
          <a:xfrm>
            <a:off x="6038980" y="818148"/>
            <a:ext cx="2788763" cy="1897552"/>
          </a:xfrm>
          <a:prstGeom prst="rect">
            <a:avLst/>
          </a:prstGeom>
          <a:noFill/>
        </p:spPr>
      </p:pic>
      <p:pic>
        <p:nvPicPr>
          <p:cNvPr id="1030" name="Picture 6" descr="C:\Users\Ольга\Desktop\ru_pim_504012001001_01.jpeg"/>
          <p:cNvPicPr>
            <a:picLocks noChangeAspect="1" noChangeArrowheads="1"/>
          </p:cNvPicPr>
          <p:nvPr/>
        </p:nvPicPr>
        <p:blipFill>
          <a:blip r:embed="rId8"/>
          <a:srcRect t="13786" r="4633" b="14818"/>
          <a:stretch>
            <a:fillRect/>
          </a:stretch>
        </p:blipFill>
        <p:spPr bwMode="auto">
          <a:xfrm>
            <a:off x="680644" y="1244410"/>
            <a:ext cx="2378815" cy="1481778"/>
          </a:xfrm>
          <a:prstGeom prst="rect">
            <a:avLst/>
          </a:prstGeom>
          <a:noFill/>
        </p:spPr>
      </p:pic>
      <p:pic>
        <p:nvPicPr>
          <p:cNvPr id="1036" name="Picture 12" descr="C:\Users\Ольга\Desktop\1.jpg"/>
          <p:cNvPicPr>
            <a:picLocks noChangeAspect="1" noChangeArrowheads="1"/>
          </p:cNvPicPr>
          <p:nvPr/>
        </p:nvPicPr>
        <p:blipFill>
          <a:blip r:embed="rId9"/>
          <a:srcRect l="11732" t="9007" r="14804" b="7594"/>
          <a:stretch>
            <a:fillRect/>
          </a:stretch>
        </p:blipFill>
        <p:spPr bwMode="auto">
          <a:xfrm>
            <a:off x="3396343" y="653143"/>
            <a:ext cx="2578195" cy="205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0" y="726020"/>
          <a:ext cx="8944620" cy="433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07;g35b39a42da2_0_5"/>
          <p:cNvSpPr txBox="1">
            <a:spLocks/>
          </p:cNvSpPr>
          <p:nvPr/>
        </p:nvSpPr>
        <p:spPr>
          <a:xfrm>
            <a:off x="1127531" y="0"/>
            <a:ext cx="7748338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Актуальность темы исследования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4" name="Рисунок 3" descr="C:\Users\Ольга\Desktop\spb-gbpou-spb-tkuik.jpg"/>
          <p:cNvPicPr/>
          <p:nvPr/>
        </p:nvPicPr>
        <p:blipFill>
          <a:blip r:embed="rId6"/>
          <a:srcRect l="19493" t="27362" r="20760" b="27363"/>
          <a:stretch>
            <a:fillRect/>
          </a:stretch>
        </p:blipFill>
        <p:spPr bwMode="auto">
          <a:xfrm>
            <a:off x="0" y="-1"/>
            <a:ext cx="1223783" cy="9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206255" y="2750935"/>
          <a:ext cx="8786491" cy="239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107;g35b39a42da2_0_5"/>
          <p:cNvSpPr txBox="1">
            <a:spLocks/>
          </p:cNvSpPr>
          <p:nvPr/>
        </p:nvSpPr>
        <p:spPr>
          <a:xfrm>
            <a:off x="1031278" y="0"/>
            <a:ext cx="7817089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ct val="160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Теоретические аспекты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666893"/>
          <a:ext cx="3014719" cy="207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180794" y="495014"/>
          <a:ext cx="2963207" cy="227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447567" y="550014"/>
          <a:ext cx="4090737" cy="219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Рисунок 11" descr="C:\Users\Ольга\Desktop\spb-gbpou-spb-tkuik.jpg"/>
          <p:cNvPicPr/>
          <p:nvPr/>
        </p:nvPicPr>
        <p:blipFill>
          <a:blip r:embed="rId9"/>
          <a:srcRect l="19493" t="27362" r="20760" b="27363"/>
          <a:stretch>
            <a:fillRect/>
          </a:stretch>
        </p:blipFill>
        <p:spPr bwMode="auto">
          <a:xfrm>
            <a:off x="226882" y="0"/>
            <a:ext cx="880024" cy="70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7;g35b39a42da2_0_5"/>
          <p:cNvSpPr txBox="1">
            <a:spLocks noGrp="1"/>
          </p:cNvSpPr>
          <p:nvPr>
            <p:ph type="subTitle" idx="1"/>
          </p:nvPr>
        </p:nvSpPr>
        <p:spPr>
          <a:xfrm>
            <a:off x="2172560" y="0"/>
            <a:ext cx="697144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r">
              <a:buSzPct val="160000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объекта исследования ООО «Торговый охват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3900" b="1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C:\Users\Ольга\Desktop\spb-gbpou-spb-tkuik.jpg"/>
          <p:cNvPicPr/>
          <p:nvPr/>
        </p:nvPicPr>
        <p:blipFill>
          <a:blip r:embed="rId2"/>
          <a:srcRect l="19493" t="27362" r="20760" b="27363"/>
          <a:stretch>
            <a:fillRect/>
          </a:stretch>
        </p:blipFill>
        <p:spPr bwMode="auto">
          <a:xfrm>
            <a:off x="302510" y="0"/>
            <a:ext cx="976275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792288" y="488950"/>
            <a:ext cx="2659062" cy="3206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Генеральный директор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5725" y="1071563"/>
            <a:ext cx="1844675" cy="3349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Коммерческий директор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058988" y="1071563"/>
            <a:ext cx="2019300" cy="3349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бухгалтер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92088" y="1622425"/>
            <a:ext cx="2003425" cy="3587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Менеджер по закупкам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92088" y="2157413"/>
            <a:ext cx="2003425" cy="3206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Продавцы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668588" y="1622425"/>
            <a:ext cx="1516062" cy="304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260850" y="1071563"/>
            <a:ext cx="1539875" cy="3730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склада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451350" y="1622425"/>
            <a:ext cx="1311275" cy="3587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Кладовщики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530600" y="2157413"/>
            <a:ext cx="1524000" cy="2825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Грузчики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AutoShape 16"/>
          <p:cNvSpPr>
            <a:spLocks noChangeShapeType="1"/>
          </p:cNvSpPr>
          <p:nvPr/>
        </p:nvSpPr>
        <p:spPr bwMode="auto">
          <a:xfrm>
            <a:off x="1144588" y="904875"/>
            <a:ext cx="3908425" cy="0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863600" y="866775"/>
            <a:ext cx="617538" cy="2063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616200" y="904875"/>
            <a:ext cx="974725" cy="168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4679950" y="904875"/>
            <a:ext cx="777875" cy="168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/>
          <p:cNvSpPr>
            <a:spLocks noChangeShapeType="1"/>
          </p:cNvSpPr>
          <p:nvPr/>
        </p:nvSpPr>
        <p:spPr bwMode="auto">
          <a:xfrm flipH="1">
            <a:off x="3111500" y="804863"/>
            <a:ext cx="7938" cy="98425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AutoShape 11"/>
          <p:cNvSpPr>
            <a:spLocks noChangeShapeType="1"/>
          </p:cNvSpPr>
          <p:nvPr/>
        </p:nvSpPr>
        <p:spPr bwMode="auto">
          <a:xfrm>
            <a:off x="85725" y="1403350"/>
            <a:ext cx="0" cy="892175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/>
          <p:cNvSpPr>
            <a:spLocks noChangeShapeType="1"/>
          </p:cNvSpPr>
          <p:nvPr/>
        </p:nvSpPr>
        <p:spPr bwMode="auto">
          <a:xfrm>
            <a:off x="85725" y="1778000"/>
            <a:ext cx="174625" cy="0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utoShape 9"/>
          <p:cNvSpPr>
            <a:spLocks noChangeShapeType="1"/>
          </p:cNvSpPr>
          <p:nvPr/>
        </p:nvSpPr>
        <p:spPr bwMode="auto">
          <a:xfrm>
            <a:off x="85725" y="2286000"/>
            <a:ext cx="174625" cy="0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/>
          <p:cNvSpPr>
            <a:spLocks noChangeShapeType="1"/>
          </p:cNvSpPr>
          <p:nvPr/>
        </p:nvSpPr>
        <p:spPr bwMode="auto">
          <a:xfrm>
            <a:off x="3263900" y="1508125"/>
            <a:ext cx="2087563" cy="7938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3" name="AutoShape 7"/>
          <p:cNvSpPr>
            <a:spLocks noChangeShapeType="1"/>
          </p:cNvSpPr>
          <p:nvPr/>
        </p:nvSpPr>
        <p:spPr bwMode="auto">
          <a:xfrm>
            <a:off x="4344988" y="1514475"/>
            <a:ext cx="0" cy="647700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/>
          <p:cNvSpPr>
            <a:spLocks noChangeShapeType="1"/>
          </p:cNvSpPr>
          <p:nvPr/>
        </p:nvSpPr>
        <p:spPr bwMode="auto">
          <a:xfrm>
            <a:off x="3263900" y="1508125"/>
            <a:ext cx="0" cy="114300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AutoShape 5"/>
          <p:cNvSpPr>
            <a:spLocks noChangeShapeType="1"/>
          </p:cNvSpPr>
          <p:nvPr/>
        </p:nvSpPr>
        <p:spPr bwMode="auto">
          <a:xfrm>
            <a:off x="5351463" y="1508125"/>
            <a:ext cx="0" cy="114300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17750" y="2473325"/>
            <a:ext cx="1668463" cy="2698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AutoShape 3"/>
          <p:cNvSpPr>
            <a:spLocks noChangeShapeType="1"/>
          </p:cNvSpPr>
          <p:nvPr/>
        </p:nvSpPr>
        <p:spPr bwMode="auto">
          <a:xfrm>
            <a:off x="2447925" y="1516063"/>
            <a:ext cx="884238" cy="0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AutoShape 2"/>
          <p:cNvSpPr>
            <a:spLocks noChangeShapeType="1"/>
          </p:cNvSpPr>
          <p:nvPr/>
        </p:nvSpPr>
        <p:spPr bwMode="auto">
          <a:xfrm>
            <a:off x="2570163" y="1514475"/>
            <a:ext cx="0" cy="968375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AutoShape 1"/>
          <p:cNvSpPr>
            <a:spLocks noChangeShapeType="1"/>
          </p:cNvSpPr>
          <p:nvPr/>
        </p:nvSpPr>
        <p:spPr bwMode="auto">
          <a:xfrm>
            <a:off x="5106988" y="1438275"/>
            <a:ext cx="0" cy="68263"/>
          </a:xfrm>
          <a:prstGeom prst="straightConnector1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130629" y="2406316"/>
            <a:ext cx="5509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1.Структура управления компании ООО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Торговый охват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6002039" y="811273"/>
          <a:ext cx="3052584" cy="41388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52584"/>
              </a:tblGrid>
              <a:tr h="693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- мороженое эскимо сливочное ванильное с карамельным соусом в глазури Грецкий орех.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8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мороженое пломбир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Банан Шоколад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Малиновый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чизкейк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Арбузный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Фреш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Кокос и Шоколад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Клубника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мороженое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Бабл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гам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Манго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замороженный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десерт Малина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Фисташка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Тройной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шоколад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Карте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д’Ор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замороженный десерт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Тирамису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6" name="Рисунок 35" descr="C:\Users\Ольга\Desktop\b0899f73da4d7a72d1df3fa473c8de15.png"/>
          <p:cNvPicPr/>
          <p:nvPr/>
        </p:nvPicPr>
        <p:blipFill>
          <a:blip r:embed="rId3"/>
          <a:srcRect t="12758" r="10691" b="4505"/>
          <a:stretch>
            <a:fillRect/>
          </a:stretch>
        </p:blipFill>
        <p:spPr bwMode="auto">
          <a:xfrm>
            <a:off x="5156393" y="2080175"/>
            <a:ext cx="852522" cy="766154"/>
          </a:xfrm>
          <a:prstGeom prst="rect">
            <a:avLst/>
          </a:prstGeom>
          <a:noFill/>
        </p:spPr>
      </p:pic>
      <p:graphicFrame>
        <p:nvGraphicFramePr>
          <p:cNvPr id="37" name="Диаграмма 36"/>
          <p:cNvGraphicFramePr/>
          <p:nvPr/>
        </p:nvGraphicFramePr>
        <p:xfrm>
          <a:off x="91619" y="3025082"/>
          <a:ext cx="2981590" cy="202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2956331" y="2997582"/>
          <a:ext cx="3132757" cy="214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7;g35b39a42da2_0_5"/>
          <p:cNvSpPr txBox="1">
            <a:spLocks noGrp="1"/>
          </p:cNvSpPr>
          <p:nvPr>
            <p:ph type="subTitle" idx="1"/>
          </p:nvPr>
        </p:nvSpPr>
        <p:spPr>
          <a:xfrm>
            <a:off x="1753174" y="0"/>
            <a:ext cx="7122696" cy="58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ct val="160000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финансовые показатели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ct val="160000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«Торговый охват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2400" b="1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316141" y="2622140"/>
          <a:ext cx="2699385" cy="242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29324" y="825021"/>
          <a:ext cx="3246393" cy="213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03973" y="2818826"/>
          <a:ext cx="3443624" cy="222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63206" y="2805077"/>
          <a:ext cx="3497794" cy="224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043290" y="701269"/>
          <a:ext cx="3018208" cy="199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215188" y="763146"/>
          <a:ext cx="3034358" cy="212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Рисунок 12" descr="C:\Users\Ольга\Desktop\spb-gbpou-spb-tkuik.jpg"/>
          <p:cNvPicPr/>
          <p:nvPr/>
        </p:nvPicPr>
        <p:blipFill>
          <a:blip r:embed="rId8"/>
          <a:srcRect l="19493" t="30395" r="20760" b="27363"/>
          <a:stretch>
            <a:fillRect/>
          </a:stretch>
        </p:blipFill>
        <p:spPr bwMode="auto">
          <a:xfrm>
            <a:off x="426260" y="96253"/>
            <a:ext cx="1223785" cy="7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ьга\Desktop\1686043831_polinka-top-p-morozhenoe-na-belom-fone-kartinki-krasivo-35.jpg"/>
          <p:cNvPicPr/>
          <p:nvPr/>
        </p:nvPicPr>
        <p:blipFill>
          <a:blip r:embed="rId9"/>
          <a:srcRect l="19596" r="22234"/>
          <a:stretch>
            <a:fillRect/>
          </a:stretch>
        </p:blipFill>
        <p:spPr bwMode="auto">
          <a:xfrm>
            <a:off x="7885841" y="0"/>
            <a:ext cx="1161907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g35b39a42da2_0_5"/>
          <p:cNvSpPr txBox="1">
            <a:spLocks/>
          </p:cNvSpPr>
          <p:nvPr/>
        </p:nvSpPr>
        <p:spPr>
          <a:xfrm>
            <a:off x="928151" y="0"/>
            <a:ext cx="6208294" cy="59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ct val="1600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склада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компании</a:t>
            </a:r>
          </a:p>
          <a:p>
            <a:pPr lvl="0" algn="ctr">
              <a:buSzPct val="1600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ООО «Торговый охват»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3128" y="873149"/>
          <a:ext cx="8882744" cy="41696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6194"/>
                <a:gridCol w="1384480"/>
                <a:gridCol w="7102070"/>
              </a:tblGrid>
              <a:tr h="477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8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Хранение продукции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Размещение товаров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Замороженные продукты размещают в специальных морозильных камерах, каждый отсек рассчитан на определённый объём. Продукты, которые не требует охлаждения, размещают на различных стеллажах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правил товарного соседства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Контроль температуры и влажности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Измерение параметров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Используют приборы-регистраторы для измерения температуры.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cs typeface="Times New Roman" pitchFamily="18" charset="0"/>
                        </a:rPr>
                        <a:t>Поддержание микроклимата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Для этого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используют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вентиляционные системы, осушители воздуха.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71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Учет и инвентаризация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Автоматизация учёта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Для этого применяют терминалы сбора данных (ТСД) и программное обеспечение, которое позволяет считывать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штрихкоды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 RFID-метки, фиксировать остатки и перемещения товаров. 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Инвентаризация.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Проводится для определения соответствия фактического наличия продукции данным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товароучётной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программе: 1С. Это помогает выявить недостачи и излишки, предотвратить хищения. 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71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Прочие функции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Погрузочно-разгрузочные работы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Используют рампы и другое оборудование для сокращения времени работ. 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Имеются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грузовые телеги для передвижения товаров, вилочный погрузчик. Применяется искусственный интеллект (ИИ) в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телеграмм-канале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компании. Этот бот  помогает принимать заявки на товар, осуществлять  погрузку и отгрузку товаров.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Маркировка товаров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На каждом товаре размещают этикетку с датой заморозки, перетарки (при необходимости) и сроком годности. 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Регулярная уборка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Склад  соответствует санитарно-гигиеническим нормам, на территории поддерживают чистоту и порядок. 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 descr="C:\Users\Ольга\Desktop\spb-gbpou-spb-tkuik.jpg"/>
          <p:cNvPicPr/>
          <p:nvPr/>
        </p:nvPicPr>
        <p:blipFill>
          <a:blip r:embed="rId3"/>
          <a:srcRect l="19493" t="30395" r="20760" b="27363"/>
          <a:stretch>
            <a:fillRect/>
          </a:stretch>
        </p:blipFill>
        <p:spPr bwMode="auto">
          <a:xfrm>
            <a:off x="165006" y="123753"/>
            <a:ext cx="742520" cy="52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Desktop\b0899f73da4d7a72d1df3fa473c8de15.png"/>
          <p:cNvPicPr/>
          <p:nvPr/>
        </p:nvPicPr>
        <p:blipFill>
          <a:blip r:embed="rId4"/>
          <a:srcRect t="12758" r="10691" b="4505"/>
          <a:stretch>
            <a:fillRect/>
          </a:stretch>
        </p:blipFill>
        <p:spPr bwMode="auto">
          <a:xfrm>
            <a:off x="8133350" y="0"/>
            <a:ext cx="852522" cy="766154"/>
          </a:xfrm>
          <a:prstGeom prst="rect">
            <a:avLst/>
          </a:prstGeom>
          <a:noFill/>
        </p:spPr>
      </p:pic>
      <p:sp>
        <p:nvSpPr>
          <p:cNvPr id="11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 txBox="1">
            <a:spLocks/>
          </p:cNvSpPr>
          <p:nvPr/>
        </p:nvSpPr>
        <p:spPr>
          <a:xfrm>
            <a:off x="6352673" y="545935"/>
            <a:ext cx="2268813" cy="441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g35b39a42da2_0_5"/>
          <p:cNvSpPr txBox="1">
            <a:spLocks/>
          </p:cNvSpPr>
          <p:nvPr/>
        </p:nvSpPr>
        <p:spPr>
          <a:xfrm>
            <a:off x="1760048" y="0"/>
            <a:ext cx="7088319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SzPct val="1600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Слабые места  в организации склада компании ООО «Торговый охват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394404" y="872196"/>
          <a:ext cx="8524513" cy="411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Ольга\Desktop\spb-gbpou-spb-tkuik.jpg"/>
          <p:cNvPicPr/>
          <p:nvPr/>
        </p:nvPicPr>
        <p:blipFill>
          <a:blip r:embed="rId6"/>
          <a:srcRect l="19493" t="30395" r="20760" b="27363"/>
          <a:stretch>
            <a:fillRect/>
          </a:stretch>
        </p:blipFill>
        <p:spPr bwMode="auto">
          <a:xfrm>
            <a:off x="811273" y="110003"/>
            <a:ext cx="983152" cy="68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860</Words>
  <PresentationFormat>Экран (16:9)</PresentationFormat>
  <Paragraphs>93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Tahoma</vt:lpstr>
      <vt:lpstr>Calibri</vt:lpstr>
      <vt:lpstr>Simple Light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разработки ВКР  Совершенствование процесса обучения на примере АО “Жигулевские стройматериалы”</dc:title>
  <dc:creator>Ольга</dc:creator>
  <cp:lastModifiedBy>Ольга</cp:lastModifiedBy>
  <cp:revision>78</cp:revision>
  <dcterms:modified xsi:type="dcterms:W3CDTF">2025-06-03T09:47:27Z</dcterms:modified>
</cp:coreProperties>
</file>