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40" r:id="rId3"/>
    <p:sldId id="341" r:id="rId4"/>
    <p:sldId id="339" r:id="rId5"/>
    <p:sldId id="337" r:id="rId6"/>
    <p:sldId id="343" r:id="rId7"/>
    <p:sldId id="317" r:id="rId8"/>
    <p:sldId id="344" r:id="rId9"/>
    <p:sldId id="336" r:id="rId10"/>
    <p:sldId id="342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594"/>
    <a:srgbClr val="1B4E9D"/>
    <a:srgbClr val="1C51A3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6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sz="20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 «ГЦОЛИФК»</a:t>
            </a:r>
            <a:endParaRPr lang="ru-RU" sz="2000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176" y="2692543"/>
            <a:ext cx="8577072" cy="6601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этапа теоретической разработки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448" y="206065"/>
            <a:ext cx="2079935" cy="2079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040" y="2085991"/>
            <a:ext cx="8577072" cy="12511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Проектная культура педагога по физической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pPr algn="ctr">
              <a:lnSpc>
                <a:spcPct val="80000"/>
              </a:lnSpc>
            </a:pPr>
            <a:endParaRPr lang="ru-RU" sz="2400" dirty="0" smtClean="0"/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1"/>
          <p:cNvSpPr>
            <a:spLocks noChangeArrowheads="1"/>
          </p:cNvSpPr>
          <p:nvPr/>
        </p:nvSpPr>
        <p:spPr bwMode="auto">
          <a:xfrm rot="-1800000">
            <a:off x="1247501" y="132750"/>
            <a:ext cx="2248716" cy="5593379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任意多边形 23"/>
          <p:cNvSpPr>
            <a:spLocks noChangeArrowheads="1"/>
          </p:cNvSpPr>
          <p:nvPr/>
        </p:nvSpPr>
        <p:spPr bwMode="auto">
          <a:xfrm rot="1800000" flipV="1">
            <a:off x="973443" y="3815215"/>
            <a:ext cx="1861523" cy="3781078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977640" y="1149096"/>
            <a:ext cx="5026152" cy="573233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проектов как средство формирования исследовательской культуры обучающихся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версия][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Ресурс:https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na-journal.ru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/4-2020-pedagogika/2822-metod-proektov-kak-sredstvo-formirovaniya-issledovatelskoi-kultury-obuchayushchihsya]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Полевая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Н.М. Основы проектной деятельности: учебное пособие для студентов направления подготовки «Социальная работа»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 Н.М. Полевая, В.В.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Благовещенск: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Амурский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ун-т, 2020. – 100 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Султанова Т.А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 Проектное обучение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учебно-методическое пособие / Т.А. Султанова; Оренбургский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ун-т. – Оренбург : ОГУ, 2019. – 111 с.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Сборник лекций по предмету «Индивидуальный проект»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версия][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Ресурс:https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nsportal.ru/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npo-spo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estestvennye-nauki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library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/2024/08/20/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sbornik-lektsiy-po-predmetu-individualnyy-proekt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7744" y="152400"/>
            <a:ext cx="7671816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5253" y="3920254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"/>
          <p:cNvCxnSpPr/>
          <p:nvPr/>
        </p:nvCxnSpPr>
        <p:spPr>
          <a:xfrm>
            <a:off x="4526481" y="1649061"/>
            <a:ext cx="0" cy="1455737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"/>
          <p:cNvCxnSpPr/>
          <p:nvPr/>
        </p:nvCxnSpPr>
        <p:spPr>
          <a:xfrm>
            <a:off x="4523433" y="4288629"/>
            <a:ext cx="0" cy="1455737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872" y="0"/>
            <a:ext cx="7854696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Познавательная составляющая этапа теоретической разработки проекта</a:t>
            </a:r>
            <a:r>
              <a:rPr lang="ru-RU" sz="2800" dirty="0" smtClean="0"/>
              <a:t> 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464" y="1652016"/>
            <a:ext cx="3432048" cy="36086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теоретической разработки проекта включает в себя определение проблемы, выявление затруднения, обоснование актуальности, анализ изученности, формулирование темы проекта.  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на этом этапе формулируются гипотезы о результатах и путях их достижения, определяется цель проекта и поэтапные задачи.  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6048" y="1648968"/>
            <a:ext cx="3941064" cy="36702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Познавательная составляющая этапа теоретической разработки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включает в себя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 с информацией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использование знаково-символических средств и общих схем решения, выполнение логических операций наблюдения, сравнения, классификации, анализа, установления аналогий, обобщения, подведения под понятие, определение границ собственного знания и «незнания». 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208776"/>
            <a:ext cx="9144000" cy="649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142232" y="3355848"/>
            <a:ext cx="713232" cy="685800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flipV="1">
            <a:off x="0" y="862639"/>
            <a:ext cx="9144000" cy="5995357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-2322576" y="3858768"/>
            <a:ext cx="5989320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13232" y="1112520"/>
            <a:ext cx="8202168" cy="554767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Организационно-технологическая разработка проекта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предполагает решение вопросов организации и технологии проекта, включая определение последовательности работ, средств механизации, порядка монтажа конструкций и выполнения других видов работ. 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Некоторые задачи этого этапа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элементов системы в количественном и качественном отношениях;  </a:t>
            </a: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размещение элементов системы в пространстве;  </a:t>
            </a: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становление структуры системы: как горизонтальной (технологической), так и вертикальной (управленческой);  </a:t>
            </a: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регламента процессов, происходящих в системе;  </a:t>
            </a: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установление характера информационных взаимосвязей элементов системы;  </a:t>
            </a: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технологии управленческих процессов.  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итоге организационно-технологической разработки проекта готовятся проектные решения в виде следующих документов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органиграммы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(модели организационных потоков по основным технологическим потокам);  </a:t>
            </a: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карты процедур и карты операций;  </a:t>
            </a: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карты гармонизации работ по отдельным рабочим местам;  </a:t>
            </a: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должностные инструкции для сотрудников организации, участвующих в выделенных технологических потоках. 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документы позволяют строить технологические цепочки действий и взаимодействий и создавать организационно-технологическую основу для реализации проекта. 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1"/>
            <a:ext cx="821131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Организационно-технологическая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-26581" y="0"/>
            <a:ext cx="10507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Ольга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64" y="0"/>
            <a:ext cx="8631936" cy="6858000"/>
          </a:xfrm>
          <a:prstGeom prst="rect">
            <a:avLst/>
          </a:prstGeom>
          <a:noFill/>
        </p:spPr>
      </p:pic>
      <p:sp>
        <p:nvSpPr>
          <p:cNvPr id="6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493776" y="-109728"/>
            <a:ext cx="8650224" cy="7104888"/>
          </a:xfrm>
          <a:prstGeom prst="rect">
            <a:avLst/>
          </a:prstGeom>
          <a:solidFill>
            <a:schemeClr val="accent1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7389953" y="2359153"/>
            <a:ext cx="1754047" cy="44988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792" y="1"/>
            <a:ext cx="792784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Познавательная культура в контексте теоретической разработки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664464" y="858030"/>
            <a:ext cx="7071360" cy="62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Познавательная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 в контексте теоретической разработки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включает в себя: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основных функций проектной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Необходимо понимать, как проектная деятельность школьников реализуется в условиях стандартов второго поколения.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Усвоение типологии проектов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их видов и форм, дидактических спецификаций и особенностей.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Владение основными методиками проектной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системой оценивания.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Владение способами познавательной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Необходимо иметь представления о моделях познания и совершенствовать методы познания, активно использовать их на практике.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Навыки использования своих знаний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для решения нестандартных задач, ориентация в новых познавательных ситуациях.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Творческую направленность обучения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Мотивацию к познанию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развитые познавательные интересы.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Навыки анализа и синтеза информации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её сравнения и обобщения.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Навыки выдвижения гипотез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их доказывание.  </a:t>
            </a:r>
          </a:p>
          <a:p>
            <a:pPr lvl="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способствующее решению нестандартных задач и разрешающее различные проблемы.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познавательная культура в контексте теоретической разработки проекта предполагает высокий уровень развития познавательной сферы, развитые навыки обучения и познавательную активность. 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335024"/>
            <a:ext cx="9144000" cy="5522976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872984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Информационная культура в теоретической разработке проекта</a:t>
            </a:r>
            <a:r>
              <a:rPr lang="ru-RU" sz="2800" dirty="0" smtClean="0"/>
              <a:t> 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-1732788" y="4082796"/>
            <a:ext cx="5513832" cy="3657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94944" y="188366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2752" y="3389376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1896" y="487070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33"/>
          <p:cNvSpPr txBox="1"/>
          <p:nvPr/>
        </p:nvSpPr>
        <p:spPr>
          <a:xfrm>
            <a:off x="1335024" y="1427018"/>
            <a:ext cx="7598664" cy="187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Информационная культура в теоретической разработке проекта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это 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совокупность знаний, умений и навыков работы с информацией с применением современных информационных технологий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Она включает в себя умение извлекать информацию из различных источников, представлять её в понятном виде и эффективно использовать, а также основы аналитической обработки данных, знание особенностей информационных потоков в своей области деятельности и основы информационной безопасности.  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1344168" y="2832146"/>
            <a:ext cx="761695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обладает высоким потенциалом в формировании информационной культуры обучающихся. В ходе работы над проектом учащиеся самостоятельно производят поиск нужной им информации в различных видах изданий (книгах, периодических изданиях, электронных ресурсах и т. д.). У них развиваются навыки самостоятельной работы с литературой, познавательные интересы и творческие способности.  </a:t>
            </a:r>
          </a:p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1371600" y="4039612"/>
            <a:ext cx="77724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процессе реализации каждого этапа проектной деятельности происходит развитие определённых информационных умений и навыков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Организационно-подготовительный этап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 и навыки поиска и отбора необходимой информации, анализа информации (определение главного и существенного, выделение смысловых частей, выявление причинно-следственных связей в информации).  </a:t>
            </a:r>
          </a:p>
          <a:p>
            <a:pPr lvl="0"/>
            <a:r>
              <a:rPr lang="ru-RU" sz="1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Поисково-деятельностный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 и навыки интерпретации информации (объяснение связей и зависимостей, выявленных в информации), обобщения информации (формулирование выводов на основе проведённого анализа информации), творческой переработки информации, создания информации (создание информационных продуктов на бумажных и электронных носителях).  </a:t>
            </a:r>
          </a:p>
          <a:p>
            <a:pPr lvl="0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Презентационный этап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 и навыки представления информации (представление информационного продукта аудитории, создание электронных презентаций).  </a:t>
            </a:r>
          </a:p>
          <a:p>
            <a:pPr lvl="0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Оценочно-рефлексивный этап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 и навыки анализа информации и полученного продукта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PA_任意多边形 14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916977" y="3559466"/>
            <a:ext cx="230860" cy="272056"/>
          </a:xfrm>
          <a:custGeom>
            <a:avLst/>
            <a:gdLst>
              <a:gd name="T0" fmla="*/ 517 w 863"/>
              <a:gd name="T1" fmla="*/ 720 h 1017"/>
              <a:gd name="T2" fmla="*/ 433 w 863"/>
              <a:gd name="T3" fmla="*/ 562 h 1017"/>
              <a:gd name="T4" fmla="*/ 342 w 863"/>
              <a:gd name="T5" fmla="*/ 720 h 1017"/>
              <a:gd name="T6" fmla="*/ 342 w 863"/>
              <a:gd name="T7" fmla="*/ 469 h 1017"/>
              <a:gd name="T8" fmla="*/ 325 w 863"/>
              <a:gd name="T9" fmla="*/ 456 h 1017"/>
              <a:gd name="T10" fmla="*/ 309 w 863"/>
              <a:gd name="T11" fmla="*/ 439 h 1017"/>
              <a:gd name="T12" fmla="*/ 301 w 863"/>
              <a:gd name="T13" fmla="*/ 420 h 1017"/>
              <a:gd name="T14" fmla="*/ 299 w 863"/>
              <a:gd name="T15" fmla="*/ 396 h 1017"/>
              <a:gd name="T16" fmla="*/ 299 w 863"/>
              <a:gd name="T17" fmla="*/ 268 h 1017"/>
              <a:gd name="T18" fmla="*/ 305 w 863"/>
              <a:gd name="T19" fmla="*/ 236 h 1017"/>
              <a:gd name="T20" fmla="*/ 322 w 863"/>
              <a:gd name="T21" fmla="*/ 210 h 1017"/>
              <a:gd name="T22" fmla="*/ 348 w 863"/>
              <a:gd name="T23" fmla="*/ 192 h 1017"/>
              <a:gd name="T24" fmla="*/ 381 w 863"/>
              <a:gd name="T25" fmla="*/ 186 h 1017"/>
              <a:gd name="T26" fmla="*/ 480 w 863"/>
              <a:gd name="T27" fmla="*/ 186 h 1017"/>
              <a:gd name="T28" fmla="*/ 513 w 863"/>
              <a:gd name="T29" fmla="*/ 192 h 1017"/>
              <a:gd name="T30" fmla="*/ 539 w 863"/>
              <a:gd name="T31" fmla="*/ 210 h 1017"/>
              <a:gd name="T32" fmla="*/ 556 w 863"/>
              <a:gd name="T33" fmla="*/ 236 h 1017"/>
              <a:gd name="T34" fmla="*/ 562 w 863"/>
              <a:gd name="T35" fmla="*/ 268 h 1017"/>
              <a:gd name="T36" fmla="*/ 562 w 863"/>
              <a:gd name="T37" fmla="*/ 396 h 1017"/>
              <a:gd name="T38" fmla="*/ 558 w 863"/>
              <a:gd name="T39" fmla="*/ 420 h 1017"/>
              <a:gd name="T40" fmla="*/ 550 w 863"/>
              <a:gd name="T41" fmla="*/ 439 h 1017"/>
              <a:gd name="T42" fmla="*/ 537 w 863"/>
              <a:gd name="T43" fmla="*/ 456 h 1017"/>
              <a:gd name="T44" fmla="*/ 517 w 863"/>
              <a:gd name="T45" fmla="*/ 469 h 1017"/>
              <a:gd name="T46" fmla="*/ 571 w 863"/>
              <a:gd name="T47" fmla="*/ 690 h 1017"/>
              <a:gd name="T48" fmla="*/ 684 w 863"/>
              <a:gd name="T49" fmla="*/ 764 h 1017"/>
              <a:gd name="T50" fmla="*/ 863 w 863"/>
              <a:gd name="T51" fmla="*/ 731 h 1017"/>
              <a:gd name="T52" fmla="*/ 712 w 863"/>
              <a:gd name="T53" fmla="*/ 690 h 1017"/>
              <a:gd name="T54" fmla="*/ 571 w 863"/>
              <a:gd name="T55" fmla="*/ 690 h 1017"/>
              <a:gd name="T56" fmla="*/ 154 w 863"/>
              <a:gd name="T57" fmla="*/ 690 h 1017"/>
              <a:gd name="T58" fmla="*/ 0 w 863"/>
              <a:gd name="T59" fmla="*/ 731 h 1017"/>
              <a:gd name="T60" fmla="*/ 180 w 863"/>
              <a:gd name="T61" fmla="*/ 764 h 1017"/>
              <a:gd name="T62" fmla="*/ 286 w 863"/>
              <a:gd name="T63" fmla="*/ 690 h 1017"/>
              <a:gd name="T64" fmla="*/ 374 w 863"/>
              <a:gd name="T65" fmla="*/ 757 h 1017"/>
              <a:gd name="T66" fmla="*/ 504 w 863"/>
              <a:gd name="T67" fmla="*/ 850 h 1017"/>
              <a:gd name="T68" fmla="*/ 435 w 863"/>
              <a:gd name="T69" fmla="*/ 1017 h 1017"/>
              <a:gd name="T70" fmla="*/ 357 w 863"/>
              <a:gd name="T71" fmla="*/ 850 h 1017"/>
              <a:gd name="T72" fmla="*/ 374 w 863"/>
              <a:gd name="T73" fmla="*/ 757 h 1017"/>
              <a:gd name="T74" fmla="*/ 433 w 863"/>
              <a:gd name="T75" fmla="*/ 0 h 1017"/>
              <a:gd name="T76" fmla="*/ 465 w 863"/>
              <a:gd name="T77" fmla="*/ 6 h 1017"/>
              <a:gd name="T78" fmla="*/ 493 w 863"/>
              <a:gd name="T79" fmla="*/ 24 h 1017"/>
              <a:gd name="T80" fmla="*/ 513 w 863"/>
              <a:gd name="T81" fmla="*/ 52 h 1017"/>
              <a:gd name="T82" fmla="*/ 519 w 863"/>
              <a:gd name="T83" fmla="*/ 84 h 1017"/>
              <a:gd name="T84" fmla="*/ 517 w 863"/>
              <a:gd name="T85" fmla="*/ 102 h 1017"/>
              <a:gd name="T86" fmla="*/ 504 w 863"/>
              <a:gd name="T87" fmla="*/ 134 h 1017"/>
              <a:gd name="T88" fmla="*/ 480 w 863"/>
              <a:gd name="T89" fmla="*/ 156 h 1017"/>
              <a:gd name="T90" fmla="*/ 450 w 863"/>
              <a:gd name="T91" fmla="*/ 169 h 1017"/>
              <a:gd name="T92" fmla="*/ 433 w 863"/>
              <a:gd name="T93" fmla="*/ 171 h 1017"/>
              <a:gd name="T94" fmla="*/ 398 w 863"/>
              <a:gd name="T95" fmla="*/ 164 h 1017"/>
              <a:gd name="T96" fmla="*/ 372 w 863"/>
              <a:gd name="T97" fmla="*/ 145 h 1017"/>
              <a:gd name="T98" fmla="*/ 353 w 863"/>
              <a:gd name="T99" fmla="*/ 119 h 1017"/>
              <a:gd name="T100" fmla="*/ 346 w 863"/>
              <a:gd name="T101" fmla="*/ 84 h 1017"/>
              <a:gd name="T102" fmla="*/ 348 w 863"/>
              <a:gd name="T103" fmla="*/ 67 h 1017"/>
              <a:gd name="T104" fmla="*/ 361 w 863"/>
              <a:gd name="T105" fmla="*/ 37 h 1017"/>
              <a:gd name="T106" fmla="*/ 385 w 863"/>
              <a:gd name="T107" fmla="*/ 13 h 1017"/>
              <a:gd name="T108" fmla="*/ 415 w 863"/>
              <a:gd name="T109" fmla="*/ 0 h 1017"/>
              <a:gd name="T110" fmla="*/ 433 w 863"/>
              <a:gd name="T1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" h="1017">
                <a:moveTo>
                  <a:pt x="517" y="469"/>
                </a:moveTo>
                <a:lnTo>
                  <a:pt x="517" y="720"/>
                </a:lnTo>
                <a:lnTo>
                  <a:pt x="456" y="720"/>
                </a:lnTo>
                <a:lnTo>
                  <a:pt x="433" y="562"/>
                </a:lnTo>
                <a:lnTo>
                  <a:pt x="409" y="720"/>
                </a:lnTo>
                <a:lnTo>
                  <a:pt x="342" y="720"/>
                </a:lnTo>
                <a:lnTo>
                  <a:pt x="342" y="469"/>
                </a:lnTo>
                <a:lnTo>
                  <a:pt x="342" y="469"/>
                </a:lnTo>
                <a:lnTo>
                  <a:pt x="333" y="463"/>
                </a:lnTo>
                <a:lnTo>
                  <a:pt x="325" y="456"/>
                </a:lnTo>
                <a:lnTo>
                  <a:pt x="316" y="448"/>
                </a:lnTo>
                <a:lnTo>
                  <a:pt x="309" y="439"/>
                </a:lnTo>
                <a:lnTo>
                  <a:pt x="305" y="430"/>
                </a:lnTo>
                <a:lnTo>
                  <a:pt x="301" y="420"/>
                </a:lnTo>
                <a:lnTo>
                  <a:pt x="299" y="409"/>
                </a:lnTo>
                <a:lnTo>
                  <a:pt x="299" y="396"/>
                </a:lnTo>
                <a:lnTo>
                  <a:pt x="299" y="268"/>
                </a:lnTo>
                <a:lnTo>
                  <a:pt x="299" y="268"/>
                </a:lnTo>
                <a:lnTo>
                  <a:pt x="301" y="251"/>
                </a:lnTo>
                <a:lnTo>
                  <a:pt x="305" y="236"/>
                </a:lnTo>
                <a:lnTo>
                  <a:pt x="312" y="223"/>
                </a:lnTo>
                <a:lnTo>
                  <a:pt x="322" y="210"/>
                </a:lnTo>
                <a:lnTo>
                  <a:pt x="333" y="201"/>
                </a:lnTo>
                <a:lnTo>
                  <a:pt x="348" y="192"/>
                </a:lnTo>
                <a:lnTo>
                  <a:pt x="363" y="188"/>
                </a:lnTo>
                <a:lnTo>
                  <a:pt x="381" y="186"/>
                </a:lnTo>
                <a:lnTo>
                  <a:pt x="480" y="186"/>
                </a:lnTo>
                <a:lnTo>
                  <a:pt x="480" y="186"/>
                </a:lnTo>
                <a:lnTo>
                  <a:pt x="498" y="188"/>
                </a:lnTo>
                <a:lnTo>
                  <a:pt x="513" y="192"/>
                </a:lnTo>
                <a:lnTo>
                  <a:pt x="526" y="201"/>
                </a:lnTo>
                <a:lnTo>
                  <a:pt x="539" y="210"/>
                </a:lnTo>
                <a:lnTo>
                  <a:pt x="547" y="223"/>
                </a:lnTo>
                <a:lnTo>
                  <a:pt x="556" y="236"/>
                </a:lnTo>
                <a:lnTo>
                  <a:pt x="560" y="251"/>
                </a:lnTo>
                <a:lnTo>
                  <a:pt x="562" y="268"/>
                </a:lnTo>
                <a:lnTo>
                  <a:pt x="562" y="396"/>
                </a:lnTo>
                <a:lnTo>
                  <a:pt x="562" y="396"/>
                </a:lnTo>
                <a:lnTo>
                  <a:pt x="560" y="409"/>
                </a:lnTo>
                <a:lnTo>
                  <a:pt x="558" y="420"/>
                </a:lnTo>
                <a:lnTo>
                  <a:pt x="554" y="430"/>
                </a:lnTo>
                <a:lnTo>
                  <a:pt x="550" y="439"/>
                </a:lnTo>
                <a:lnTo>
                  <a:pt x="543" y="448"/>
                </a:lnTo>
                <a:lnTo>
                  <a:pt x="537" y="456"/>
                </a:lnTo>
                <a:lnTo>
                  <a:pt x="528" y="463"/>
                </a:lnTo>
                <a:lnTo>
                  <a:pt x="517" y="469"/>
                </a:lnTo>
                <a:lnTo>
                  <a:pt x="517" y="469"/>
                </a:lnTo>
                <a:close/>
                <a:moveTo>
                  <a:pt x="571" y="690"/>
                </a:moveTo>
                <a:lnTo>
                  <a:pt x="532" y="764"/>
                </a:lnTo>
                <a:lnTo>
                  <a:pt x="684" y="764"/>
                </a:lnTo>
                <a:lnTo>
                  <a:pt x="664" y="820"/>
                </a:lnTo>
                <a:lnTo>
                  <a:pt x="863" y="731"/>
                </a:lnTo>
                <a:lnTo>
                  <a:pt x="725" y="653"/>
                </a:lnTo>
                <a:lnTo>
                  <a:pt x="712" y="690"/>
                </a:lnTo>
                <a:lnTo>
                  <a:pt x="571" y="690"/>
                </a:lnTo>
                <a:lnTo>
                  <a:pt x="571" y="690"/>
                </a:lnTo>
                <a:close/>
                <a:moveTo>
                  <a:pt x="286" y="690"/>
                </a:moveTo>
                <a:lnTo>
                  <a:pt x="154" y="690"/>
                </a:lnTo>
                <a:lnTo>
                  <a:pt x="138" y="653"/>
                </a:lnTo>
                <a:lnTo>
                  <a:pt x="0" y="731"/>
                </a:lnTo>
                <a:lnTo>
                  <a:pt x="201" y="820"/>
                </a:lnTo>
                <a:lnTo>
                  <a:pt x="180" y="764"/>
                </a:lnTo>
                <a:lnTo>
                  <a:pt x="322" y="764"/>
                </a:lnTo>
                <a:lnTo>
                  <a:pt x="286" y="690"/>
                </a:lnTo>
                <a:lnTo>
                  <a:pt x="286" y="690"/>
                </a:lnTo>
                <a:close/>
                <a:moveTo>
                  <a:pt x="374" y="757"/>
                </a:moveTo>
                <a:lnTo>
                  <a:pt x="487" y="757"/>
                </a:lnTo>
                <a:lnTo>
                  <a:pt x="504" y="850"/>
                </a:lnTo>
                <a:lnTo>
                  <a:pt x="623" y="850"/>
                </a:lnTo>
                <a:lnTo>
                  <a:pt x="435" y="1017"/>
                </a:lnTo>
                <a:lnTo>
                  <a:pt x="244" y="850"/>
                </a:lnTo>
                <a:lnTo>
                  <a:pt x="357" y="850"/>
                </a:lnTo>
                <a:lnTo>
                  <a:pt x="374" y="757"/>
                </a:lnTo>
                <a:lnTo>
                  <a:pt x="374" y="757"/>
                </a:lnTo>
                <a:close/>
                <a:moveTo>
                  <a:pt x="433" y="0"/>
                </a:moveTo>
                <a:lnTo>
                  <a:pt x="433" y="0"/>
                </a:lnTo>
                <a:lnTo>
                  <a:pt x="450" y="0"/>
                </a:lnTo>
                <a:lnTo>
                  <a:pt x="465" y="6"/>
                </a:lnTo>
                <a:lnTo>
                  <a:pt x="480" y="13"/>
                </a:lnTo>
                <a:lnTo>
                  <a:pt x="493" y="24"/>
                </a:lnTo>
                <a:lnTo>
                  <a:pt x="504" y="37"/>
                </a:lnTo>
                <a:lnTo>
                  <a:pt x="513" y="52"/>
                </a:lnTo>
                <a:lnTo>
                  <a:pt x="517" y="67"/>
                </a:lnTo>
                <a:lnTo>
                  <a:pt x="519" y="84"/>
                </a:lnTo>
                <a:lnTo>
                  <a:pt x="519" y="84"/>
                </a:lnTo>
                <a:lnTo>
                  <a:pt x="517" y="102"/>
                </a:lnTo>
                <a:lnTo>
                  <a:pt x="513" y="119"/>
                </a:lnTo>
                <a:lnTo>
                  <a:pt x="504" y="134"/>
                </a:lnTo>
                <a:lnTo>
                  <a:pt x="493" y="145"/>
                </a:lnTo>
                <a:lnTo>
                  <a:pt x="480" y="156"/>
                </a:lnTo>
                <a:lnTo>
                  <a:pt x="465" y="164"/>
                </a:lnTo>
                <a:lnTo>
                  <a:pt x="450" y="169"/>
                </a:lnTo>
                <a:lnTo>
                  <a:pt x="433" y="171"/>
                </a:lnTo>
                <a:lnTo>
                  <a:pt x="433" y="171"/>
                </a:lnTo>
                <a:lnTo>
                  <a:pt x="415" y="169"/>
                </a:lnTo>
                <a:lnTo>
                  <a:pt x="398" y="164"/>
                </a:lnTo>
                <a:lnTo>
                  <a:pt x="385" y="156"/>
                </a:lnTo>
                <a:lnTo>
                  <a:pt x="372" y="145"/>
                </a:lnTo>
                <a:lnTo>
                  <a:pt x="361" y="134"/>
                </a:lnTo>
                <a:lnTo>
                  <a:pt x="353" y="119"/>
                </a:lnTo>
                <a:lnTo>
                  <a:pt x="348" y="102"/>
                </a:lnTo>
                <a:lnTo>
                  <a:pt x="346" y="84"/>
                </a:lnTo>
                <a:lnTo>
                  <a:pt x="346" y="84"/>
                </a:lnTo>
                <a:lnTo>
                  <a:pt x="348" y="67"/>
                </a:lnTo>
                <a:lnTo>
                  <a:pt x="353" y="52"/>
                </a:lnTo>
                <a:lnTo>
                  <a:pt x="361" y="37"/>
                </a:lnTo>
                <a:lnTo>
                  <a:pt x="372" y="24"/>
                </a:lnTo>
                <a:lnTo>
                  <a:pt x="385" y="13"/>
                </a:lnTo>
                <a:lnTo>
                  <a:pt x="398" y="6"/>
                </a:lnTo>
                <a:lnTo>
                  <a:pt x="415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PA_任意多边形 1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04364" y="5089680"/>
            <a:ext cx="264486" cy="165489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PA_任意多边形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804672" y="1999776"/>
            <a:ext cx="417213" cy="322800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rgbClr val="0D45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"/>
          <p:cNvCxnSpPr/>
          <p:nvPr/>
        </p:nvCxnSpPr>
        <p:spPr>
          <a:xfrm rot="16200000" flipH="1">
            <a:off x="4089039" y="1665878"/>
            <a:ext cx="883827" cy="8943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"/>
          <p:cNvCxnSpPr/>
          <p:nvPr/>
        </p:nvCxnSpPr>
        <p:spPr>
          <a:xfrm rot="16200000" flipH="1">
            <a:off x="4053987" y="3605930"/>
            <a:ext cx="941739" cy="2847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888" y="0"/>
            <a:ext cx="8138160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Исследовательская культура в контексте теоретической разработки проекта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464" y="1301496"/>
            <a:ext cx="4002024" cy="32701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в контексте теоретической разработки проекта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 качество личности, характеризующееся познавательной мотивацией, отношением к исследовательской деятельности как ценности, выражающейся в гносеологической грамотности и умении проектировать свою исследовательскую деятельность в контексте исследуемой проблемы. 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Компонентами исследовательской культуры выступают: когнитивный, мотивационный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6904" y="1517904"/>
            <a:ext cx="3959352" cy="253146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Одним из вариантов комплексного решения задач по формированию исследовательской культуры обучающихся являются учебные проекты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Они позволяют формировать у школьников способность к осуществлению практической деятельности — способность определять цель деятельности и планировать пути её достижения, анализировать и оценивать результаты.  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208776"/>
            <a:ext cx="9144000" cy="649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160520" y="2249424"/>
            <a:ext cx="713232" cy="685800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17576" y="4724400"/>
            <a:ext cx="8442960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процессе работы над проектом у обучающихся есть возможность для формирования целостной исследовательской культуры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Например, когнитивный компонент проявляется уже на этапе оценки проблемной ситуации и формулировании проблемы, а на этапе сбора материала проявляется и активируется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компонент.</a:t>
            </a:r>
          </a:p>
          <a:p>
            <a:pPr algn="ctr"/>
            <a:endParaRPr lang="ru-RU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315200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Коммуникативная культура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теоретической разработке проекта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41" name="Freeform 5"/>
          <p:cNvSpPr/>
          <p:nvPr/>
        </p:nvSpPr>
        <p:spPr>
          <a:xfrm>
            <a:off x="0" y="5724144"/>
            <a:ext cx="9144000" cy="1133856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50" name="Group 10"/>
          <p:cNvGrpSpPr/>
          <p:nvPr/>
        </p:nvGrpSpPr>
        <p:grpSpPr>
          <a:xfrm>
            <a:off x="0" y="1097281"/>
            <a:ext cx="8997695" cy="5486402"/>
            <a:chOff x="0" y="-241102"/>
            <a:chExt cx="10411694" cy="6068918"/>
          </a:xfrm>
        </p:grpSpPr>
        <p:grpSp>
          <p:nvGrpSpPr>
            <p:cNvPr id="51" name="Group 11"/>
            <p:cNvGrpSpPr/>
            <p:nvPr/>
          </p:nvGrpSpPr>
          <p:grpSpPr>
            <a:xfrm>
              <a:off x="0" y="-241102"/>
              <a:ext cx="7756713" cy="4355906"/>
              <a:chOff x="0" y="-47625"/>
              <a:chExt cx="1532190" cy="860425"/>
            </a:xfrm>
          </p:grpSpPr>
          <p:sp>
            <p:nvSpPr>
              <p:cNvPr id="55" name="Freeform 12"/>
              <p:cNvSpPr/>
              <p:nvPr/>
            </p:nvSpPr>
            <p:spPr>
              <a:xfrm>
                <a:off x="0" y="-31968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2" name="Group 14"/>
            <p:cNvGrpSpPr/>
            <p:nvPr/>
          </p:nvGrpSpPr>
          <p:grpSpPr>
            <a:xfrm>
              <a:off x="254000" y="11767"/>
              <a:ext cx="10157694" cy="5816049"/>
              <a:chOff x="0" y="-50357"/>
              <a:chExt cx="2006458" cy="1148849"/>
            </a:xfrm>
          </p:grpSpPr>
          <p:sp>
            <p:nvSpPr>
              <p:cNvPr id="53" name="Freeform 15"/>
              <p:cNvSpPr/>
              <p:nvPr/>
            </p:nvSpPr>
            <p:spPr>
              <a:xfrm>
                <a:off x="0" y="-50357"/>
                <a:ext cx="2006458" cy="1148849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5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1261872" y="1441704"/>
            <a:ext cx="7516368" cy="564000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 играет важную роль в теоретической разработке проекта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Развитие коммуникативных навыков и умений является одним из ключевых аспектов успешной работы над проектами. 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Коммуникативная культура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это совокупность норм, ценностей, умений и навыков, которые регулируют и облегчают эффективное взаимодействие и общение между людьми. Она определяет способы выражения мыслей, эмоций, идей и информации, а также включает в себя умение слушать, задавать вопросы, понимать и интерпретировать сообщения. 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проектной деятельности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на каждом этапе работы над проектом решаются коммуникативные задачи: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первом этапе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происходит постановка проблемы и решение проблемной ситуации, взятой из реальной жизни, знакомой и значимой для детей. На этом этапе решается задача подготовки к развитию диалога ребёнка с собеседником.  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втором этапе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происходит обсуждение проблемы, поиск путей разрешения проблемной ситуации, планируется необходимая деятельность. На этом этапе решается задача развития речемыслительных высказываний, умений с помощью слова высказывать свои мысли и поддерживать диалог с учителем и сверстниками.  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третьем этапе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дети самостоятельно или с совместными усилиями взрослых должны получить реальный и ощутимый результат. На этом этапе решаются задачи установления интерактивного взаимодействия: умения слушать и слышать собеседника, умения инициативно высказываться, задавать вопросы, проявлять активное ответное отношение, умение эмоционально сопереживать и проявлять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образом, развитие коммуникативной культуры способствует лучшему взаимодействию и сотрудничеству внутри команды проекта.  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100"/>
          <p:cNvSpPr>
            <a:spLocks noEditPoints="1"/>
          </p:cNvSpPr>
          <p:nvPr/>
        </p:nvSpPr>
        <p:spPr bwMode="auto">
          <a:xfrm>
            <a:off x="507250" y="1452260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00"/>
          <p:cNvSpPr>
            <a:spLocks noEditPoints="1"/>
          </p:cNvSpPr>
          <p:nvPr/>
        </p:nvSpPr>
        <p:spPr bwMode="auto">
          <a:xfrm>
            <a:off x="504202" y="2299604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>
            <a:off x="501154" y="3238388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00"/>
          <p:cNvSpPr>
            <a:spLocks noEditPoints="1"/>
          </p:cNvSpPr>
          <p:nvPr/>
        </p:nvSpPr>
        <p:spPr bwMode="auto">
          <a:xfrm>
            <a:off x="513346" y="4228988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100"/>
          <p:cNvSpPr>
            <a:spLocks noEditPoints="1"/>
          </p:cNvSpPr>
          <p:nvPr/>
        </p:nvSpPr>
        <p:spPr bwMode="auto">
          <a:xfrm>
            <a:off x="549922" y="5225684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"/>
          <p:cNvCxnSpPr/>
          <p:nvPr/>
        </p:nvCxnSpPr>
        <p:spPr>
          <a:xfrm rot="16200000" flipH="1">
            <a:off x="4089039" y="1665878"/>
            <a:ext cx="883827" cy="8943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"/>
          <p:cNvCxnSpPr/>
          <p:nvPr/>
        </p:nvCxnSpPr>
        <p:spPr>
          <a:xfrm rot="16200000" flipH="1">
            <a:off x="4053987" y="3605930"/>
            <a:ext cx="941739" cy="2847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888" y="0"/>
            <a:ext cx="8138160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Творческая самореализация</a:t>
            </a:r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контексте теоретической разработки проекта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312" y="1804416"/>
            <a:ext cx="4002024" cy="17927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Творческая самореализация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это процесс проявления своих творческих способностей и потенциала в различных сферах жизни. Это может быть выражено в искусстве, литературе, музыке, танце, дизайне, науке и других областях. 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6904" y="1517904"/>
            <a:ext cx="3959352" cy="27776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создаёт необходимые условия для активизации творческой самореализации. Она направлена на овладение учащимися приёмами самостоятельного достижения поставленной познавательной задачи, удовлетворения познавательных потребностей, самореализацию и развитие личностно значимых качеств в процессе выполнения учебного проекта. 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208776"/>
            <a:ext cx="9144000" cy="649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160520" y="2249424"/>
            <a:ext cx="713232" cy="685800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390144" y="4230624"/>
            <a:ext cx="8442960" cy="21005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творческой самореализации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включает следующие компоненты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-Мотивационный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(способность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целеполаганию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-Интеллектуально-коммуникативный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(интеллектуально-коммуникативные способности).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-Содержательно-операционный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(способность к преобразующей деятельности). 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-Рефлексивный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(способность к самооценке и самоуправлению в творческой деятельности).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-Основная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задача проектирования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создать продукт, который принесёт пользу обществу.  </a:t>
            </a:r>
          </a:p>
          <a:p>
            <a:pPr algn="ctr"/>
            <a:endParaRPr lang="ru-RU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57881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90956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 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4929190" y="1357298"/>
            <a:ext cx="2281661" cy="2009069"/>
            <a:chOff x="5803300" y="1948400"/>
            <a:chExt cx="2164994" cy="1905223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143240" y="2500306"/>
            <a:ext cx="2281661" cy="2010744"/>
            <a:chOff x="4044280" y="2999474"/>
            <a:chExt cx="2164994" cy="1905223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5084064" y="3136392"/>
            <a:ext cx="4059936" cy="22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Какая культура в  контексте теоретической разработки проекта включает в себя: творческую направленность обучения, знание основных функций проектной деятельности, мотивацию к познанию,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мышление, навыки использования своих знаний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3"/>
          <p:cNvSpPr txBox="1">
            <a:spLocks noChangeArrowheads="1"/>
          </p:cNvSpPr>
          <p:nvPr/>
        </p:nvSpPr>
        <p:spPr bwMode="auto">
          <a:xfrm>
            <a:off x="0" y="1104918"/>
            <a:ext cx="3666744" cy="271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культура в теоретической разработке проекта определяет способы выражения мыслей, эмоций, идей и информации, а также включает в себя умение слушать, задавать вопросы, понимать и интерпретировать сообщения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 flipH="1" flipV="1">
            <a:off x="3502152" y="1556178"/>
            <a:ext cx="183910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 rot="10800000" flipH="1" flipV="1">
            <a:off x="4412364" y="4543218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5689820" y="1948410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0" name="Freeform 59"/>
          <p:cNvSpPr>
            <a:spLocks noEditPoints="1"/>
          </p:cNvSpPr>
          <p:nvPr/>
        </p:nvSpPr>
        <p:spPr bwMode="auto">
          <a:xfrm>
            <a:off x="3949412" y="3088362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4" name="Freeform 57"/>
          <p:cNvSpPr>
            <a:spLocks/>
          </p:cNvSpPr>
          <p:nvPr/>
        </p:nvSpPr>
        <p:spPr bwMode="auto">
          <a:xfrm>
            <a:off x="6026478" y="1919658"/>
            <a:ext cx="191146" cy="805060"/>
          </a:xfrm>
          <a:custGeom>
            <a:avLst/>
            <a:gdLst>
              <a:gd name="T0" fmla="*/ 0 w 18"/>
              <a:gd name="T1" fmla="*/ 41588 h 76"/>
              <a:gd name="T2" fmla="*/ 41716 w 18"/>
              <a:gd name="T3" fmla="*/ 0 h 76"/>
              <a:gd name="T4" fmla="*/ 68263 w 18"/>
              <a:gd name="T5" fmla="*/ 0 h 76"/>
              <a:gd name="T6" fmla="*/ 68263 w 18"/>
              <a:gd name="T7" fmla="*/ 287338 h 76"/>
              <a:gd name="T8" fmla="*/ 30339 w 18"/>
              <a:gd name="T9" fmla="*/ 287338 h 76"/>
              <a:gd name="T10" fmla="*/ 30339 w 18"/>
              <a:gd name="T11" fmla="*/ 71835 h 76"/>
              <a:gd name="T12" fmla="*/ 0 w 18"/>
              <a:gd name="T13" fmla="*/ 71835 h 76"/>
              <a:gd name="T14" fmla="*/ 0 w 18"/>
              <a:gd name="T15" fmla="*/ 41588 h 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76">
                <a:moveTo>
                  <a:pt x="0" y="11"/>
                </a:moveTo>
                <a:cubicBezTo>
                  <a:pt x="7" y="10"/>
                  <a:pt x="10" y="7"/>
                  <a:pt x="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76"/>
                  <a:pt x="18" y="76"/>
                  <a:pt x="1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5" name="Freeform 60"/>
          <p:cNvSpPr>
            <a:spLocks/>
          </p:cNvSpPr>
          <p:nvPr/>
        </p:nvSpPr>
        <p:spPr bwMode="auto">
          <a:xfrm>
            <a:off x="4322824" y="3062666"/>
            <a:ext cx="324333" cy="802540"/>
          </a:xfrm>
          <a:custGeom>
            <a:avLst/>
            <a:gdLst>
              <a:gd name="T0" fmla="*/ 0 w 31"/>
              <a:gd name="T1" fmla="*/ 60366 h 77"/>
              <a:gd name="T2" fmla="*/ 15158 w 31"/>
              <a:gd name="T3" fmla="*/ 15092 h 77"/>
              <a:gd name="T4" fmla="*/ 60632 w 31"/>
              <a:gd name="T5" fmla="*/ 0 h 77"/>
              <a:gd name="T6" fmla="*/ 109896 w 31"/>
              <a:gd name="T7" fmla="*/ 22637 h 77"/>
              <a:gd name="T8" fmla="*/ 117475 w 31"/>
              <a:gd name="T9" fmla="*/ 83004 h 77"/>
              <a:gd name="T10" fmla="*/ 113685 w 31"/>
              <a:gd name="T11" fmla="*/ 113187 h 77"/>
              <a:gd name="T12" fmla="*/ 102317 w 31"/>
              <a:gd name="T13" fmla="*/ 143370 h 77"/>
              <a:gd name="T14" fmla="*/ 68211 w 31"/>
              <a:gd name="T15" fmla="*/ 196191 h 77"/>
              <a:gd name="T16" fmla="*/ 41685 w 31"/>
              <a:gd name="T17" fmla="*/ 256557 h 77"/>
              <a:gd name="T18" fmla="*/ 117475 w 31"/>
              <a:gd name="T19" fmla="*/ 256557 h 77"/>
              <a:gd name="T20" fmla="*/ 117475 w 31"/>
              <a:gd name="T21" fmla="*/ 286740 h 77"/>
              <a:gd name="T22" fmla="*/ 30316 w 31"/>
              <a:gd name="T23" fmla="*/ 290513 h 77"/>
              <a:gd name="T24" fmla="*/ 0 w 31"/>
              <a:gd name="T25" fmla="*/ 286740 h 77"/>
              <a:gd name="T26" fmla="*/ 0 w 31"/>
              <a:gd name="T27" fmla="*/ 286740 h 77"/>
              <a:gd name="T28" fmla="*/ 18948 w 31"/>
              <a:gd name="T29" fmla="*/ 207509 h 77"/>
              <a:gd name="T30" fmla="*/ 64422 w 31"/>
              <a:gd name="T31" fmla="*/ 139597 h 77"/>
              <a:gd name="T32" fmla="*/ 79580 w 31"/>
              <a:gd name="T33" fmla="*/ 75458 h 77"/>
              <a:gd name="T34" fmla="*/ 79580 w 31"/>
              <a:gd name="T35" fmla="*/ 71685 h 77"/>
              <a:gd name="T36" fmla="*/ 79580 w 31"/>
              <a:gd name="T37" fmla="*/ 64139 h 77"/>
              <a:gd name="T38" fmla="*/ 79580 w 31"/>
              <a:gd name="T39" fmla="*/ 45275 h 77"/>
              <a:gd name="T40" fmla="*/ 56843 w 31"/>
              <a:gd name="T41" fmla="*/ 26410 h 77"/>
              <a:gd name="T42" fmla="*/ 37895 w 31"/>
              <a:gd name="T43" fmla="*/ 60366 h 77"/>
              <a:gd name="T44" fmla="*/ 37895 w 31"/>
              <a:gd name="T45" fmla="*/ 71685 h 77"/>
              <a:gd name="T46" fmla="*/ 37895 w 31"/>
              <a:gd name="T47" fmla="*/ 79231 h 77"/>
              <a:gd name="T48" fmla="*/ 37895 w 31"/>
              <a:gd name="T49" fmla="*/ 86777 h 77"/>
              <a:gd name="T50" fmla="*/ 37895 w 31"/>
              <a:gd name="T51" fmla="*/ 98095 h 77"/>
              <a:gd name="T52" fmla="*/ 0 w 31"/>
              <a:gd name="T53" fmla="*/ 98095 h 77"/>
              <a:gd name="T54" fmla="*/ 0 w 31"/>
              <a:gd name="T55" fmla="*/ 60366 h 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" h="77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53"/>
          <p:cNvSpPr txBox="1">
            <a:spLocks noChangeArrowheads="1"/>
          </p:cNvSpPr>
          <p:nvPr/>
        </p:nvSpPr>
        <p:spPr bwMode="auto">
          <a:xfrm>
            <a:off x="0" y="3698766"/>
            <a:ext cx="4078224" cy="18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Исследовательская культура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Коммуникативная культура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Информационная культура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Познавательная культура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Д) Нет верного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53"/>
          <p:cNvSpPr txBox="1">
            <a:spLocks noChangeArrowheads="1"/>
          </p:cNvSpPr>
          <p:nvPr/>
        </p:nvSpPr>
        <p:spPr bwMode="auto">
          <a:xfrm>
            <a:off x="4681728" y="4818888"/>
            <a:ext cx="4334256" cy="18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Познавательная культура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Информационная культура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Исследовательская культура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Коммуникативная культура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Д) Нет верного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2250</TotalTime>
  <Words>349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423</cp:revision>
  <dcterms:created xsi:type="dcterms:W3CDTF">2019-11-13T12:28:12Z</dcterms:created>
  <dcterms:modified xsi:type="dcterms:W3CDTF">2025-02-19T09:23:47Z</dcterms:modified>
</cp:coreProperties>
</file>