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326" r:id="rId3"/>
    <p:sldId id="335" r:id="rId4"/>
    <p:sldId id="332" r:id="rId5"/>
    <p:sldId id="334" r:id="rId6"/>
    <p:sldId id="336" r:id="rId7"/>
    <p:sldId id="339" r:id="rId8"/>
    <p:sldId id="340" r:id="rId9"/>
    <p:sldId id="341" r:id="rId10"/>
    <p:sldId id="338" r:id="rId11"/>
    <p:sldId id="343" r:id="rId12"/>
    <p:sldId id="328" r:id="rId13"/>
    <p:sldId id="312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微软雅黑" pitchFamily="34" charset="-122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3001652" y="4857748"/>
            <a:ext cx="5286348" cy="542925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6073486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714316" y="285716"/>
            <a:ext cx="16716492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спорта «ГЦОЛИФК»</a:t>
            </a:r>
          </a:p>
          <a:p>
            <a:pPr algn="ctr"/>
            <a:r>
              <a:rPr lang="ru-RU" sz="2000" dirty="0" smtClean="0"/>
              <a:t> </a:t>
            </a:r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85688" y="2071666"/>
            <a:ext cx="17145120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образовательной программы: «Комплексный подход к физическому 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психоэмоциональному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развитию юных спортсменок в художественной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гимнастике»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858116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10242" name="Picture 2" descr="C:\Users\Ольга\Desktop\569a2884-355c-58f3-8b5d-cf9c696c4ea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73091" y="5000624"/>
            <a:ext cx="5072097" cy="514353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6430676" cy="2071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7200" dirty="0" smtClean="0"/>
              <a:t> </a:t>
            </a:r>
          </a:p>
          <a:p>
            <a:pPr algn="ctr"/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878683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3" name="Group 10"/>
          <p:cNvGrpSpPr/>
          <p:nvPr/>
        </p:nvGrpSpPr>
        <p:grpSpPr>
          <a:xfrm>
            <a:off x="214250" y="1643038"/>
            <a:ext cx="17859500" cy="8714991"/>
            <a:chOff x="0" y="-241102"/>
            <a:chExt cx="10411694" cy="11619982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6" name="TextBox 17"/>
            <p:cNvSpPr txBox="1"/>
            <p:nvPr/>
          </p:nvSpPr>
          <p:spPr>
            <a:xfrm>
              <a:off x="285752" y="381003"/>
              <a:ext cx="10083095" cy="109978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1.Теоретический 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анализ научно-методической литературы и существующих методов и программ, направленных на развитие юных гимнасток показал, что часто программы обучения сосредоточены исключительно на технических навыках и физических показателях, игнорируя важность психологической подготовки. Обнаружена необходимость разработки программы направленной на комплексный подход к физическому и </a:t>
              </a:r>
              <a:r>
                <a:rPr lang="ru-RU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психоэмоциональному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развитию юных гимнасток в художественной гимнастике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2.Включеные в программу различные методы </a:t>
              </a:r>
              <a:r>
                <a:rPr lang="ru-RU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психоэмоционального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тренинга помогли юным спортсменкам повысить свою уверенность, улучшить ментальную устойчивость и развить навыки работы в команде. Психологические семинары и методики релаксации способствовали снижению уровня стресса и повышению мотивации к занятиям спортом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3.Внедряя систему оценки прогресса гимнасток, мы смогли не только отслеживать достижения, но и вовлечь родительское сообщество в процесс. Это создало дополнительный уровень поддержки для юных спортсменок, что положительно сказалось на их общем </a:t>
              </a:r>
              <a:r>
                <a:rPr lang="ru-RU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психоэмоциональном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состоянии.</a:t>
              </a:r>
            </a:p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ctr"/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857352"/>
            <a:ext cx="18288000" cy="71438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-3892984" y="4893052"/>
            <a:ext cx="978610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28564" y="5786442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18"/>
          <p:cNvSpPr txBox="1"/>
          <p:nvPr/>
        </p:nvSpPr>
        <p:spPr>
          <a:xfrm>
            <a:off x="1285820" y="357154"/>
            <a:ext cx="1471622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1643010" y="2143104"/>
            <a:ext cx="16144988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обладает высокой социальной значимостью. Он не только способствует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тренированию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физическому развитию, но и формирует здоровую культуру спорта среди молодежи, пропагандируя ценности упорства, командной работы и эмоциональной устойчивости.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«Комплексный подход к физическому 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психоэмоциональному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развитию юных спортсменок в художественной гимнастике» показал свою значимость и актуальность в контексте современного спортивного образования. В результате реализации программы были достигнуты ключевые цели, и каждая из поставленных задач нашла свою реализацию. </a:t>
            </a:r>
          </a:p>
          <a:p>
            <a:r>
              <a:rPr lang="ru-RU" sz="4000" dirty="0" smtClean="0"/>
              <a:t> </a:t>
            </a: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64" y="2643170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oogle Shape;810;p48"/>
          <p:cNvGrpSpPr/>
          <p:nvPr/>
        </p:nvGrpSpPr>
        <p:grpSpPr>
          <a:xfrm>
            <a:off x="642878" y="2786046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0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802;p48"/>
          <p:cNvGrpSpPr/>
          <p:nvPr/>
        </p:nvGrpSpPr>
        <p:grpSpPr>
          <a:xfrm>
            <a:off x="714316" y="600075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15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14514" y="214278"/>
            <a:ext cx="140018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en-US" sz="8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77" name="TextBox 175"/>
          <p:cNvSpPr txBox="1"/>
          <p:nvPr/>
        </p:nvSpPr>
        <p:spPr>
          <a:xfrm>
            <a:off x="857192" y="2071666"/>
            <a:ext cx="16645054" cy="899378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Бутенко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Н. В. Психология спорта: учебное пособие. – Москва: Издательство РГСУ, 2020.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Дьяченко, И. А. Теория и методика физического воспитания: учебник для вузов. – Санкт-Петербург: Питер, 2018.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Зайцева, А. С.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Психоэмоциональная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устойчивость молодых спортсменок в художественной гимнастике: диссертация. – Москва: Год издания, 2021.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Ковалев, А. И. Основы спортивной психологии: Учебное пособие. – Екатеринбург: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УралГАУ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2019.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Лопаткин, Д. М. Психология юных спортсменов. Правила и методы подготовки юных гимнасток. – Казань: Издательство КГПТУ, 2021.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Митрофанов, А. Г. Комплексный подход к тренировкам юных спортсменок: опыт и рекомендации. – Новосибирск: СО РАН, 2020.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Сидорова, Т. В. Психологические аспекты подготовки гимнасток: от начального до профессионального уровня. – Москва: Физкультура и спорт, 2019.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Смирнов, В. Т. Методические рекомендации по физической подготовке юных спортсменок. – Санкт-Петербург: Спорт и наука, 2020.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Фёдорова, Л. А. Влияние эмоционального состояния на выступления юных спортсменок: исследование. – Краснодар: Кубанский государственный университет, 2022.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Шарафутдинова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Г. Р. Инновационные подходы к физическому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психоэмоциональному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развитию в спорте. – Омск: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2022.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572656"/>
            <a:ext cx="18288000" cy="71434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TextBox 10"/>
          <p:cNvSpPr txBox="1"/>
          <p:nvPr/>
        </p:nvSpPr>
        <p:spPr>
          <a:xfrm>
            <a:off x="1500134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60" y="4000492"/>
            <a:ext cx="4714908" cy="463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3071788" y="2071684"/>
            <a:ext cx="4286243" cy="142876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5714976" y="0"/>
            <a:ext cx="1228733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Введение. Актуальность исследования</a:t>
            </a:r>
            <a:endParaRPr lang="en-US" sz="5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6643606" y="1714476"/>
            <a:ext cx="1164439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обусловлена возрастанием интереса к художественной гимнастике как к виду спорта, который сочетает в себе элементы физической активности, эстетики и художественного выражения. Художественная гимнастика требует от спортсменок не только высокого уровня физической подготовки, но и значительных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ресурсов. </a:t>
            </a:r>
            <a:endParaRPr lang="en-US" sz="28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3500398" y="1214410"/>
            <a:ext cx="3286148" cy="3143272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5570" y="7858144"/>
            <a:ext cx="3143272" cy="2428856"/>
          </a:xfrm>
          <a:prstGeom prst="rect">
            <a:avLst/>
          </a:prstGeom>
        </p:spPr>
      </p:pic>
      <p:pic>
        <p:nvPicPr>
          <p:cNvPr id="9218" name="Picture 2" descr="C:\Users\Ольга\Desktop\1679576212_bogatyr-club-p-gimnastika-oboi-foni-vkontakte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274" y="1285848"/>
            <a:ext cx="3071834" cy="3000396"/>
          </a:xfrm>
          <a:prstGeom prst="ellipse">
            <a:avLst/>
          </a:prstGeom>
          <a:noFill/>
        </p:spPr>
      </p:pic>
      <p:sp>
        <p:nvSpPr>
          <p:cNvPr id="12" name="TextBox 33"/>
          <p:cNvSpPr txBox="1"/>
          <p:nvPr/>
        </p:nvSpPr>
        <p:spPr>
          <a:xfrm>
            <a:off x="5357722" y="3571864"/>
            <a:ext cx="1293027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условиях современных реалий, когда юные гимнастки сталкиваются с растущими требованиями к результатам, а также с конкуренцией и ожиданиями, важно учитывать не только физические аспекты тренировок, но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программы обучения сосредоточены исключительно на технических навыках и физических показателях, игнорируя важность психологической подготовки и формирования уверенности в себе. Это может привести к выгоранию, отсутствию мотивации и в конечном итоге, к отказу от тренировок.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/>
          <p:cNvSpPr/>
          <p:nvPr/>
        </p:nvSpPr>
        <p:spPr bwMode="auto">
          <a:xfrm>
            <a:off x="1357258" y="4000492"/>
            <a:ext cx="3177449" cy="3177449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空心弧 1"/>
          <p:cNvSpPr/>
          <p:nvPr/>
        </p:nvSpPr>
        <p:spPr>
          <a:xfrm rot="5400000">
            <a:off x="1203799" y="365388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4786282" y="4286244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5000596" y="635794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直接连接符 2"/>
          <p:cNvCxnSpPr>
            <a:stCxn id="8" idx="6"/>
          </p:cNvCxnSpPr>
          <p:nvPr/>
        </p:nvCxnSpPr>
        <p:spPr bwMode="auto">
          <a:xfrm flipV="1">
            <a:off x="5311220" y="4143368"/>
            <a:ext cx="903822" cy="40534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"/>
          <p:cNvCxnSpPr/>
          <p:nvPr/>
        </p:nvCxnSpPr>
        <p:spPr bwMode="auto">
          <a:xfrm>
            <a:off x="5500662" y="6715136"/>
            <a:ext cx="714380" cy="214314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16"/>
          <p:cNvGrpSpPr/>
          <p:nvPr/>
        </p:nvGrpSpPr>
        <p:grpSpPr>
          <a:xfrm>
            <a:off x="6072166" y="3286112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16"/>
          <p:cNvGrpSpPr/>
          <p:nvPr/>
        </p:nvGrpSpPr>
        <p:grpSpPr>
          <a:xfrm>
            <a:off x="6143604" y="6429384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TextBox 175"/>
          <p:cNvSpPr txBox="1"/>
          <p:nvPr/>
        </p:nvSpPr>
        <p:spPr>
          <a:xfrm>
            <a:off x="714316" y="1142972"/>
            <a:ext cx="17073682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проектной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программы, направленной на комплексное развитие юных спортсменок, включающей не только физические тренировки, но и элементы психологической подготовки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7215174" y="2214542"/>
            <a:ext cx="10215634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8072430" y="5072062"/>
            <a:ext cx="9572692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программу интеграции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тренингов в процесс спортивной подготовки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85754" y="214278"/>
            <a:ext cx="1535917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8" name="Прямоугольник 67"/>
          <p:cNvSpPr/>
          <p:nvPr/>
        </p:nvSpPr>
        <p:spPr>
          <a:xfrm>
            <a:off x="7429488" y="2786046"/>
            <a:ext cx="9787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анализ научно-методической литературы и существующих методов и программ, направленных на развитие юных гимнасток, как с физической точки зрения, так и с психологической.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16"/>
          <p:cNvGrpSpPr/>
          <p:nvPr/>
        </p:nvGrpSpPr>
        <p:grpSpPr>
          <a:xfrm>
            <a:off x="6572232" y="4857748"/>
            <a:ext cx="1207841" cy="12078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椭圆 21"/>
            <p:cNvSpPr/>
            <p:nvPr/>
          </p:nvSpPr>
          <p:spPr>
            <a:xfrm>
              <a:off x="392112" y="760412"/>
              <a:ext cx="3825876" cy="382587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6" name="直接连接符 2"/>
          <p:cNvCxnSpPr>
            <a:stCxn id="80" idx="6"/>
          </p:cNvCxnSpPr>
          <p:nvPr/>
        </p:nvCxnSpPr>
        <p:spPr bwMode="auto">
          <a:xfrm>
            <a:off x="5668410" y="5548845"/>
            <a:ext cx="975260" cy="2328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11"/>
          <p:cNvSpPr/>
          <p:nvPr/>
        </p:nvSpPr>
        <p:spPr>
          <a:xfrm>
            <a:off x="5143472" y="5286376"/>
            <a:ext cx="524938" cy="524938"/>
          </a:xfrm>
          <a:prstGeom prst="ellipse">
            <a:avLst/>
          </a:prstGeom>
          <a:solidFill>
            <a:srgbClr val="46739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7" name="TextBox 175"/>
          <p:cNvSpPr txBox="1"/>
          <p:nvPr/>
        </p:nvSpPr>
        <p:spPr>
          <a:xfrm>
            <a:off x="7072298" y="6643698"/>
            <a:ext cx="11215702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практическое внедрение программы и оценить её эффективность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oogle Shape;799;p48"/>
          <p:cNvGrpSpPr/>
          <p:nvPr/>
        </p:nvGrpSpPr>
        <p:grpSpPr>
          <a:xfrm>
            <a:off x="6286480" y="6572260"/>
            <a:ext cx="857256" cy="857256"/>
            <a:chOff x="6660750" y="298550"/>
            <a:chExt cx="396900" cy="3963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9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sp>
        <p:nvSpPr>
          <p:cNvPr id="72" name="PA_任意多边形 2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929422" y="5214938"/>
            <a:ext cx="592375" cy="539975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170" name="Picture 2" descr="C:\Users\Ольга\Desktop\2519ad57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58" y="4214806"/>
            <a:ext cx="3214710" cy="2714644"/>
          </a:xfrm>
          <a:prstGeom prst="ellipse">
            <a:avLst/>
          </a:prstGeom>
          <a:noFill/>
        </p:spPr>
      </p:pic>
      <p:grpSp>
        <p:nvGrpSpPr>
          <p:cNvPr id="49" name="Google Shape;810;p48"/>
          <p:cNvGrpSpPr/>
          <p:nvPr/>
        </p:nvGrpSpPr>
        <p:grpSpPr>
          <a:xfrm>
            <a:off x="11787206" y="7858144"/>
            <a:ext cx="1785950" cy="1214446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50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802;p48"/>
          <p:cNvGrpSpPr/>
          <p:nvPr/>
        </p:nvGrpSpPr>
        <p:grpSpPr>
          <a:xfrm>
            <a:off x="6429356" y="3571864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55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5716296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Объект, предмет и гипотеза исследования</a:t>
            </a:r>
            <a:endParaRPr lang="zh-CN" alt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 rot="5400000">
            <a:off x="8215306" y="2786046"/>
            <a:ext cx="2286016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0"/>
          <p:cNvSpPr txBox="1"/>
          <p:nvPr/>
        </p:nvSpPr>
        <p:spPr>
          <a:xfrm>
            <a:off x="642878" y="2000228"/>
            <a:ext cx="821537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исследования-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 подготовки юных спортсменок в художественной гимнастике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Предмет исследования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комплексного подхода, объединяющего физическую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психоэмоциональную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подготовку.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позволит создать гармоничное развитие личностей юных гимнасток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/>
          </a:p>
          <a:p>
            <a:pPr lvl="0"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9929818" y="1500162"/>
            <a:ext cx="785818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исследования заключается в том, что комплексный подход к физическому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психоэмоциональному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развитию значительно повысит не только физическую подготовленность юных гимнасток, но и их психологическую устойчивость, что в свою очередь отразится на достижении спортивных результатов. Если в тренировочный процесс будут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интегрированапрограмма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элементами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обучения, то это приведет к улучшению общего состояния спортсменок, повышению их уверенности и снижению уровня стресса во время соревнований.</a:t>
            </a:r>
          </a:p>
          <a:p>
            <a:pPr lvl="0"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399" y="-428664"/>
            <a:ext cx="2445601" cy="2214578"/>
          </a:xfrm>
          <a:prstGeom prst="rect">
            <a:avLst/>
          </a:prstGeom>
        </p:spPr>
      </p:pic>
      <p:sp>
        <p:nvSpPr>
          <p:cNvPr id="35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071902" y="8501086"/>
            <a:ext cx="1071570" cy="107157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oogle Shape;810;p48"/>
          <p:cNvGrpSpPr/>
          <p:nvPr/>
        </p:nvGrpSpPr>
        <p:grpSpPr>
          <a:xfrm>
            <a:off x="8572496" y="4571996"/>
            <a:ext cx="1571636" cy="1428760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500002" y="285716"/>
            <a:ext cx="1464479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Основная часть. Описание проекта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4130721" y="5131583"/>
            <a:ext cx="10286206" cy="246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3071798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643010" y="2643170"/>
            <a:ext cx="16287864" cy="752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идея данного проекта заключается в разработке и внедрении программы, которая будет интегрировать физическое и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юных спортсменок, занимающихся художественной гимнастикой.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для создание гармоничной среды тренировок, которая способствует развитию не только физических навыков и техник, но и укреплению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состояния гимнасток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достигается через внедрение специально разработанных тренировочных модулей,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тренировок, групповых и индивидуальных мероприятий, направленных на повышение устойчивости, уверенности в себе и командного духа.</a:t>
            </a:r>
          </a:p>
          <a:p>
            <a:pPr lvl="0">
              <a:spcBef>
                <a:spcPct val="0"/>
              </a:spcBef>
            </a:pP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3286112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542925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753;p48"/>
          <p:cNvGrpSpPr/>
          <p:nvPr/>
        </p:nvGrpSpPr>
        <p:grpSpPr>
          <a:xfrm>
            <a:off x="714316" y="7858144"/>
            <a:ext cx="642942" cy="642942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29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02;p48"/>
          <p:cNvGrpSpPr/>
          <p:nvPr/>
        </p:nvGrpSpPr>
        <p:grpSpPr>
          <a:xfrm>
            <a:off x="714316" y="5643566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6002048" cy="2071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1500162"/>
            <a:ext cx="18288000" cy="764386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grpSp>
        <p:nvGrpSpPr>
          <p:cNvPr id="13" name="Group 10"/>
          <p:cNvGrpSpPr/>
          <p:nvPr/>
        </p:nvGrpSpPr>
        <p:grpSpPr>
          <a:xfrm>
            <a:off x="214250" y="1643038"/>
            <a:ext cx="17859500" cy="3790566"/>
            <a:chOff x="0" y="-241102"/>
            <a:chExt cx="10411694" cy="5054086"/>
          </a:xfrm>
        </p:grpSpPr>
        <p:grpSp>
          <p:nvGrpSpPr>
            <p:cNvPr id="1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9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6" name="TextBox 17"/>
            <p:cNvSpPr txBox="1"/>
            <p:nvPr/>
          </p:nvSpPr>
          <p:spPr>
            <a:xfrm>
              <a:off x="285752" y="381003"/>
              <a:ext cx="10083095" cy="44319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Первый 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этап включает теоретическую проработку вопросов, связанных с психологией и методами тренировки. Этот этап включает анализ научно-методической литературы о </a:t>
              </a:r>
              <a:r>
                <a:rPr lang="ru-RU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психоэмоциональном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развитии спортсменок, разработку и обоснование ключевых методик, которые могут быть использованы в художественной гимнастике. Выявляются основные проблемы, с которыми сталкиваются юные гимнастки: тревожность перед выступлениями, давление со стороны родителей и тренеров, низкая самооценка.</a:t>
              </a:r>
            </a:p>
            <a:p>
              <a:pPr algn="ctr"/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sp>
        <p:nvSpPr>
          <p:cNvPr id="23" name="Freeform 12"/>
          <p:cNvSpPr/>
          <p:nvPr/>
        </p:nvSpPr>
        <p:spPr>
          <a:xfrm>
            <a:off x="357126" y="5072062"/>
            <a:ext cx="15367104" cy="3214710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8" name="Freeform 15"/>
          <p:cNvSpPr/>
          <p:nvPr/>
        </p:nvSpPr>
        <p:spPr>
          <a:xfrm>
            <a:off x="864194" y="5286376"/>
            <a:ext cx="17423806" cy="308610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142944" y="5500690"/>
            <a:ext cx="16502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включает разработку программы и планируемых мероприятий. Здесь будет создан план практических занятий, нацеленных на улучшение как физических навыков, так и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состояния гимнасток. Это могут быть как групповые сессии, так и индивидуальные тренировки, где каждая спортсменка будет иметь возможность проработать свои страхи и неуверенность.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571440" y="8072458"/>
            <a:ext cx="17430872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деятельности включают как практические занятия с тренерами, так и семинары для родителей, чтобы обеспечить полное понимание процесса и поддержки из семьи.</a:t>
            </a:r>
          </a:p>
          <a:p>
            <a:pPr lvl="0" algn="ctr">
              <a:spcBef>
                <a:spcPct val="0"/>
              </a:spcBef>
            </a:pP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000068" y="1142972"/>
            <a:ext cx="1593067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используемые в проекте, включают в себя как традиционные тренировки, так и инновационные подходы, такие как: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Брейк-тренинги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чтобы развить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способности и уменьшить стресс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и упражнения, направленные на снижение тревожности и развитие командного взаимодействия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Физические тренировки, дополненные элементами медитации и расслабляющей гимнастики для снятия напряжения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0" y="0"/>
            <a:ext cx="1643067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проекта</a:t>
            </a:r>
            <a:endParaRPr lang="en-US" sz="7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714316" y="214278"/>
            <a:ext cx="167879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проекта</a:t>
            </a:r>
            <a:endParaRPr lang="en-US" sz="8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77" name="TextBox 175"/>
          <p:cNvSpPr txBox="1"/>
          <p:nvPr/>
        </p:nvSpPr>
        <p:spPr>
          <a:xfrm>
            <a:off x="857192" y="2071666"/>
            <a:ext cx="16645054" cy="677779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 реализации проекта будут проведены следующие мероприятия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Семинары для тренеров: Обучение методам работы с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психоэмоциональным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состоянием спортсменок, обмен опытом.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Индивидуальные тренировки: Работы с каждой спортсменкой на выявление её сильных и слабых сторон, работа над самооценкой.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Групповые занятия: Тренировка командного духа и сотрудничества, что позволит создать более комфортную атмосферу в команде.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Тренировки с включением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Для раскрытия творческих способностей и снижения уровня стресса.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5716296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Контроль и реализация проекта</a:t>
            </a:r>
            <a:endParaRPr lang="zh-CN" alt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 rot="5400000">
            <a:off x="8215306" y="2786046"/>
            <a:ext cx="2286016" cy="1588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0"/>
          <p:cNvSpPr txBox="1"/>
          <p:nvPr/>
        </p:nvSpPr>
        <p:spPr>
          <a:xfrm>
            <a:off x="642878" y="1576923"/>
            <a:ext cx="821537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реализацией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проекта будет осуществляться путем регулярного мониторинга результатов и обратной связи от участников. Ключевыми показателями успешности программы должны стать: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Измерение улучшений в физической подготовке спортсменок.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Опросы 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психоэмоциональном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состоянии до и после реализации программы.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Участие и результаты на соревнованиях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10072694" y="1714476"/>
            <a:ext cx="785818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предполагает достижение ряда значимых результатов, включая: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Повышение уровня физической подготовки гимнасток.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Улучшение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состояния, снижение уровня тревожности перед соревнованиями.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Развитие командного духа и взаимопомощи среди гимнасток.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Увеличение количества гимнасток, участвующих в соревнованиях.</a:t>
            </a:r>
          </a:p>
          <a:p>
            <a:r>
              <a:rPr lang="ru-RU" sz="2000" dirty="0" smtClean="0"/>
              <a:t> 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399" y="-428664"/>
            <a:ext cx="2445601" cy="2214578"/>
          </a:xfrm>
          <a:prstGeom prst="rect">
            <a:avLst/>
          </a:prstGeom>
        </p:spPr>
      </p:pic>
      <p:sp>
        <p:nvSpPr>
          <p:cNvPr id="35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786810" y="4571996"/>
            <a:ext cx="1071570" cy="107157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31"/>
          <p:cNvSpPr/>
          <p:nvPr/>
        </p:nvSpPr>
        <p:spPr>
          <a:xfrm>
            <a:off x="0" y="9634534"/>
            <a:ext cx="18288000" cy="6524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1025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Calibri</vt:lpstr>
      <vt:lpstr>Nourd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193</cp:revision>
  <dcterms:created xsi:type="dcterms:W3CDTF">2006-08-16T00:00:00Z</dcterms:created>
  <dcterms:modified xsi:type="dcterms:W3CDTF">2025-02-22T18:47:10Z</dcterms:modified>
  <dc:identifier>DAFZgEo1l8E</dc:identifier>
</cp:coreProperties>
</file>