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320" r:id="rId3"/>
    <p:sldId id="324" r:id="rId4"/>
    <p:sldId id="329" r:id="rId5"/>
    <p:sldId id="328" r:id="rId6"/>
    <p:sldId id="302" r:id="rId7"/>
    <p:sldId id="311" r:id="rId8"/>
    <p:sldId id="315" r:id="rId9"/>
    <p:sldId id="327" r:id="rId10"/>
    <p:sldId id="28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EEA413BC-9A94-4D75-94DE-B908EF0F9663}">
          <p14:sldIdLst>
            <p14:sldId id="256"/>
            <p14:sldId id="258"/>
          </p14:sldIdLst>
        </p14:section>
        <p14:section name="Раздел без заголовка" id="{D3A0FC2F-E6FE-4594-B8FE-615B978187A5}">
          <p14:sldIdLst>
            <p14:sldId id="28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4594"/>
    <a:srgbClr val="1C51A3"/>
    <a:srgbClr val="1B4E9D"/>
    <a:srgbClr val="CCE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504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282" y="-77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55A14-F809-4454-9CF4-701D8DAEE7A3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A7B21-9502-4E1B-A349-68BC294950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55348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948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9664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421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095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0070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131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726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087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201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7358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262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0D48B-0A65-41A2-B6CF-8176A40A1013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9965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20700"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46304" y="118265"/>
            <a:ext cx="8878824" cy="43858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400" b="1" dirty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«Российский университет </a:t>
            </a:r>
            <a:r>
              <a:rPr lang="ru-RU" sz="24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спорта «ГЦОЛИФК»</a:t>
            </a:r>
            <a:endParaRPr lang="ru-RU" sz="2400" b="1" dirty="0">
              <a:solidFill>
                <a:srgbClr val="0D459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23345" y="1613551"/>
            <a:ext cx="7605839" cy="75866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Дисциплина: Методы педагогической диагностики </a:t>
            </a:r>
            <a:endParaRPr lang="ru-RU" sz="28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69664" y="304439"/>
            <a:ext cx="1261872" cy="125004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503499" y="4417711"/>
            <a:ext cx="4640501" cy="6601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err="1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Выполнил:___________________</a:t>
            </a:r>
            <a:endParaRPr lang="ru-RU" sz="2400" b="1" dirty="0" smtClean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_____________________________</a:t>
            </a:r>
            <a:endParaRPr lang="ru-RU" sz="24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96922" y="5091319"/>
            <a:ext cx="4547078" cy="6601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err="1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Проверил:___________________</a:t>
            </a:r>
            <a:endParaRPr lang="ru-RU" sz="2400" b="1" dirty="0" smtClean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____________________________</a:t>
            </a:r>
            <a:endParaRPr lang="ru-RU" sz="24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9224" y="2881519"/>
            <a:ext cx="8110727" cy="120815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Метод экспертных оценок и его </a:t>
            </a:r>
            <a:r>
              <a:rPr lang="ru-RU" sz="2800" b="1" dirty="0" err="1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сущность.Правила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и фазы проведения экспертных 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оценок»</a:t>
            </a:r>
            <a:endParaRPr lang="ru-RU" sz="2800" b="1" dirty="0">
              <a:solidFill>
                <a:srgbClr val="0D459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257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20700"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602917" y="3938542"/>
            <a:ext cx="5595891" cy="463204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97968" y="890080"/>
            <a:ext cx="2748064" cy="2748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7052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7370064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Сущность методов экспертных оценок</a:t>
            </a:r>
            <a:r>
              <a:rPr lang="ru-RU" sz="3200" dirty="0" smtClean="0"/>
              <a:t> 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2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0" y="1069848"/>
            <a:ext cx="9144000" cy="44348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grpSp>
        <p:nvGrpSpPr>
          <p:cNvPr id="23" name="Group 10"/>
          <p:cNvGrpSpPr/>
          <p:nvPr/>
        </p:nvGrpSpPr>
        <p:grpSpPr>
          <a:xfrm>
            <a:off x="0" y="1078993"/>
            <a:ext cx="8997695" cy="5376671"/>
            <a:chOff x="0" y="-303295"/>
            <a:chExt cx="10411694" cy="6284641"/>
          </a:xfrm>
        </p:grpSpPr>
        <p:grpSp>
          <p:nvGrpSpPr>
            <p:cNvPr id="26" name="Group 11"/>
            <p:cNvGrpSpPr/>
            <p:nvPr/>
          </p:nvGrpSpPr>
          <p:grpSpPr>
            <a:xfrm>
              <a:off x="0" y="-303295"/>
              <a:ext cx="7756713" cy="4418099"/>
              <a:chOff x="0" y="-59910"/>
              <a:chExt cx="1532190" cy="872710"/>
            </a:xfrm>
          </p:grpSpPr>
          <p:sp>
            <p:nvSpPr>
              <p:cNvPr id="35" name="Freeform 12"/>
              <p:cNvSpPr/>
              <p:nvPr/>
            </p:nvSpPr>
            <p:spPr>
              <a:xfrm>
                <a:off x="0" y="-59910"/>
                <a:ext cx="1532190" cy="51899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36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27" name="Group 14"/>
            <p:cNvGrpSpPr/>
            <p:nvPr/>
          </p:nvGrpSpPr>
          <p:grpSpPr>
            <a:xfrm>
              <a:off x="254000" y="-190707"/>
              <a:ext cx="10157694" cy="6172053"/>
              <a:chOff x="0" y="-90352"/>
              <a:chExt cx="2006458" cy="1219171"/>
            </a:xfrm>
          </p:grpSpPr>
          <p:sp>
            <p:nvSpPr>
              <p:cNvPr id="28" name="Freeform 15"/>
              <p:cNvSpPr/>
              <p:nvPr/>
            </p:nvSpPr>
            <p:spPr>
              <a:xfrm>
                <a:off x="0" y="-90352"/>
                <a:ext cx="2006458" cy="1219171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rgbClr val="1C51A3"/>
              </a:solidFill>
            </p:spPr>
          </p:sp>
          <p:sp>
            <p:nvSpPr>
              <p:cNvPr id="33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</p:grpSp>
      <p:cxnSp>
        <p:nvCxnSpPr>
          <p:cNvPr id="38" name="Прямая соединительная линия 37"/>
          <p:cNvCxnSpPr/>
          <p:nvPr/>
        </p:nvCxnSpPr>
        <p:spPr>
          <a:xfrm rot="16200000" flipH="1">
            <a:off x="2848356" y="4814316"/>
            <a:ext cx="2624328" cy="1828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175"/>
          <p:cNvSpPr txBox="1"/>
          <p:nvPr/>
        </p:nvSpPr>
        <p:spPr>
          <a:xfrm>
            <a:off x="457200" y="2936438"/>
            <a:ext cx="3511296" cy="3576919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Сущность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методов экспертных оценок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заключается в том, что в основу прогноза закладывается мнение специалиста или коллектива специалистов, основанное на профессиональном, научном и практическом опыте.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Различают индивидуальные и коллективные экспертные оценки.</a:t>
            </a:r>
          </a:p>
          <a:p>
            <a:pPr algn="ctr"/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GB" altLang="zh-CN" sz="12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  <p:sp>
        <p:nvSpPr>
          <p:cNvPr id="51" name="TextBox 175"/>
          <p:cNvSpPr txBox="1"/>
          <p:nvPr/>
        </p:nvSpPr>
        <p:spPr>
          <a:xfrm>
            <a:off x="347472" y="1186886"/>
            <a:ext cx="8485632" cy="1730260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Экспертное оценивание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- процедура получения оценки проблемы на основе мнения специалистов (экспертов) с целью последующего принятия решения (выбора).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Методы экспертных оценок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- это методы организации работы со специалистами-экспертами и обработки мнений экспертов.</a:t>
            </a:r>
          </a:p>
          <a:p>
            <a:pPr algn="ctr"/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rot="10800000" flipV="1">
            <a:off x="3026664" y="2734056"/>
            <a:ext cx="3959352" cy="1828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75"/>
          <p:cNvSpPr txBox="1"/>
          <p:nvPr/>
        </p:nvSpPr>
        <p:spPr>
          <a:xfrm>
            <a:off x="4343400" y="2896021"/>
            <a:ext cx="4431792" cy="3176809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Экспертные оценки в педагогике используются для: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— анализа, диагностики состояния, прогнозирования вариантов развития деятельности учреждения;</a:t>
            </a:r>
            <a:b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— определения уровня профессиональной компетентности педагогов;</a:t>
            </a:r>
            <a:b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— диагностики причин недостатков;</a:t>
            </a:r>
            <a:b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— определения путей улучшения качества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образования;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другие.</a:t>
            </a:r>
            <a:endParaRPr lang="en-GB" altLang="zh-CN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7726680" cy="62324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Группы методов экспертных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оценок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6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1" name="平行四边形 3"/>
          <p:cNvSpPr/>
          <p:nvPr/>
        </p:nvSpPr>
        <p:spPr>
          <a:xfrm>
            <a:off x="0" y="1005840"/>
            <a:ext cx="9144000" cy="5852160"/>
          </a:xfrm>
          <a:prstGeom prst="rect">
            <a:avLst/>
          </a:prstGeom>
          <a:solidFill>
            <a:schemeClr val="accent1">
              <a:lumMod val="60000"/>
              <a:lumOff val="4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64326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98" kern="0">
              <a:solidFill>
                <a:sysClr val="windowText" lastClr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4592" y="1055122"/>
            <a:ext cx="897940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Методы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коллективной работы экспертной группы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предполагают получение общего мнения в ходе совместного обсуждения решаемой проблемы. Иногда эти методы называют методами прямого получения коллективного мнения. Основное преимущество этих методов заключается в возможности разностороннего анализа проблем. Недостатками методов является сложность процедуры получения информации, сложность формирования группового мнения по индивидуальным суждениям экспертов, возможность давления авторитетов в группе. Методы коллективной работы включают методы «мозговой атаки», «сценариев», «деловых игр», «совещаний» и «суда». </a:t>
            </a:r>
          </a:p>
          <a:p>
            <a:endParaRPr lang="ru-RU" sz="2000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0" y="3310128"/>
            <a:ext cx="9144000" cy="2953512"/>
          </a:xfrm>
          <a:prstGeom prst="rect">
            <a:avLst/>
          </a:prstGeom>
          <a:solidFill>
            <a:srgbClr val="1C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sp>
        <p:nvSpPr>
          <p:cNvPr id="30" name="TextBox 33"/>
          <p:cNvSpPr txBox="1"/>
          <p:nvPr/>
        </p:nvSpPr>
        <p:spPr>
          <a:xfrm>
            <a:off x="180350" y="3380786"/>
            <a:ext cx="8835634" cy="31085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Методы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получения индивидуального мнения членов экспертной группы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основаны на предварительном получении информации от экспертов, опрашиваемых независимо друг от друга, с последующей обработкой полученных данных. К этим методам можно отнести методы анкетного опроса, интервью и методы «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Дельфи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». Основные преимущества метода индивидуального экспертного оценивания состоят в их оперативности, возможности в полной мере использовать индивидуальные способности эксперта, отсутствии давления со стороны авторитетов и в низких затратах на экспертизу.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Главным их недостатком является высокая степень субъективности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получаемых оценок из-за ограниченности знаний одного эксперта.</a:t>
            </a:r>
          </a:p>
          <a:p>
            <a:pPr>
              <a:spcBef>
                <a:spcPct val="0"/>
              </a:spcBef>
            </a:pPr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577584"/>
            <a:ext cx="9144000" cy="280416"/>
          </a:xfrm>
          <a:prstGeom prst="rect">
            <a:avLst/>
          </a:prstGeom>
          <a:solidFill>
            <a:srgbClr val="1C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52728"/>
            <a:ext cx="9144000" cy="2432304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28016" y="0"/>
            <a:ext cx="7470648" cy="80791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 «</a:t>
            </a:r>
            <a:r>
              <a:rPr lang="ru-RU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Дельфи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4800" i="1" u="sng" dirty="0" smtClean="0">
                <a:solidFill>
                  <a:schemeClr val="bg1"/>
                </a:solidFill>
              </a:rPr>
              <a:t> </a:t>
            </a:r>
            <a:endParaRPr lang="ru-RU" sz="4800" dirty="0" smtClean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618561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 flipV="1">
            <a:off x="0" y="5989320"/>
            <a:ext cx="9144000" cy="676656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1311154"/>
            <a:ext cx="896112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Цель – разработка программы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последовательных 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многотуровых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индивидуальных опросов. Индивидуальный опрос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экспертов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обычно проводится в форме анкет-вопросников. Затем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осуществляется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их статистическая обработка на ЭВМ и формируется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коллективное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мнение группы, выявляются и обобщаются аргументы в пользу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различных суждений. Обработанная на ЭВМ информация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сообщается экспертам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которые могут корректировать оценки, объясняя при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этом причины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своего несогласия с коллективным суждением. Эта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процедура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может повторяться до 3–4 раз.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результате происходит сужение диапазона оценок и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вырабатывается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согласованное суждение относительно перспектив развития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объекта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8976" y="5994666"/>
            <a:ext cx="8750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Этот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 помогает предопределить развитие проблемных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ситуаций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носящих долгосрочный характер. 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0792" y="3934218"/>
            <a:ext cx="875080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Особенности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метода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Дельфи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а) анонимность экспертов (участники экспертной группы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неизвестны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друг другу, взаимодействие членов группы при заполнении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анкет полностью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исключается);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б) возможность использования результатов предыдущего тура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опроса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в) статистическая характеристика группового мнения.</a:t>
            </a: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43000"/>
            <a:ext cx="9144000" cy="5715000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cxnSp>
        <p:nvCxnSpPr>
          <p:cNvPr id="4" name="直接连接符 5"/>
          <p:cNvCxnSpPr/>
          <p:nvPr/>
        </p:nvCxnSpPr>
        <p:spPr>
          <a:xfrm rot="16200000" flipH="1">
            <a:off x="3831337" y="4956049"/>
            <a:ext cx="1636775" cy="9145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5"/>
          <p:cNvCxnSpPr/>
          <p:nvPr/>
        </p:nvCxnSpPr>
        <p:spPr>
          <a:xfrm rot="10800000" flipV="1">
            <a:off x="677610" y="6236208"/>
            <a:ext cx="7625142" cy="32488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rot="16200000" flipH="1">
            <a:off x="4005073" y="2377439"/>
            <a:ext cx="1261872" cy="2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73736" y="0"/>
            <a:ext cx="7754112" cy="62324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комиссии и метод интервью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33"/>
          <p:cNvSpPr txBox="1"/>
          <p:nvPr/>
        </p:nvSpPr>
        <p:spPr>
          <a:xfrm>
            <a:off x="466344" y="1259378"/>
            <a:ext cx="8366760" cy="2769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</a:p>
        </p:txBody>
      </p:sp>
      <p:sp>
        <p:nvSpPr>
          <p:cNvPr id="9" name="TextBox 33"/>
          <p:cNvSpPr txBox="1"/>
          <p:nvPr/>
        </p:nvSpPr>
        <p:spPr>
          <a:xfrm>
            <a:off x="0" y="1271016"/>
            <a:ext cx="4407408" cy="104644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Метод комиссии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-состоит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открытой дискуссии по обсуждаемой проблеме для выработки единого мнения экспертов.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TextBox 33"/>
          <p:cNvSpPr txBox="1"/>
          <p:nvPr/>
        </p:nvSpPr>
        <p:spPr>
          <a:xfrm>
            <a:off x="109728" y="2276856"/>
            <a:ext cx="4261104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Коллективное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мнение определяется в результате тайного или открытого голосования. В некоторых случаях к голосованию не прибегают, выявляя результирующее мнение в процессе дискуссии.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8618561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8" name="TextBox 33"/>
          <p:cNvSpPr txBox="1"/>
          <p:nvPr/>
        </p:nvSpPr>
        <p:spPr>
          <a:xfrm>
            <a:off x="201168" y="3758827"/>
            <a:ext cx="4160520" cy="227754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Преимущество метода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комиссии состоит в росте информативности экспертов, поскольку при обсуждении эксперты приводят обоснования своих оценок, под воздействием которых некоторые участники комиссии могут изменить первоначальную точку зрения. 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Основной недостаток метода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отсутствие анонимности.</a:t>
            </a:r>
          </a:p>
          <a:p>
            <a:pPr algn="ctr">
              <a:spcBef>
                <a:spcPct val="0"/>
              </a:spcBef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3"/>
          <p:cNvSpPr txBox="1"/>
          <p:nvPr/>
        </p:nvSpPr>
        <p:spPr>
          <a:xfrm>
            <a:off x="4800600" y="1203960"/>
            <a:ext cx="4151376" cy="295465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Метод интервью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предполагает беседу прогнозиста с экспертом по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схеме вопрос – ответ, в процессе которой прогнозист в соответствии с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заранее разработанной программой ставит перед экспертом вопросы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относительно перспектив развития прогнозируемого объекта. Успех такой оценки в значительной степени зависит от способности эксперта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экспромтом давать заключение по разным вопросам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3"/>
          <p:cNvSpPr txBox="1"/>
          <p:nvPr/>
        </p:nvSpPr>
        <p:spPr>
          <a:xfrm>
            <a:off x="4873752" y="4181856"/>
            <a:ext cx="4151376" cy="196977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Аналитический метод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предусматривает тщательную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самостоятельную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работу эксперта над анализом тенденций, оценкой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состояния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путей развития прогнозируемого объекта. Эксперт может использовать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всю необходимую ему информацию об объекте прогноза. Свои выводы он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оформляет в виде докладной записки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1042416"/>
            <a:ext cx="9144000" cy="5815584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8028432" cy="68480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суда и мозгового штурма</a:t>
            </a:r>
            <a:endParaRPr lang="ru-RU" sz="4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5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1" name="Овал 20"/>
          <p:cNvSpPr/>
          <p:nvPr/>
        </p:nvSpPr>
        <p:spPr>
          <a:xfrm>
            <a:off x="131194" y="3307080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137290" y="4319016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128146" y="2362200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97"/>
          <p:cNvSpPr txBox="1"/>
          <p:nvPr/>
        </p:nvSpPr>
        <p:spPr>
          <a:xfrm>
            <a:off x="119735" y="3346195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02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6" name="TextBox 97"/>
          <p:cNvSpPr txBox="1"/>
          <p:nvPr/>
        </p:nvSpPr>
        <p:spPr>
          <a:xfrm>
            <a:off x="119735" y="4333747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03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8" name="TextBox 97"/>
          <p:cNvSpPr txBox="1"/>
          <p:nvPr/>
        </p:nvSpPr>
        <p:spPr>
          <a:xfrm>
            <a:off x="119735" y="2395219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01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5" name="TextBox 33"/>
          <p:cNvSpPr txBox="1"/>
          <p:nvPr/>
        </p:nvSpPr>
        <p:spPr>
          <a:xfrm>
            <a:off x="219456" y="1097834"/>
            <a:ext cx="4032504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Экспертиза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методу суда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использует аналогии с судебным процессом. Эксперты делятся на три группы. </a:t>
            </a:r>
          </a:p>
          <a:p>
            <a:pPr>
              <a:spcBef>
                <a:spcPct val="0"/>
              </a:spcBef>
            </a:pP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33"/>
          <p:cNvSpPr txBox="1"/>
          <p:nvPr/>
        </p:nvSpPr>
        <p:spPr>
          <a:xfrm>
            <a:off x="960120" y="4292138"/>
            <a:ext cx="3200400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Третья группа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регулирует ход экспертизы и выносит окончательное решение. </a:t>
            </a:r>
          </a:p>
          <a:p>
            <a:pPr algn="ctr">
              <a:spcBef>
                <a:spcPct val="0"/>
              </a:spcBef>
            </a:pPr>
            <a:endParaRPr lang="en-U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33"/>
          <p:cNvSpPr txBox="1"/>
          <p:nvPr/>
        </p:nvSpPr>
        <p:spPr>
          <a:xfrm>
            <a:off x="841248" y="2289602"/>
            <a:ext cx="3346704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Первая группа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сторонники альтернативы решения – выступают в качестве ее защиты. </a:t>
            </a:r>
          </a:p>
          <a:p>
            <a:pPr algn="ctr">
              <a:spcBef>
                <a:spcPct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33"/>
          <p:cNvSpPr txBox="1"/>
          <p:nvPr/>
        </p:nvSpPr>
        <p:spPr>
          <a:xfrm>
            <a:off x="960120" y="3194858"/>
            <a:ext cx="3236976" cy="138499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b="1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Вторая группа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противники альтернативы – пытаются выявить ее отрицательные стороны. </a:t>
            </a:r>
          </a:p>
          <a:p>
            <a:pPr algn="ctr">
              <a:spcBef>
                <a:spcPct val="0"/>
              </a:spcBef>
            </a:pP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33"/>
          <p:cNvSpPr txBox="1"/>
          <p:nvPr/>
        </p:nvSpPr>
        <p:spPr>
          <a:xfrm>
            <a:off x="4700016" y="1180130"/>
            <a:ext cx="4325112" cy="298543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1600" b="1" dirty="0" smtClean="0"/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Метод мозгового штурма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это метод решения задач, в котором участники обсуждения генерируют максимальное количество идей решения задачи, в том числе самые фантастические и глупые. Затем из полученных вариантов выбирают лучшие решения, которые могут быть использованы на практике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метод предполагает синхронизацию действий участников в соответствии с распознаваемой ими схемой (образом) оцениваемого процесса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Метод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включает в себя три этапа:</a:t>
            </a:r>
          </a:p>
          <a:p>
            <a:pPr>
              <a:spcBef>
                <a:spcPct val="0"/>
              </a:spcBef>
            </a:pPr>
            <a:endParaRPr lang="en-U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20624" y="5351455"/>
            <a:ext cx="4123944" cy="138499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процессе экспертизы «функции» экспертов могут меняться.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 суда обладает теми же преимуществами и недостатками, что и метод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комиссии.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直接连接符 5"/>
          <p:cNvCxnSpPr/>
          <p:nvPr/>
        </p:nvCxnSpPr>
        <p:spPr>
          <a:xfrm rot="16200000" flipH="1">
            <a:off x="2962656" y="3602736"/>
            <a:ext cx="3090672" cy="18288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Овал 37"/>
          <p:cNvSpPr/>
          <p:nvPr/>
        </p:nvSpPr>
        <p:spPr>
          <a:xfrm>
            <a:off x="4971418" y="3995928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97"/>
          <p:cNvSpPr txBox="1"/>
          <p:nvPr/>
        </p:nvSpPr>
        <p:spPr>
          <a:xfrm>
            <a:off x="4950815" y="4071619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01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4968370" y="4843272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4977514" y="5702808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TextBox 97"/>
          <p:cNvSpPr txBox="1"/>
          <p:nvPr/>
        </p:nvSpPr>
        <p:spPr>
          <a:xfrm>
            <a:off x="4941671" y="4876291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02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0" name="TextBox 97"/>
          <p:cNvSpPr txBox="1"/>
          <p:nvPr/>
        </p:nvSpPr>
        <p:spPr>
          <a:xfrm>
            <a:off x="4969103" y="5717539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03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1" name="TextBox 33"/>
          <p:cNvSpPr txBox="1"/>
          <p:nvPr/>
        </p:nvSpPr>
        <p:spPr>
          <a:xfrm>
            <a:off x="5532120" y="4112306"/>
            <a:ext cx="3334512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Предварительный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постановка проблемы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33"/>
          <p:cNvSpPr txBox="1"/>
          <p:nvPr/>
        </p:nvSpPr>
        <p:spPr>
          <a:xfrm>
            <a:off x="5678424" y="4886498"/>
            <a:ext cx="3066288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Основной этап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генерация идей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33"/>
          <p:cNvSpPr txBox="1"/>
          <p:nvPr/>
        </p:nvSpPr>
        <p:spPr>
          <a:xfrm>
            <a:off x="5760720" y="5672882"/>
            <a:ext cx="3035808" cy="8309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Экспертный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группировка, отбор и оценка идей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118872" y="1161288"/>
            <a:ext cx="8897112" cy="5413248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7735824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Правила и фазы проведения экспертных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оценок</a:t>
            </a:r>
            <a:endParaRPr lang="ru-RU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1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3" name="椭圆 9"/>
          <p:cNvSpPr/>
          <p:nvPr/>
        </p:nvSpPr>
        <p:spPr bwMode="auto">
          <a:xfrm>
            <a:off x="256032" y="2862072"/>
            <a:ext cx="2432304" cy="2112264"/>
          </a:xfrm>
          <a:prstGeom prst="ellipse">
            <a:avLst/>
          </a:prstGeom>
          <a:solidFill>
            <a:srgbClr val="4673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5734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14" name="空心弧 1"/>
          <p:cNvSpPr/>
          <p:nvPr/>
        </p:nvSpPr>
        <p:spPr>
          <a:xfrm rot="5400000">
            <a:off x="-967039" y="1693359"/>
            <a:ext cx="4372124" cy="4112653"/>
          </a:xfrm>
          <a:prstGeom prst="blockArc">
            <a:avLst>
              <a:gd name="adj1" fmla="val 10897210"/>
              <a:gd name="adj2" fmla="val 6953"/>
              <a:gd name="adj3" fmla="val 1246"/>
            </a:avLst>
          </a:prstGeom>
          <a:solidFill>
            <a:srgbClr val="0D4594"/>
          </a:solidFill>
          <a:ln>
            <a:solidFill>
              <a:srgbClr val="1C51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568" tIns="64285" rIns="128568" bIns="64285" anchor="ctr"/>
          <a:lstStyle/>
          <a:p>
            <a:pPr algn="ctr" defTabSz="1285734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3500">
              <a:solidFill>
                <a:prstClr val="black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19" name="椭圆 11"/>
          <p:cNvSpPr/>
          <p:nvPr/>
        </p:nvSpPr>
        <p:spPr>
          <a:xfrm>
            <a:off x="1673886" y="1493888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0" name="椭圆 11"/>
          <p:cNvSpPr/>
          <p:nvPr/>
        </p:nvSpPr>
        <p:spPr>
          <a:xfrm>
            <a:off x="2286534" y="5124056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9" name="Google Shape;968;p48"/>
          <p:cNvSpPr/>
          <p:nvPr/>
        </p:nvSpPr>
        <p:spPr>
          <a:xfrm>
            <a:off x="1636922" y="1471226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968;p48"/>
          <p:cNvSpPr/>
          <p:nvPr/>
        </p:nvSpPr>
        <p:spPr>
          <a:xfrm>
            <a:off x="2267858" y="5083106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9456" y="2505456"/>
            <a:ext cx="2587752" cy="2514600"/>
          </a:xfrm>
          <a:prstGeom prst="ellipse">
            <a:avLst/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6" name="椭圆 11"/>
          <p:cNvSpPr/>
          <p:nvPr/>
        </p:nvSpPr>
        <p:spPr>
          <a:xfrm>
            <a:off x="3005862" y="3539096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7" name="Google Shape;968;p48"/>
          <p:cNvSpPr/>
          <p:nvPr/>
        </p:nvSpPr>
        <p:spPr>
          <a:xfrm>
            <a:off x="3011570" y="3531674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Прямоугольник 24"/>
          <p:cNvSpPr/>
          <p:nvPr/>
        </p:nvSpPr>
        <p:spPr>
          <a:xfrm>
            <a:off x="2194560" y="1191519"/>
            <a:ext cx="6693408" cy="99257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lvl="0"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Постановка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цели исследования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  Необходимо чётко определить цель (проблему) и сформулировать соответствующий вопрос для экспертов. При этом нужно чётко определить условия, время, внешние и внутренние ограничения проблемы.  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191256" y="4745162"/>
            <a:ext cx="5769864" cy="90024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lvl="0"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экспертизы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  Заказчик устанавливает чёткий срок принятия окончательного решения по исследуемому вопросу. Наличие регламента поможет сохранять темп и не затягивать процедуру.  </a:t>
            </a:r>
          </a:p>
          <a:p>
            <a:pPr algn="ctr"/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520440" y="2803586"/>
            <a:ext cx="5394960" cy="136191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lvl="0"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Подготовка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информационных материалов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  Экспертная группа перед окончательным вердиктом проверяет возможность использования альтернативных вариантов и рассматривает изучаемый объект с разных сторон. Для этого необходимо подготовить информационные материалы, содержащие описание проблемы, статистику, справки, анкеты.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246120" y="1901703"/>
            <a:ext cx="5751576" cy="93102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lvl="0"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Выбор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формы исследования и определение бюджета проекта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  Очный метод считается более достоверным, так как позволяет эксперту наглядно оценить происходящее и провести ряд тестов непосредственно на месте. В то же время заочный метод обходится дешевле. 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343656" y="4010594"/>
            <a:ext cx="5431536" cy="1115690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lvl="0"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/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Подбор экспертов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  Эксперты должны обладать опытом в областях, соответствующих решаемым задачам.  Важно, чтобы они не были заинтересованы в результатах исследования.  </a:t>
            </a: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776728" y="5464490"/>
            <a:ext cx="6156960" cy="71558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Анализ результатов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На этом этапе обрабатываются сведения, полученные в результате экспертизы. После анализа наиболее удачные решения внедряются в работу компании, способствуя оптимизации внутренних бизнес-процессов. 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椭圆 11"/>
          <p:cNvSpPr/>
          <p:nvPr/>
        </p:nvSpPr>
        <p:spPr>
          <a:xfrm>
            <a:off x="2509038" y="2091296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0" name="椭圆 11"/>
          <p:cNvSpPr/>
          <p:nvPr/>
        </p:nvSpPr>
        <p:spPr>
          <a:xfrm>
            <a:off x="2938806" y="2795384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1" name="椭圆 11"/>
          <p:cNvSpPr/>
          <p:nvPr/>
        </p:nvSpPr>
        <p:spPr>
          <a:xfrm>
            <a:off x="2810790" y="4395584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3" name="Google Shape;968;p48"/>
          <p:cNvSpPr/>
          <p:nvPr/>
        </p:nvSpPr>
        <p:spPr>
          <a:xfrm>
            <a:off x="2807354" y="4342442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968;p48"/>
          <p:cNvSpPr/>
          <p:nvPr/>
        </p:nvSpPr>
        <p:spPr>
          <a:xfrm>
            <a:off x="2935370" y="2760530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968;p48"/>
          <p:cNvSpPr/>
          <p:nvPr/>
        </p:nvSpPr>
        <p:spPr>
          <a:xfrm>
            <a:off x="2514746" y="2056442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1161288"/>
            <a:ext cx="4215384" cy="3017520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020618" y="0"/>
            <a:ext cx="6486606" cy="80791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Вопросы по теме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89120" y="1435608"/>
            <a:ext cx="457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Методы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коллективной работы включают методы: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«Мозговой атаки», «сценариев», «деловых игр»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 Методы «Совещаний» и «Суда»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В) Все выше перечисленное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Г) Верно А и Б, кроме методов «Суда»</a:t>
            </a:r>
          </a:p>
          <a:p>
            <a:endParaRPr lang="ru-RU" dirty="0" smtClean="0"/>
          </a:p>
          <a:p>
            <a:endParaRPr lang="ru-RU" sz="1600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2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0" y="926592"/>
            <a:ext cx="4178808" cy="3224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sz="1600" dirty="0" smtClean="0"/>
          </a:p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Методы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получения индивидуального мнения членов экспертной группы включают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А) Методы опроса, интервью и метод «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Дельфи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Б) Метод «Суда», интервью и метод «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Дельфи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В) Методы «Совещаний»,  «Суда», опроса, интервью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Г)Нет правильного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ответа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6304" y="4553713"/>
            <a:ext cx="89976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Какие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группы методов экспертных оценок существуют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Методы получения индивидуального мнения членов экспертной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группы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Методы коллективной работы экспертной группы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В) Все выше перечисленное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Г) Нет правильного ответа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</a:t>
            </a:r>
            <a:endParaRPr lang="ru-RU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6659880"/>
            <a:ext cx="9144000" cy="198120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4169664"/>
            <a:ext cx="9144000" cy="198120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28600" y="0"/>
            <a:ext cx="7031736" cy="90024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Список литературы</a:t>
            </a:r>
            <a:endParaRPr lang="ru-RU" dirty="0">
              <a:solidFill>
                <a:schemeClr val="bg1"/>
              </a:solidFill>
              <a:latin typeface="Gotham Pro Black" panose="02000903040000020004" pitchFamily="50" charset="0"/>
              <a:cs typeface="Gotham Pro Black" panose="02000903040000020004" pitchFamily="50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1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5" name="Freeform 8"/>
          <p:cNvSpPr/>
          <p:nvPr/>
        </p:nvSpPr>
        <p:spPr>
          <a:xfrm>
            <a:off x="310896" y="1280160"/>
            <a:ext cx="8522208" cy="5221224"/>
          </a:xfrm>
          <a:custGeom>
            <a:avLst/>
            <a:gdLst/>
            <a:ahLst/>
            <a:cxnLst/>
            <a:rect l="l" t="t" r="r" b="b"/>
            <a:pathLst>
              <a:path w="1736622" h="1662840">
                <a:moveTo>
                  <a:pt x="0" y="0"/>
                </a:moveTo>
                <a:lnTo>
                  <a:pt x="1736622" y="0"/>
                </a:lnTo>
                <a:lnTo>
                  <a:pt x="1736622" y="1662840"/>
                </a:lnTo>
                <a:lnTo>
                  <a:pt x="0" y="166284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</p:sp>
      <p:grpSp>
        <p:nvGrpSpPr>
          <p:cNvPr id="2" name="Group 10"/>
          <p:cNvGrpSpPr/>
          <p:nvPr/>
        </p:nvGrpSpPr>
        <p:grpSpPr>
          <a:xfrm>
            <a:off x="441144" y="1371604"/>
            <a:ext cx="8108496" cy="4992622"/>
            <a:chOff x="-339476" y="-251019"/>
            <a:chExt cx="10751170" cy="5416179"/>
          </a:xfrm>
        </p:grpSpPr>
        <p:grpSp>
          <p:nvGrpSpPr>
            <p:cNvPr id="3" name="Group 11"/>
            <p:cNvGrpSpPr/>
            <p:nvPr/>
          </p:nvGrpSpPr>
          <p:grpSpPr>
            <a:xfrm>
              <a:off x="-339476" y="-251019"/>
              <a:ext cx="8982931" cy="4355906"/>
              <a:chOff x="-67057" y="-49584"/>
              <a:chExt cx="1774406" cy="860425"/>
            </a:xfrm>
          </p:grpSpPr>
          <p:sp>
            <p:nvSpPr>
              <p:cNvPr id="25" name="Freeform 12"/>
              <p:cNvSpPr/>
              <p:nvPr/>
            </p:nvSpPr>
            <p:spPr>
              <a:xfrm>
                <a:off x="-62267" y="-43108"/>
                <a:ext cx="1769616" cy="45908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26" name="TextBox 13"/>
              <p:cNvSpPr txBox="1"/>
              <p:nvPr/>
            </p:nvSpPr>
            <p:spPr>
              <a:xfrm>
                <a:off x="-67057" y="-49584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4" name="Group 14"/>
            <p:cNvGrpSpPr/>
            <p:nvPr/>
          </p:nvGrpSpPr>
          <p:grpSpPr>
            <a:xfrm>
              <a:off x="-112074" y="-72468"/>
              <a:ext cx="10523768" cy="5237628"/>
              <a:chOff x="-72311" y="-66996"/>
              <a:chExt cx="2078769" cy="1034593"/>
            </a:xfrm>
          </p:grpSpPr>
          <p:sp>
            <p:nvSpPr>
              <p:cNvPr id="23" name="Freeform 15"/>
              <p:cNvSpPr/>
              <p:nvPr/>
            </p:nvSpPr>
            <p:spPr>
              <a:xfrm>
                <a:off x="-72311" y="-66996"/>
                <a:ext cx="2078769" cy="1034593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</p:sp>
          <p:sp>
            <p:nvSpPr>
              <p:cNvPr id="24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sp>
          <p:nvSpPr>
            <p:cNvPr id="22" name="TextBox 17"/>
            <p:cNvSpPr txBox="1"/>
            <p:nvPr/>
          </p:nvSpPr>
          <p:spPr>
            <a:xfrm>
              <a:off x="94034" y="20321"/>
              <a:ext cx="10063052" cy="4807977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Методы экспертных оценок: особенности и разновидности </a:t>
              </a: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[Электронная версия][ Ресурс: https://scienceforum.ru/2018/article/2018000228]</a:t>
              </a:r>
            </a:p>
            <a:p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Метод 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экспертных оценок: суть, преимущества, особенности</a:t>
              </a: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 [Электронная версия][ Ресурс: https://sales-generator.ru/blog/metod-ekspertnykh-otsenok/]</a:t>
              </a:r>
            </a:p>
            <a:p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Формальные методы экспертных оценок</a:t>
              </a: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[Электронная версия][ Ресурс: https://statecon.rea.ru/jour/article/viewFile/667/649]</a:t>
              </a:r>
            </a:p>
            <a:p>
              <a:pPr fontAlgn="base"/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Экспертная 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оценка </a:t>
              </a: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[Электронная версия][ Ресурс: https://www.calltouch.ru/blog/glossary/ekspertnaya-oczenka/]</a:t>
              </a:r>
            </a:p>
            <a:p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2001</TotalTime>
  <Words>844</Words>
  <Application>Microsoft Office PowerPoint</Application>
  <PresentationFormat>Экран (4:3)</PresentationFormat>
  <Paragraphs>104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Ольга</cp:lastModifiedBy>
  <cp:revision>344</cp:revision>
  <dcterms:created xsi:type="dcterms:W3CDTF">2019-11-13T12:28:12Z</dcterms:created>
  <dcterms:modified xsi:type="dcterms:W3CDTF">2024-11-07T22:47:50Z</dcterms:modified>
</cp:coreProperties>
</file>