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7" r:id="rId3"/>
    <p:sldId id="336" r:id="rId4"/>
    <p:sldId id="258" r:id="rId5"/>
    <p:sldId id="326" r:id="rId6"/>
    <p:sldId id="328" r:id="rId7"/>
    <p:sldId id="311" r:id="rId8"/>
    <p:sldId id="320" r:id="rId9"/>
    <p:sldId id="337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594"/>
    <a:srgbClr val="1B4E9D"/>
    <a:srgbClr val="1C51A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211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6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6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6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6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Лист1!$F$27</c:f>
              <c:strCache>
                <c:ptCount val="1"/>
                <c:pt idx="0">
                  <c:v>Доля согласных, %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Лист1!$E$28:$E$31</c:f>
              <c:strCache>
                <c:ptCount val="4"/>
                <c:pt idx="0">
                  <c:v>Уроки физкультуры достаточны для гармоничного физического развития</c:v>
                </c:pt>
                <c:pt idx="1">
                  <c:v>Уроков физкультуры недостаточно</c:v>
                </c:pt>
                <c:pt idx="2">
                  <c:v>Ребенок любит уроки физкультуры</c:v>
                </c:pt>
                <c:pt idx="3">
                  <c:v>Ребенок сокрее не любит уроки физкультуры</c:v>
                </c:pt>
              </c:strCache>
            </c:strRef>
          </c:cat>
          <c:val>
            <c:numRef>
              <c:f>Лист1!$F$28:$F$31</c:f>
              <c:numCache>
                <c:formatCode>General</c:formatCode>
                <c:ptCount val="4"/>
                <c:pt idx="0">
                  <c:v>34</c:v>
                </c:pt>
                <c:pt idx="1">
                  <c:v>64</c:v>
                </c:pt>
                <c:pt idx="2">
                  <c:v>70</c:v>
                </c:pt>
                <c:pt idx="3">
                  <c:v>27</c:v>
                </c:pt>
              </c:numCache>
            </c:numRef>
          </c:val>
        </c:ser>
        <c:dLbls>
          <c:showVal val="1"/>
        </c:dLbls>
        <c:shape val="box"/>
        <c:axId val="98127232"/>
        <c:axId val="98148352"/>
        <c:axId val="0"/>
      </c:bar3DChart>
      <c:catAx>
        <c:axId val="9812723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48352"/>
        <c:crosses val="autoZero"/>
        <c:auto val="1"/>
        <c:lblAlgn val="ctr"/>
        <c:lblOffset val="100"/>
      </c:catAx>
      <c:valAx>
        <c:axId val="981483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272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Лист1!$F$8</c:f>
              <c:strCache>
                <c:ptCount val="1"/>
                <c:pt idx="0">
                  <c:v>Доля согласных,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Лист1!$E$9:$E$15</c:f>
              <c:strCache>
                <c:ptCount val="7"/>
                <c:pt idx="0">
                  <c:v>Укрепление здоровья, гармоничное физическое развитие</c:v>
                </c:pt>
                <c:pt idx="1">
                  <c:v>Формирование характера, силы воли, стойкости</c:v>
                </c:pt>
                <c:pt idx="2">
                  <c:v>Эмоциональное развитие, уверенность в себе</c:v>
                </c:pt>
                <c:pt idx="3">
                  <c:v>Занять время, отвлечь отбесполезного или вредного досуга</c:v>
                </c:pt>
                <c:pt idx="4">
                  <c:v>Получение удовольствия, игра</c:v>
                </c:pt>
                <c:pt idx="5">
                  <c:v>Общение со сверстниками</c:v>
                </c:pt>
                <c:pt idx="6">
                  <c:v>Достижение спортивных результатов, развитие таланта вспорте</c:v>
                </c:pt>
              </c:strCache>
            </c:strRef>
          </c:cat>
          <c:val>
            <c:numRef>
              <c:f>Лист1!$F$9:$F$15</c:f>
              <c:numCache>
                <c:formatCode>General</c:formatCode>
                <c:ptCount val="7"/>
                <c:pt idx="0">
                  <c:v>77</c:v>
                </c:pt>
                <c:pt idx="1">
                  <c:v>55</c:v>
                </c:pt>
                <c:pt idx="2">
                  <c:v>42</c:v>
                </c:pt>
                <c:pt idx="3">
                  <c:v>30</c:v>
                </c:pt>
                <c:pt idx="4">
                  <c:v>26</c:v>
                </c:pt>
                <c:pt idx="5">
                  <c:v>21</c:v>
                </c:pt>
                <c:pt idx="6">
                  <c:v>13</c:v>
                </c:pt>
              </c:numCache>
            </c:numRef>
          </c:val>
        </c:ser>
        <c:dLbls>
          <c:showVal val="1"/>
        </c:dLbls>
        <c:shape val="box"/>
        <c:axId val="115206784"/>
        <c:axId val="125145472"/>
        <c:axId val="0"/>
      </c:bar3DChart>
      <c:catAx>
        <c:axId val="1152067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145472"/>
        <c:crosses val="autoZero"/>
        <c:auto val="1"/>
        <c:lblAlgn val="ctr"/>
        <c:lblOffset val="100"/>
      </c:catAx>
      <c:valAx>
        <c:axId val="1251454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06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Лист1!$F$61</c:f>
              <c:strCache>
                <c:ptCount val="1"/>
                <c:pt idx="0">
                  <c:v>Доля,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Лист1!$E$62:$E$66</c:f>
              <c:strCache>
                <c:ptCount val="5"/>
                <c:pt idx="0">
                  <c:v>Самостоятельно</c:v>
                </c:pt>
                <c:pt idx="1">
                  <c:v>Пошли вслед за друзьями</c:v>
                </c:pt>
                <c:pt idx="2">
                  <c:v>Предложили в школе</c:v>
                </c:pt>
                <c:pt idx="3">
                  <c:v>Я или другой член семьи предложили и отвели на тренировку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Лист1!$F$62:$F$66</c:f>
              <c:numCache>
                <c:formatCode>General</c:formatCode>
                <c:ptCount val="5"/>
                <c:pt idx="0">
                  <c:v>27</c:v>
                </c:pt>
                <c:pt idx="1">
                  <c:v>6</c:v>
                </c:pt>
                <c:pt idx="2">
                  <c:v>11</c:v>
                </c:pt>
                <c:pt idx="3">
                  <c:v>54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shape val="box"/>
        <c:axId val="101913344"/>
        <c:axId val="103288832"/>
        <c:axId val="0"/>
      </c:bar3DChart>
      <c:catAx>
        <c:axId val="10191334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288832"/>
        <c:crosses val="autoZero"/>
        <c:auto val="1"/>
        <c:lblAlgn val="ctr"/>
        <c:lblOffset val="100"/>
      </c:catAx>
      <c:valAx>
        <c:axId val="1032888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9133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Лист1!$F$79</c:f>
              <c:strCache>
                <c:ptCount val="1"/>
                <c:pt idx="0">
                  <c:v>Доля,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Лист1!$E$80:$E$92</c:f>
              <c:strCache>
                <c:ptCount val="13"/>
                <c:pt idx="0">
                  <c:v>Велосипед</c:v>
                </c:pt>
                <c:pt idx="1">
                  <c:v>Походы, ходьба</c:v>
                </c:pt>
                <c:pt idx="2">
                  <c:v>Плавание</c:v>
                </c:pt>
                <c:pt idx="3">
                  <c:v>Коньки, фигурное катание, ролики</c:v>
                </c:pt>
                <c:pt idx="4">
                  <c:v>Бег</c:v>
                </c:pt>
                <c:pt idx="5">
                  <c:v>Командные виды спорта (футбол, волейбол)</c:v>
                </c:pt>
                <c:pt idx="6">
                  <c:v>Беговые лыжи, горные лыжи</c:v>
                </c:pt>
                <c:pt idx="7">
                  <c:v>Танцы</c:v>
                </c:pt>
                <c:pt idx="8">
                  <c:v>Фитнес, велнесс, аэробика, йога</c:v>
                </c:pt>
                <c:pt idx="9">
                  <c:v>Теннис, бадминтон, настольный теннис</c:v>
                </c:pt>
                <c:pt idx="10">
                  <c:v>Воркаут, тренажерный зал, силовой спорт</c:v>
                </c:pt>
                <c:pt idx="11">
                  <c:v>Борьба</c:v>
                </c:pt>
                <c:pt idx="12">
                  <c:v>Скейтборд, сноуборд, горные лыжи</c:v>
                </c:pt>
              </c:strCache>
            </c:strRef>
          </c:cat>
          <c:val>
            <c:numRef>
              <c:f>Лист1!$F$80:$F$92</c:f>
              <c:numCache>
                <c:formatCode>General</c:formatCode>
                <c:ptCount val="13"/>
                <c:pt idx="0">
                  <c:v>50</c:v>
                </c:pt>
                <c:pt idx="1">
                  <c:v>48</c:v>
                </c:pt>
                <c:pt idx="2">
                  <c:v>41</c:v>
                </c:pt>
                <c:pt idx="3">
                  <c:v>38</c:v>
                </c:pt>
                <c:pt idx="4">
                  <c:v>31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19</c:v>
                </c:pt>
                <c:pt idx="9">
                  <c:v>18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</c:ser>
        <c:dLbls>
          <c:showVal val="1"/>
        </c:dLbls>
        <c:shape val="box"/>
        <c:axId val="118528640"/>
        <c:axId val="118884224"/>
        <c:axId val="0"/>
      </c:bar3DChart>
      <c:catAx>
        <c:axId val="118528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884224"/>
        <c:crosses val="autoZero"/>
        <c:auto val="1"/>
        <c:lblAlgn val="ctr"/>
        <c:lblOffset val="100"/>
      </c:catAx>
      <c:valAx>
        <c:axId val="118884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286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616" y="2244487"/>
            <a:ext cx="8577072" cy="14480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:«Роль семьи в становлении профессионального мастерства спортсменов и овладении физической культурой школьников в процессе физкультурно-спортивной деятельности»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3152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9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97281"/>
            <a:ext cx="8997695" cy="5486402"/>
            <a:chOff x="0" y="-241102"/>
            <a:chExt cx="10411694" cy="6068918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31968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11767"/>
              <a:ext cx="10157694" cy="5816049"/>
              <a:chOff x="0" y="-50357"/>
              <a:chExt cx="2006458" cy="1148849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0357"/>
                <a:ext cx="2006458" cy="1148849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326136" y="1615440"/>
            <a:ext cx="8479536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родителей на успехи детей в спорте является важным и многогранным аспектом их развития. Семейная обстановка, поддержка и направление, предоставляемые родителями, оказывают непосредственное воздействие на физическое, эмоциональное и социальное благополучие молодых спортсменов. В данном контексте важно рассмотреть не только позитивное воздействие поддержки, но и возможные отрицательные аспекты, такие как излишнее давление или нереалистичные ожидания.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0352" y="5219090"/>
            <a:ext cx="8321040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того, с точки зрения развития ребенка, позитивное участие родителей может помочь развить такие важные навыки, как самооценка, мотивация и социальные навыки. Было доказано, что эти ценные навыки, полученные в спорте, переносятся и способствуют развитию в других сферах жизни, таких как школа и внеклассная деятельность. Этот перенос навыков более эффективен, когда ребенок лучше осознает свои собственные жизненные навыки. Поэтому родители могут оказать дополнительную помощь в развитии навыков, поощряя своих детей думать о том, какие навыки они приобретают в спорте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472" y="3023616"/>
            <a:ext cx="8467344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играют роль в формировании спортивных предпочтений своих детей ещё на ранних этапах их жизни. Семейные ценности, культура и степень вовлеченности родителей в мир спорта создают основу для формирования у детей интереса к физической активности. Влияние родителей может проявляться как через активное поощрение участия в спорте, так и через создание благоприятной обстановки для развития спортивных навыков. Однако, несмотря на позитивные аспекты, родительское воздействие может иметь и отрицательные последствия. Иногда стремление достичь выдающихся результатов может перерасти в чрезмерное давление на ребенка, что может вызвать стресс и даже отторжение спорта. Нереалистичные ожидания со стороны родителей могут также стать источником дополнительного давления на молодых спортсменов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100"/>
          <p:cNvSpPr>
            <a:spLocks noEditPoints="1"/>
          </p:cNvSpPr>
          <p:nvPr/>
        </p:nvSpPr>
        <p:spPr bwMode="auto">
          <a:xfrm>
            <a:off x="4430027" y="4945269"/>
            <a:ext cx="363538" cy="363538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>
            <a:off x="4448315" y="1333389"/>
            <a:ext cx="363538" cy="363538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00"/>
          <p:cNvSpPr>
            <a:spLocks noEditPoints="1"/>
          </p:cNvSpPr>
          <p:nvPr/>
        </p:nvSpPr>
        <p:spPr bwMode="auto">
          <a:xfrm>
            <a:off x="4430027" y="2732421"/>
            <a:ext cx="363538" cy="363538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05353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Важность спортивной мотивации ребенка школьника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9" name="组合 4"/>
          <p:cNvGrpSpPr>
            <a:grpSpLocks/>
          </p:cNvGrpSpPr>
          <p:nvPr/>
        </p:nvGrpSpPr>
        <p:grpSpPr bwMode="auto">
          <a:xfrm>
            <a:off x="1285852" y="3500438"/>
            <a:ext cx="2281661" cy="2009069"/>
            <a:chOff x="2285260" y="4050548"/>
            <a:chExt cx="2164994" cy="1905223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5239512" y="3300984"/>
            <a:ext cx="3904488" cy="27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- это то, что побуждает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спортом. Это может быть любопытство, желание достичь каких-то целей, желание победить, стремление к здоровому образу жизни, желание укрепить свое здоровье и многое другое.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0" y="5762262"/>
            <a:ext cx="8933688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спортивная мотивация, то он с большей вероятностью будет регулярно заниматься спортом и получать от этого удовольствие и пользу для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0" y="995190"/>
            <a:ext cx="5248656" cy="15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не только физическая активность, но и возможность формирования характера, развития дисциплины и самодисциплины, укрепления здоровья и повышения самооценки. Однако, не все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flipH="1" flipV="1">
            <a:off x="3912492" y="155617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rot="10800000" flipH="1" flipV="1">
            <a:off x="4412364" y="454321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 rot="10800000" flipH="1" flipV="1">
            <a:off x="3193164" y="5353986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5689820" y="1948410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3949412" y="3088362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3" name="Freeform 59"/>
          <p:cNvSpPr>
            <a:spLocks noEditPoints="1"/>
          </p:cNvSpPr>
          <p:nvPr/>
        </p:nvSpPr>
        <p:spPr bwMode="auto">
          <a:xfrm>
            <a:off x="2056604" y="4103346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6026478" y="1919658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4322824" y="3062666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6" name="Freeform 63"/>
          <p:cNvSpPr>
            <a:spLocks/>
          </p:cNvSpPr>
          <p:nvPr/>
        </p:nvSpPr>
        <p:spPr bwMode="auto">
          <a:xfrm>
            <a:off x="2428860" y="4117662"/>
            <a:ext cx="308988" cy="797534"/>
          </a:xfrm>
          <a:custGeom>
            <a:avLst/>
            <a:gdLst>
              <a:gd name="T0" fmla="*/ 33814 w 30"/>
              <a:gd name="T1" fmla="*/ 203736 h 77"/>
              <a:gd name="T2" fmla="*/ 33814 w 30"/>
              <a:gd name="T3" fmla="*/ 233920 h 77"/>
              <a:gd name="T4" fmla="*/ 37571 w 30"/>
              <a:gd name="T5" fmla="*/ 256557 h 77"/>
              <a:gd name="T6" fmla="*/ 60114 w 30"/>
              <a:gd name="T7" fmla="*/ 264103 h 77"/>
              <a:gd name="T8" fmla="*/ 78899 w 30"/>
              <a:gd name="T9" fmla="*/ 245238 h 77"/>
              <a:gd name="T10" fmla="*/ 78899 w 30"/>
              <a:gd name="T11" fmla="*/ 218828 h 77"/>
              <a:gd name="T12" fmla="*/ 78899 w 30"/>
              <a:gd name="T13" fmla="*/ 196191 h 77"/>
              <a:gd name="T14" fmla="*/ 75142 w 30"/>
              <a:gd name="T15" fmla="*/ 162235 h 77"/>
              <a:gd name="T16" fmla="*/ 45085 w 30"/>
              <a:gd name="T17" fmla="*/ 147143 h 77"/>
              <a:gd name="T18" fmla="*/ 37571 w 30"/>
              <a:gd name="T19" fmla="*/ 147143 h 77"/>
              <a:gd name="T20" fmla="*/ 26300 w 30"/>
              <a:gd name="T21" fmla="*/ 150916 h 77"/>
              <a:gd name="T22" fmla="*/ 26300 w 30"/>
              <a:gd name="T23" fmla="*/ 116960 h 77"/>
              <a:gd name="T24" fmla="*/ 33814 w 30"/>
              <a:gd name="T25" fmla="*/ 116960 h 77"/>
              <a:gd name="T26" fmla="*/ 71385 w 30"/>
              <a:gd name="T27" fmla="*/ 83004 h 77"/>
              <a:gd name="T28" fmla="*/ 71385 w 30"/>
              <a:gd name="T29" fmla="*/ 52821 h 77"/>
              <a:gd name="T30" fmla="*/ 52599 w 30"/>
              <a:gd name="T31" fmla="*/ 26410 h 77"/>
              <a:gd name="T32" fmla="*/ 33814 w 30"/>
              <a:gd name="T33" fmla="*/ 56593 h 77"/>
              <a:gd name="T34" fmla="*/ 33814 w 30"/>
              <a:gd name="T35" fmla="*/ 64139 h 77"/>
              <a:gd name="T36" fmla="*/ 33814 w 30"/>
              <a:gd name="T37" fmla="*/ 71685 h 77"/>
              <a:gd name="T38" fmla="*/ 0 w 30"/>
              <a:gd name="T39" fmla="*/ 71685 h 77"/>
              <a:gd name="T40" fmla="*/ 0 w 30"/>
              <a:gd name="T41" fmla="*/ 45275 h 77"/>
              <a:gd name="T42" fmla="*/ 56357 w 30"/>
              <a:gd name="T43" fmla="*/ 0 h 77"/>
              <a:gd name="T44" fmla="*/ 108956 w 30"/>
              <a:gd name="T45" fmla="*/ 49048 h 77"/>
              <a:gd name="T46" fmla="*/ 108956 w 30"/>
              <a:gd name="T47" fmla="*/ 64139 h 77"/>
              <a:gd name="T48" fmla="*/ 108956 w 30"/>
              <a:gd name="T49" fmla="*/ 75458 h 77"/>
              <a:gd name="T50" fmla="*/ 82656 w 30"/>
              <a:gd name="T51" fmla="*/ 128278 h 77"/>
              <a:gd name="T52" fmla="*/ 105199 w 30"/>
              <a:gd name="T53" fmla="*/ 147143 h 77"/>
              <a:gd name="T54" fmla="*/ 112713 w 30"/>
              <a:gd name="T55" fmla="*/ 181099 h 77"/>
              <a:gd name="T56" fmla="*/ 112713 w 30"/>
              <a:gd name="T57" fmla="*/ 241465 h 77"/>
              <a:gd name="T58" fmla="*/ 52599 w 30"/>
              <a:gd name="T59" fmla="*/ 290513 h 77"/>
              <a:gd name="T60" fmla="*/ 0 w 30"/>
              <a:gd name="T61" fmla="*/ 241465 h 77"/>
              <a:gd name="T62" fmla="*/ 0 w 30"/>
              <a:gd name="T63" fmla="*/ 203736 h 77"/>
              <a:gd name="T64" fmla="*/ 33814 w 30"/>
              <a:gd name="T65" fmla="*/ 203736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0" h="77">
                <a:moveTo>
                  <a:pt x="9" y="54"/>
                </a:moveTo>
                <a:cubicBezTo>
                  <a:pt x="9" y="62"/>
                  <a:pt x="9" y="62"/>
                  <a:pt x="9" y="62"/>
                </a:cubicBezTo>
                <a:cubicBezTo>
                  <a:pt x="9" y="65"/>
                  <a:pt x="9" y="67"/>
                  <a:pt x="10" y="68"/>
                </a:cubicBezTo>
                <a:cubicBezTo>
                  <a:pt x="11" y="69"/>
                  <a:pt x="13" y="70"/>
                  <a:pt x="16" y="70"/>
                </a:cubicBezTo>
                <a:cubicBezTo>
                  <a:pt x="18" y="70"/>
                  <a:pt x="20" y="68"/>
                  <a:pt x="21" y="65"/>
                </a:cubicBezTo>
                <a:cubicBezTo>
                  <a:pt x="21" y="64"/>
                  <a:pt x="21" y="62"/>
                  <a:pt x="21" y="5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48"/>
                  <a:pt x="21" y="45"/>
                  <a:pt x="20" y="43"/>
                </a:cubicBezTo>
                <a:cubicBezTo>
                  <a:pt x="18" y="41"/>
                  <a:pt x="16" y="39"/>
                  <a:pt x="12" y="39"/>
                </a:cubicBezTo>
                <a:cubicBezTo>
                  <a:pt x="11" y="39"/>
                  <a:pt x="11" y="39"/>
                  <a:pt x="10" y="39"/>
                </a:cubicBezTo>
                <a:cubicBezTo>
                  <a:pt x="9" y="39"/>
                  <a:pt x="8" y="40"/>
                  <a:pt x="7" y="40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6" y="31"/>
                  <a:pt x="19" y="28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9"/>
                  <a:pt x="18" y="7"/>
                  <a:pt x="14" y="7"/>
                </a:cubicBezTo>
                <a:cubicBezTo>
                  <a:pt x="11" y="7"/>
                  <a:pt x="9" y="10"/>
                  <a:pt x="9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9"/>
                  <a:pt x="9" y="19"/>
                  <a:pt x="9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4"/>
                  <a:pt x="5" y="0"/>
                  <a:pt x="15" y="0"/>
                </a:cubicBezTo>
                <a:cubicBezTo>
                  <a:pt x="24" y="0"/>
                  <a:pt x="29" y="4"/>
                  <a:pt x="29" y="13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6" y="31"/>
                  <a:pt x="22" y="34"/>
                </a:cubicBezTo>
                <a:cubicBezTo>
                  <a:pt x="25" y="35"/>
                  <a:pt x="27" y="36"/>
                  <a:pt x="28" y="39"/>
                </a:cubicBezTo>
                <a:cubicBezTo>
                  <a:pt x="29" y="41"/>
                  <a:pt x="30" y="44"/>
                  <a:pt x="3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73"/>
                  <a:pt x="25" y="77"/>
                  <a:pt x="14" y="77"/>
                </a:cubicBezTo>
                <a:cubicBezTo>
                  <a:pt x="5" y="77"/>
                  <a:pt x="0" y="73"/>
                  <a:pt x="0" y="64"/>
                </a:cubicBezTo>
                <a:cubicBezTo>
                  <a:pt x="0" y="54"/>
                  <a:pt x="0" y="54"/>
                  <a:pt x="0" y="54"/>
                </a:cubicBezTo>
                <a:lnTo>
                  <a:pt x="9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8896" y="1271016"/>
            <a:ext cx="1700784" cy="1453896"/>
          </a:xfrm>
          <a:prstGeom prst="hexagon">
            <a:avLst/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2596897"/>
            <a:ext cx="1591055" cy="1351640"/>
          </a:xfrm>
          <a:prstGeom prst="hexagon">
            <a:avLst/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0704"/>
            <a:ext cx="9144000" cy="579729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402" y="0"/>
            <a:ext cx="7163262" cy="120802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опроса родителей о школьных уроках физической культуры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28275"/>
            <a:ext cx="53766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Какова, на ваш взгляд, основная цель спортивных занятий у ребенка? (% опрошенных, максимум 3 ответа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2" name="TextBox 175"/>
          <p:cNvSpPr txBox="1"/>
          <p:nvPr/>
        </p:nvSpPr>
        <p:spPr>
          <a:xfrm>
            <a:off x="4773168" y="5400727"/>
            <a:ext cx="4370832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говорить о школьных уроках физкультуры, то с какими высказываниями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согласны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(% опрошенных)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818888" y="969264"/>
          <a:ext cx="4169664" cy="476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128016" y="1563624"/>
          <a:ext cx="4782312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75"/>
          <p:cNvSpPr txBox="1"/>
          <p:nvPr/>
        </p:nvSpPr>
        <p:spPr>
          <a:xfrm>
            <a:off x="0" y="6358847"/>
            <a:ext cx="9025128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Семейный спорт. Как заинтересовать детей и поддержать родителей? Доклад подготовлен при поддержке Министерства спорта РФ[https://norma-sport.ru/upload/Семейный%20спорт_доклад2023.pdf 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05353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опроса родителей о совместном спорте с детьми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2" name="Group 10"/>
          <p:cNvGrpSpPr/>
          <p:nvPr/>
        </p:nvGrpSpPr>
        <p:grpSpPr>
          <a:xfrm>
            <a:off x="0" y="1215594"/>
            <a:ext cx="8906254" cy="5020614"/>
            <a:chOff x="0" y="-324897"/>
            <a:chExt cx="10305883" cy="5754451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324897"/>
              <a:ext cx="7756713" cy="4439701"/>
              <a:chOff x="0" y="-64177"/>
              <a:chExt cx="1532190" cy="876977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64177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148189" y="-135607"/>
              <a:ext cx="10157694" cy="5565161"/>
              <a:chOff x="-20901" y="-79468"/>
              <a:chExt cx="2006458" cy="1099291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-20901" y="-79468"/>
                <a:ext cx="2006458" cy="109929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66" name="TextBox 175"/>
          <p:cNvSpPr txBox="1"/>
          <p:nvPr/>
        </p:nvSpPr>
        <p:spPr>
          <a:xfrm>
            <a:off x="304801" y="1485590"/>
            <a:ext cx="4294632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ваши дети выбрали тот вид спорта, тренировок которыми занимаются? (% опрошенных, дети занимаются спортом, один ответ)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zh-CN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20040" y="2112264"/>
          <a:ext cx="4032504" cy="400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75"/>
          <p:cNvSpPr txBox="1"/>
          <p:nvPr/>
        </p:nvSpPr>
        <p:spPr>
          <a:xfrm>
            <a:off x="4443984" y="5513134"/>
            <a:ext cx="4431791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 спортом, видом физкультуры вы занимаетесь совместно с детьми хотя бы изредка? (% опрошенных, дети занимаются спортом с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детьми) </a:t>
            </a:r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206240" y="1307592"/>
          <a:ext cx="4764024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175"/>
          <p:cNvSpPr txBox="1"/>
          <p:nvPr/>
        </p:nvSpPr>
        <p:spPr>
          <a:xfrm>
            <a:off x="0" y="6239975"/>
            <a:ext cx="9144000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Семейный спорт. Как заинтересовать детей и поддержать родителей? Доклад подготовлен при поддержке Министерства спорта РФ[https://norma-sport.ru/upload/Семейный%20спорт_доклад2023.pdf 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1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42416"/>
            <a:ext cx="9144000" cy="581558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55294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Советы родителям для повышения спортивной мотивации школьника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5176" y="1168400"/>
          <a:ext cx="867765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09"/>
                <a:gridCol w="1437064"/>
                <a:gridCol w="67707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Поддерживайте интерес к спорту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вы сами интересуетесь спортом, то попробуйте поделиться своим опытом с ребенком или подростком. Посмотрите вместе спортивные мероприятия, поговорите о том, какие виды спорта ему интересны.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Создавайте положительную атмосферу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 ассоциировать занятия спортом с положительными эмоциями. Похвалите его за достижения, поддержите после неудач. Не критикуйте и не заставляйте заниматься, если ребенок не хочет этого.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Помогайте достигать целей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 понимать, что занимаясь спортом, он может достигать поставленных целей. Помогите ему разработать план тренировок, помогите выбрать цели и поощряйте его, когда он достигает их.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Будьте активными</a:t>
                      </a:r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должны проявлять активность в жизни своих детей и подростков. Участвуйте вместе с ними в занятиях спортом, ходите на тренировки и соревнования. Это поможет укрепить связь между вами и создать более тесные отношения.</a:t>
                      </a:r>
                    </a:p>
                    <a:p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Помогайте развивать дисциплину</a:t>
                      </a:r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 требует дисциплины и самодисциплины. Ребенок должен понимать, что регулярные занятия спортом являются обязательством. Помогите ему развивать дисциплину и самодисциплину, создавайте расписание тренировок и следите за его выполнением.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78992"/>
            <a:ext cx="9144000" cy="57790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1"/>
            <a:ext cx="723641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здоровья и развития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 школьника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3736" y="1106175"/>
            <a:ext cx="6108192" cy="11464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здоровья: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Спорт помогает укрепить здоровье и повысить иммунитет. Регулярные занятия спортом могут снизить риск развития ожирения, диабета, болезней сердца и сосудов.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10328" y="3940815"/>
            <a:ext cx="423367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социальных навыков: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Спорт объединяет людей в команду. Ребенок учится работать в коллективе, учится уважать других и помогать им.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728" y="1819407"/>
            <a:ext cx="5257800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физических навыков: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Занятия спортом помогают развивать координацию, гибкость, силу и выносливость. Ребенок учится контролировать свое тело и развивает свои физические навыки.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5879592" y="1750491"/>
            <a:ext cx="1184955" cy="1065862"/>
            <a:chOff x="5803300" y="1948400"/>
            <a:chExt cx="2164994" cy="190522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C51A3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52" name="object 15"/>
          <p:cNvSpPr/>
          <p:nvPr/>
        </p:nvSpPr>
        <p:spPr>
          <a:xfrm>
            <a:off x="7800980" y="170992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/>
          <p:cNvSpPr/>
          <p:nvPr/>
        </p:nvSpPr>
        <p:spPr>
          <a:xfrm>
            <a:off x="6958608" y="1221844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noFill/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组合 2"/>
          <p:cNvGrpSpPr>
            <a:grpSpLocks/>
          </p:cNvGrpSpPr>
          <p:nvPr/>
        </p:nvGrpSpPr>
        <p:grpSpPr bwMode="auto">
          <a:xfrm>
            <a:off x="4925568" y="2433243"/>
            <a:ext cx="1184955" cy="1065862"/>
            <a:chOff x="5803300" y="1948400"/>
            <a:chExt cx="2164994" cy="1905223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3" name="组合 2"/>
          <p:cNvGrpSpPr>
            <a:grpSpLocks/>
          </p:cNvGrpSpPr>
          <p:nvPr/>
        </p:nvGrpSpPr>
        <p:grpSpPr bwMode="auto">
          <a:xfrm>
            <a:off x="3947160" y="3100755"/>
            <a:ext cx="1184955" cy="1065862"/>
            <a:chOff x="5803300" y="1948400"/>
            <a:chExt cx="2164994" cy="1905223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9" name="组合 2"/>
          <p:cNvGrpSpPr>
            <a:grpSpLocks/>
          </p:cNvGrpSpPr>
          <p:nvPr/>
        </p:nvGrpSpPr>
        <p:grpSpPr bwMode="auto">
          <a:xfrm>
            <a:off x="2932176" y="3731691"/>
            <a:ext cx="1184955" cy="1065862"/>
            <a:chOff x="5803300" y="1948400"/>
            <a:chExt cx="2164994" cy="1905223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75" name="组合 2"/>
          <p:cNvGrpSpPr>
            <a:grpSpLocks/>
          </p:cNvGrpSpPr>
          <p:nvPr/>
        </p:nvGrpSpPr>
        <p:grpSpPr bwMode="auto">
          <a:xfrm>
            <a:off x="1908048" y="4399203"/>
            <a:ext cx="1184955" cy="1065862"/>
            <a:chOff x="5803300" y="1948400"/>
            <a:chExt cx="2164994" cy="1905223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002536" y="6018416"/>
            <a:ext cx="7141464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самооценки: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Занятия спортом помогают ребенку почувствовать себя увереннее в своих способностях. Когда ребенок достигает каких-то целей, он чувствует удовлетворение и гордость за свои достижения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867912" y="4993169"/>
            <a:ext cx="5276088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дисциплины: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Спорт требует дисциплины и самодисциплины. Ребенок учится следовать расписанию тренировок, контролировать свое поведение и регулировать свои эмоции.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702188" y="376428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5"/>
          <p:cNvSpPr/>
          <p:nvPr/>
        </p:nvSpPr>
        <p:spPr>
          <a:xfrm>
            <a:off x="738764" y="504444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5"/>
          <p:cNvSpPr/>
          <p:nvPr/>
        </p:nvSpPr>
        <p:spPr>
          <a:xfrm>
            <a:off x="1772036" y="305104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Freeform 23"/>
          <p:cNvSpPr>
            <a:spLocks/>
          </p:cNvSpPr>
          <p:nvPr/>
        </p:nvSpPr>
        <p:spPr bwMode="auto">
          <a:xfrm flipV="1">
            <a:off x="2836928" y="5336102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0" name="Freeform 23"/>
          <p:cNvSpPr>
            <a:spLocks/>
          </p:cNvSpPr>
          <p:nvPr/>
        </p:nvSpPr>
        <p:spPr bwMode="auto">
          <a:xfrm flipV="1">
            <a:off x="3446528" y="483013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1" name="Freeform 21"/>
          <p:cNvSpPr>
            <a:spLocks/>
          </p:cNvSpPr>
          <p:nvPr/>
        </p:nvSpPr>
        <p:spPr bwMode="auto">
          <a:xfrm rot="10800000" flipH="1" flipV="1">
            <a:off x="5911980" y="3363642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2" name="object 15"/>
          <p:cNvSpPr/>
          <p:nvPr/>
        </p:nvSpPr>
        <p:spPr>
          <a:xfrm>
            <a:off x="6755516" y="2420112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 rot="10800000" flipV="1">
            <a:off x="1340360" y="284283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56" name="Freeform 23"/>
          <p:cNvSpPr>
            <a:spLocks/>
          </p:cNvSpPr>
          <p:nvPr/>
        </p:nvSpPr>
        <p:spPr bwMode="auto">
          <a:xfrm rot="10800000" flipV="1">
            <a:off x="3294128" y="1550486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4" name="PA_任意多边形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257800" y="2752344"/>
            <a:ext cx="472491" cy="402335"/>
          </a:xfrm>
          <a:custGeom>
            <a:avLst/>
            <a:gdLst>
              <a:gd name="T0" fmla="*/ 377 w 863"/>
              <a:gd name="T1" fmla="*/ 202 h 669"/>
              <a:gd name="T2" fmla="*/ 396 w 863"/>
              <a:gd name="T3" fmla="*/ 171 h 669"/>
              <a:gd name="T4" fmla="*/ 367 w 863"/>
              <a:gd name="T5" fmla="*/ 125 h 669"/>
              <a:gd name="T6" fmla="*/ 367 w 863"/>
              <a:gd name="T7" fmla="*/ 93 h 669"/>
              <a:gd name="T8" fmla="*/ 373 w 863"/>
              <a:gd name="T9" fmla="*/ 30 h 669"/>
              <a:gd name="T10" fmla="*/ 424 w 863"/>
              <a:gd name="T11" fmla="*/ 2 h 669"/>
              <a:gd name="T12" fmla="*/ 494 w 863"/>
              <a:gd name="T13" fmla="*/ 16 h 669"/>
              <a:gd name="T14" fmla="*/ 518 w 863"/>
              <a:gd name="T15" fmla="*/ 67 h 669"/>
              <a:gd name="T16" fmla="*/ 522 w 863"/>
              <a:gd name="T17" fmla="*/ 99 h 669"/>
              <a:gd name="T18" fmla="*/ 508 w 863"/>
              <a:gd name="T19" fmla="*/ 137 h 669"/>
              <a:gd name="T20" fmla="*/ 502 w 863"/>
              <a:gd name="T21" fmla="*/ 198 h 669"/>
              <a:gd name="T22" fmla="*/ 555 w 863"/>
              <a:gd name="T23" fmla="*/ 202 h 669"/>
              <a:gd name="T24" fmla="*/ 597 w 863"/>
              <a:gd name="T25" fmla="*/ 300 h 669"/>
              <a:gd name="T26" fmla="*/ 555 w 863"/>
              <a:gd name="T27" fmla="*/ 351 h 669"/>
              <a:gd name="T28" fmla="*/ 323 w 863"/>
              <a:gd name="T29" fmla="*/ 351 h 669"/>
              <a:gd name="T30" fmla="*/ 291 w 863"/>
              <a:gd name="T31" fmla="*/ 286 h 669"/>
              <a:gd name="T32" fmla="*/ 331 w 863"/>
              <a:gd name="T33" fmla="*/ 202 h 669"/>
              <a:gd name="T34" fmla="*/ 432 w 863"/>
              <a:gd name="T35" fmla="*/ 530 h 669"/>
              <a:gd name="T36" fmla="*/ 524 w 863"/>
              <a:gd name="T37" fmla="*/ 516 h 669"/>
              <a:gd name="T38" fmla="*/ 569 w 863"/>
              <a:gd name="T39" fmla="*/ 486 h 669"/>
              <a:gd name="T40" fmla="*/ 524 w 863"/>
              <a:gd name="T41" fmla="*/ 572 h 669"/>
              <a:gd name="T42" fmla="*/ 393 w 863"/>
              <a:gd name="T43" fmla="*/ 589 h 669"/>
              <a:gd name="T44" fmla="*/ 222 w 863"/>
              <a:gd name="T45" fmla="*/ 77 h 669"/>
              <a:gd name="T46" fmla="*/ 123 w 863"/>
              <a:gd name="T47" fmla="*/ 163 h 669"/>
              <a:gd name="T48" fmla="*/ 135 w 863"/>
              <a:gd name="T49" fmla="*/ 264 h 669"/>
              <a:gd name="T50" fmla="*/ 154 w 863"/>
              <a:gd name="T51" fmla="*/ 242 h 669"/>
              <a:gd name="T52" fmla="*/ 198 w 863"/>
              <a:gd name="T53" fmla="*/ 159 h 669"/>
              <a:gd name="T54" fmla="*/ 220 w 863"/>
              <a:gd name="T55" fmla="*/ 36 h 669"/>
              <a:gd name="T56" fmla="*/ 732 w 863"/>
              <a:gd name="T57" fmla="*/ 99 h 669"/>
              <a:gd name="T58" fmla="*/ 627 w 863"/>
              <a:gd name="T59" fmla="*/ 56 h 669"/>
              <a:gd name="T60" fmla="*/ 567 w 863"/>
              <a:gd name="T61" fmla="*/ 99 h 669"/>
              <a:gd name="T62" fmla="*/ 643 w 863"/>
              <a:gd name="T63" fmla="*/ 103 h 669"/>
              <a:gd name="T64" fmla="*/ 643 w 863"/>
              <a:gd name="T65" fmla="*/ 169 h 669"/>
              <a:gd name="T66" fmla="*/ 196 w 863"/>
              <a:gd name="T67" fmla="*/ 484 h 669"/>
              <a:gd name="T68" fmla="*/ 180 w 863"/>
              <a:gd name="T69" fmla="*/ 540 h 669"/>
              <a:gd name="T70" fmla="*/ 254 w 863"/>
              <a:gd name="T71" fmla="*/ 554 h 669"/>
              <a:gd name="T72" fmla="*/ 271 w 863"/>
              <a:gd name="T73" fmla="*/ 647 h 669"/>
              <a:gd name="T74" fmla="*/ 136 w 863"/>
              <a:gd name="T75" fmla="*/ 669 h 669"/>
              <a:gd name="T76" fmla="*/ 2 w 863"/>
              <a:gd name="T77" fmla="*/ 647 h 669"/>
              <a:gd name="T78" fmla="*/ 19 w 863"/>
              <a:gd name="T79" fmla="*/ 554 h 669"/>
              <a:gd name="T80" fmla="*/ 93 w 863"/>
              <a:gd name="T81" fmla="*/ 540 h 669"/>
              <a:gd name="T82" fmla="*/ 71 w 863"/>
              <a:gd name="T83" fmla="*/ 472 h 669"/>
              <a:gd name="T84" fmla="*/ 41 w 863"/>
              <a:gd name="T85" fmla="*/ 409 h 669"/>
              <a:gd name="T86" fmla="*/ 65 w 863"/>
              <a:gd name="T87" fmla="*/ 329 h 669"/>
              <a:gd name="T88" fmla="*/ 172 w 863"/>
              <a:gd name="T89" fmla="*/ 314 h 669"/>
              <a:gd name="T90" fmla="*/ 224 w 863"/>
              <a:gd name="T91" fmla="*/ 367 h 669"/>
              <a:gd name="T92" fmla="*/ 232 w 863"/>
              <a:gd name="T93" fmla="*/ 470 h 669"/>
              <a:gd name="T94" fmla="*/ 791 w 863"/>
              <a:gd name="T95" fmla="*/ 462 h 669"/>
              <a:gd name="T96" fmla="*/ 821 w 863"/>
              <a:gd name="T97" fmla="*/ 460 h 669"/>
              <a:gd name="T98" fmla="*/ 807 w 863"/>
              <a:gd name="T99" fmla="*/ 339 h 669"/>
              <a:gd name="T100" fmla="*/ 744 w 863"/>
              <a:gd name="T101" fmla="*/ 302 h 669"/>
              <a:gd name="T102" fmla="*/ 656 w 863"/>
              <a:gd name="T103" fmla="*/ 319 h 669"/>
              <a:gd name="T104" fmla="*/ 629 w 863"/>
              <a:gd name="T105" fmla="*/ 421 h 669"/>
              <a:gd name="T106" fmla="*/ 666 w 863"/>
              <a:gd name="T107" fmla="*/ 474 h 669"/>
              <a:gd name="T108" fmla="*/ 682 w 863"/>
              <a:gd name="T109" fmla="*/ 530 h 669"/>
              <a:gd name="T110" fmla="*/ 603 w 863"/>
              <a:gd name="T111" fmla="*/ 554 h 669"/>
              <a:gd name="T112" fmla="*/ 591 w 863"/>
              <a:gd name="T113" fmla="*/ 637 h 669"/>
              <a:gd name="T114" fmla="*/ 766 w 863"/>
              <a:gd name="T115" fmla="*/ 657 h 669"/>
              <a:gd name="T116" fmla="*/ 863 w 863"/>
              <a:gd name="T117" fmla="*/ 615 h 669"/>
              <a:gd name="T118" fmla="*/ 843 w 863"/>
              <a:gd name="T119" fmla="*/ 544 h 669"/>
              <a:gd name="T120" fmla="*/ 766 w 863"/>
              <a:gd name="T121" fmla="*/ 518 h 669"/>
              <a:gd name="T122" fmla="*/ 791 w 863"/>
              <a:gd name="T123" fmla="*/ 46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3" h="669">
                <a:moveTo>
                  <a:pt x="331" y="202"/>
                </a:moveTo>
                <a:lnTo>
                  <a:pt x="331" y="202"/>
                </a:lnTo>
                <a:lnTo>
                  <a:pt x="365" y="202"/>
                </a:lnTo>
                <a:lnTo>
                  <a:pt x="365" y="202"/>
                </a:lnTo>
                <a:lnTo>
                  <a:pt x="371" y="202"/>
                </a:lnTo>
                <a:lnTo>
                  <a:pt x="377" y="202"/>
                </a:lnTo>
                <a:lnTo>
                  <a:pt x="383" y="200"/>
                </a:lnTo>
                <a:lnTo>
                  <a:pt x="387" y="194"/>
                </a:lnTo>
                <a:lnTo>
                  <a:pt x="387" y="194"/>
                </a:lnTo>
                <a:lnTo>
                  <a:pt x="393" y="185"/>
                </a:lnTo>
                <a:lnTo>
                  <a:pt x="396" y="171"/>
                </a:lnTo>
                <a:lnTo>
                  <a:pt x="396" y="171"/>
                </a:lnTo>
                <a:lnTo>
                  <a:pt x="385" y="155"/>
                </a:lnTo>
                <a:lnTo>
                  <a:pt x="377" y="137"/>
                </a:lnTo>
                <a:lnTo>
                  <a:pt x="377" y="137"/>
                </a:lnTo>
                <a:lnTo>
                  <a:pt x="371" y="131"/>
                </a:lnTo>
                <a:lnTo>
                  <a:pt x="367" y="125"/>
                </a:lnTo>
                <a:lnTo>
                  <a:pt x="367" y="125"/>
                </a:lnTo>
                <a:lnTo>
                  <a:pt x="363" y="113"/>
                </a:lnTo>
                <a:lnTo>
                  <a:pt x="363" y="99"/>
                </a:lnTo>
                <a:lnTo>
                  <a:pt x="363" y="97"/>
                </a:lnTo>
                <a:lnTo>
                  <a:pt x="365" y="95"/>
                </a:lnTo>
                <a:lnTo>
                  <a:pt x="365" y="95"/>
                </a:lnTo>
                <a:lnTo>
                  <a:pt x="367" y="93"/>
                </a:lnTo>
                <a:lnTo>
                  <a:pt x="367" y="93"/>
                </a:lnTo>
                <a:lnTo>
                  <a:pt x="365" y="65"/>
                </a:lnTo>
                <a:lnTo>
                  <a:pt x="365" y="56"/>
                </a:lnTo>
                <a:lnTo>
                  <a:pt x="367" y="46"/>
                </a:lnTo>
                <a:lnTo>
                  <a:pt x="369" y="38"/>
                </a:lnTo>
                <a:lnTo>
                  <a:pt x="373" y="30"/>
                </a:lnTo>
                <a:lnTo>
                  <a:pt x="379" y="24"/>
                </a:lnTo>
                <a:lnTo>
                  <a:pt x="385" y="18"/>
                </a:lnTo>
                <a:lnTo>
                  <a:pt x="385" y="18"/>
                </a:lnTo>
                <a:lnTo>
                  <a:pt x="396" y="10"/>
                </a:lnTo>
                <a:lnTo>
                  <a:pt x="408" y="4"/>
                </a:lnTo>
                <a:lnTo>
                  <a:pt x="424" y="2"/>
                </a:lnTo>
                <a:lnTo>
                  <a:pt x="438" y="0"/>
                </a:lnTo>
                <a:lnTo>
                  <a:pt x="454" y="0"/>
                </a:lnTo>
                <a:lnTo>
                  <a:pt x="470" y="4"/>
                </a:lnTo>
                <a:lnTo>
                  <a:pt x="482" y="8"/>
                </a:lnTo>
                <a:lnTo>
                  <a:pt x="494" y="16"/>
                </a:lnTo>
                <a:lnTo>
                  <a:pt x="494" y="16"/>
                </a:lnTo>
                <a:lnTo>
                  <a:pt x="502" y="22"/>
                </a:lnTo>
                <a:lnTo>
                  <a:pt x="508" y="28"/>
                </a:lnTo>
                <a:lnTo>
                  <a:pt x="512" y="36"/>
                </a:lnTo>
                <a:lnTo>
                  <a:pt x="514" y="46"/>
                </a:lnTo>
                <a:lnTo>
                  <a:pt x="518" y="56"/>
                </a:lnTo>
                <a:lnTo>
                  <a:pt x="518" y="67"/>
                </a:lnTo>
                <a:lnTo>
                  <a:pt x="516" y="93"/>
                </a:lnTo>
                <a:lnTo>
                  <a:pt x="516" y="93"/>
                </a:lnTo>
                <a:lnTo>
                  <a:pt x="520" y="95"/>
                </a:lnTo>
                <a:lnTo>
                  <a:pt x="522" y="97"/>
                </a:lnTo>
                <a:lnTo>
                  <a:pt x="522" y="99"/>
                </a:lnTo>
                <a:lnTo>
                  <a:pt x="522" y="99"/>
                </a:lnTo>
                <a:lnTo>
                  <a:pt x="522" y="113"/>
                </a:lnTo>
                <a:lnTo>
                  <a:pt x="518" y="123"/>
                </a:lnTo>
                <a:lnTo>
                  <a:pt x="518" y="123"/>
                </a:lnTo>
                <a:lnTo>
                  <a:pt x="514" y="131"/>
                </a:lnTo>
                <a:lnTo>
                  <a:pt x="508" y="137"/>
                </a:lnTo>
                <a:lnTo>
                  <a:pt x="508" y="137"/>
                </a:lnTo>
                <a:lnTo>
                  <a:pt x="500" y="153"/>
                </a:lnTo>
                <a:lnTo>
                  <a:pt x="490" y="169"/>
                </a:lnTo>
                <a:lnTo>
                  <a:pt x="490" y="169"/>
                </a:lnTo>
                <a:lnTo>
                  <a:pt x="494" y="187"/>
                </a:lnTo>
                <a:lnTo>
                  <a:pt x="498" y="192"/>
                </a:lnTo>
                <a:lnTo>
                  <a:pt x="502" y="198"/>
                </a:lnTo>
                <a:lnTo>
                  <a:pt x="502" y="198"/>
                </a:lnTo>
                <a:lnTo>
                  <a:pt x="512" y="202"/>
                </a:lnTo>
                <a:lnTo>
                  <a:pt x="524" y="202"/>
                </a:lnTo>
                <a:lnTo>
                  <a:pt x="524" y="202"/>
                </a:lnTo>
                <a:lnTo>
                  <a:pt x="555" y="202"/>
                </a:lnTo>
                <a:lnTo>
                  <a:pt x="555" y="202"/>
                </a:lnTo>
                <a:lnTo>
                  <a:pt x="565" y="214"/>
                </a:lnTo>
                <a:lnTo>
                  <a:pt x="575" y="228"/>
                </a:lnTo>
                <a:lnTo>
                  <a:pt x="583" y="244"/>
                </a:lnTo>
                <a:lnTo>
                  <a:pt x="589" y="262"/>
                </a:lnTo>
                <a:lnTo>
                  <a:pt x="593" y="282"/>
                </a:lnTo>
                <a:lnTo>
                  <a:pt x="597" y="300"/>
                </a:lnTo>
                <a:lnTo>
                  <a:pt x="599" y="319"/>
                </a:lnTo>
                <a:lnTo>
                  <a:pt x="597" y="335"/>
                </a:lnTo>
                <a:lnTo>
                  <a:pt x="597" y="335"/>
                </a:lnTo>
                <a:lnTo>
                  <a:pt x="587" y="341"/>
                </a:lnTo>
                <a:lnTo>
                  <a:pt x="573" y="345"/>
                </a:lnTo>
                <a:lnTo>
                  <a:pt x="555" y="351"/>
                </a:lnTo>
                <a:lnTo>
                  <a:pt x="533" y="353"/>
                </a:lnTo>
                <a:lnTo>
                  <a:pt x="488" y="359"/>
                </a:lnTo>
                <a:lnTo>
                  <a:pt x="438" y="361"/>
                </a:lnTo>
                <a:lnTo>
                  <a:pt x="389" y="359"/>
                </a:lnTo>
                <a:lnTo>
                  <a:pt x="343" y="355"/>
                </a:lnTo>
                <a:lnTo>
                  <a:pt x="323" y="351"/>
                </a:lnTo>
                <a:lnTo>
                  <a:pt x="307" y="347"/>
                </a:lnTo>
                <a:lnTo>
                  <a:pt x="295" y="341"/>
                </a:lnTo>
                <a:lnTo>
                  <a:pt x="285" y="335"/>
                </a:lnTo>
                <a:lnTo>
                  <a:pt x="285" y="335"/>
                </a:lnTo>
                <a:lnTo>
                  <a:pt x="287" y="304"/>
                </a:lnTo>
                <a:lnTo>
                  <a:pt x="291" y="286"/>
                </a:lnTo>
                <a:lnTo>
                  <a:pt x="295" y="268"/>
                </a:lnTo>
                <a:lnTo>
                  <a:pt x="299" y="250"/>
                </a:lnTo>
                <a:lnTo>
                  <a:pt x="307" y="232"/>
                </a:lnTo>
                <a:lnTo>
                  <a:pt x="317" y="216"/>
                </a:lnTo>
                <a:lnTo>
                  <a:pt x="331" y="202"/>
                </a:lnTo>
                <a:lnTo>
                  <a:pt x="331" y="202"/>
                </a:lnTo>
                <a:close/>
                <a:moveTo>
                  <a:pt x="347" y="607"/>
                </a:moveTo>
                <a:lnTo>
                  <a:pt x="315" y="484"/>
                </a:lnTo>
                <a:lnTo>
                  <a:pt x="448" y="486"/>
                </a:lnTo>
                <a:lnTo>
                  <a:pt x="416" y="524"/>
                </a:lnTo>
                <a:lnTo>
                  <a:pt x="416" y="524"/>
                </a:lnTo>
                <a:lnTo>
                  <a:pt x="432" y="530"/>
                </a:lnTo>
                <a:lnTo>
                  <a:pt x="448" y="536"/>
                </a:lnTo>
                <a:lnTo>
                  <a:pt x="464" y="538"/>
                </a:lnTo>
                <a:lnTo>
                  <a:pt x="480" y="536"/>
                </a:lnTo>
                <a:lnTo>
                  <a:pt x="496" y="532"/>
                </a:lnTo>
                <a:lnTo>
                  <a:pt x="510" y="526"/>
                </a:lnTo>
                <a:lnTo>
                  <a:pt x="524" y="516"/>
                </a:lnTo>
                <a:lnTo>
                  <a:pt x="535" y="504"/>
                </a:lnTo>
                <a:lnTo>
                  <a:pt x="535" y="504"/>
                </a:lnTo>
                <a:lnTo>
                  <a:pt x="543" y="492"/>
                </a:lnTo>
                <a:lnTo>
                  <a:pt x="549" y="480"/>
                </a:lnTo>
                <a:lnTo>
                  <a:pt x="569" y="486"/>
                </a:lnTo>
                <a:lnTo>
                  <a:pt x="569" y="486"/>
                </a:lnTo>
                <a:lnTo>
                  <a:pt x="565" y="504"/>
                </a:lnTo>
                <a:lnTo>
                  <a:pt x="559" y="522"/>
                </a:lnTo>
                <a:lnTo>
                  <a:pt x="551" y="538"/>
                </a:lnTo>
                <a:lnTo>
                  <a:pt x="539" y="554"/>
                </a:lnTo>
                <a:lnTo>
                  <a:pt x="539" y="554"/>
                </a:lnTo>
                <a:lnTo>
                  <a:pt x="524" y="572"/>
                </a:lnTo>
                <a:lnTo>
                  <a:pt x="504" y="583"/>
                </a:lnTo>
                <a:lnTo>
                  <a:pt x="482" y="593"/>
                </a:lnTo>
                <a:lnTo>
                  <a:pt x="460" y="597"/>
                </a:lnTo>
                <a:lnTo>
                  <a:pt x="438" y="599"/>
                </a:lnTo>
                <a:lnTo>
                  <a:pt x="414" y="595"/>
                </a:lnTo>
                <a:lnTo>
                  <a:pt x="393" y="589"/>
                </a:lnTo>
                <a:lnTo>
                  <a:pt x="373" y="577"/>
                </a:lnTo>
                <a:lnTo>
                  <a:pt x="347" y="607"/>
                </a:lnTo>
                <a:lnTo>
                  <a:pt x="347" y="607"/>
                </a:lnTo>
                <a:close/>
                <a:moveTo>
                  <a:pt x="220" y="36"/>
                </a:moveTo>
                <a:lnTo>
                  <a:pt x="222" y="77"/>
                </a:lnTo>
                <a:lnTo>
                  <a:pt x="222" y="77"/>
                </a:lnTo>
                <a:lnTo>
                  <a:pt x="200" y="83"/>
                </a:lnTo>
                <a:lnTo>
                  <a:pt x="178" y="93"/>
                </a:lnTo>
                <a:lnTo>
                  <a:pt x="160" y="107"/>
                </a:lnTo>
                <a:lnTo>
                  <a:pt x="144" y="123"/>
                </a:lnTo>
                <a:lnTo>
                  <a:pt x="133" y="143"/>
                </a:lnTo>
                <a:lnTo>
                  <a:pt x="123" y="163"/>
                </a:lnTo>
                <a:lnTo>
                  <a:pt x="119" y="187"/>
                </a:lnTo>
                <a:lnTo>
                  <a:pt x="117" y="210"/>
                </a:lnTo>
                <a:lnTo>
                  <a:pt x="117" y="210"/>
                </a:lnTo>
                <a:lnTo>
                  <a:pt x="121" y="228"/>
                </a:lnTo>
                <a:lnTo>
                  <a:pt x="127" y="246"/>
                </a:lnTo>
                <a:lnTo>
                  <a:pt x="135" y="264"/>
                </a:lnTo>
                <a:lnTo>
                  <a:pt x="144" y="278"/>
                </a:lnTo>
                <a:lnTo>
                  <a:pt x="162" y="270"/>
                </a:lnTo>
                <a:lnTo>
                  <a:pt x="162" y="270"/>
                </a:lnTo>
                <a:lnTo>
                  <a:pt x="158" y="256"/>
                </a:lnTo>
                <a:lnTo>
                  <a:pt x="154" y="242"/>
                </a:lnTo>
                <a:lnTo>
                  <a:pt x="154" y="242"/>
                </a:lnTo>
                <a:lnTo>
                  <a:pt x="156" y="224"/>
                </a:lnTo>
                <a:lnTo>
                  <a:pt x="158" y="208"/>
                </a:lnTo>
                <a:lnTo>
                  <a:pt x="164" y="194"/>
                </a:lnTo>
                <a:lnTo>
                  <a:pt x="174" y="181"/>
                </a:lnTo>
                <a:lnTo>
                  <a:pt x="184" y="169"/>
                </a:lnTo>
                <a:lnTo>
                  <a:pt x="198" y="159"/>
                </a:lnTo>
                <a:lnTo>
                  <a:pt x="212" y="153"/>
                </a:lnTo>
                <a:lnTo>
                  <a:pt x="228" y="147"/>
                </a:lnTo>
                <a:lnTo>
                  <a:pt x="232" y="194"/>
                </a:lnTo>
                <a:lnTo>
                  <a:pt x="327" y="103"/>
                </a:lnTo>
                <a:lnTo>
                  <a:pt x="220" y="36"/>
                </a:lnTo>
                <a:lnTo>
                  <a:pt x="220" y="36"/>
                </a:lnTo>
                <a:close/>
                <a:moveTo>
                  <a:pt x="801" y="159"/>
                </a:moveTo>
                <a:lnTo>
                  <a:pt x="760" y="161"/>
                </a:lnTo>
                <a:lnTo>
                  <a:pt x="760" y="161"/>
                </a:lnTo>
                <a:lnTo>
                  <a:pt x="754" y="139"/>
                </a:lnTo>
                <a:lnTo>
                  <a:pt x="744" y="117"/>
                </a:lnTo>
                <a:lnTo>
                  <a:pt x="732" y="99"/>
                </a:lnTo>
                <a:lnTo>
                  <a:pt x="714" y="83"/>
                </a:lnTo>
                <a:lnTo>
                  <a:pt x="696" y="69"/>
                </a:lnTo>
                <a:lnTo>
                  <a:pt x="674" y="62"/>
                </a:lnTo>
                <a:lnTo>
                  <a:pt x="653" y="56"/>
                </a:lnTo>
                <a:lnTo>
                  <a:pt x="627" y="56"/>
                </a:lnTo>
                <a:lnTo>
                  <a:pt x="627" y="56"/>
                </a:lnTo>
                <a:lnTo>
                  <a:pt x="609" y="58"/>
                </a:lnTo>
                <a:lnTo>
                  <a:pt x="591" y="63"/>
                </a:lnTo>
                <a:lnTo>
                  <a:pt x="575" y="71"/>
                </a:lnTo>
                <a:lnTo>
                  <a:pt x="559" y="81"/>
                </a:lnTo>
                <a:lnTo>
                  <a:pt x="567" y="99"/>
                </a:lnTo>
                <a:lnTo>
                  <a:pt x="567" y="99"/>
                </a:lnTo>
                <a:lnTo>
                  <a:pt x="581" y="95"/>
                </a:lnTo>
                <a:lnTo>
                  <a:pt x="595" y="93"/>
                </a:lnTo>
                <a:lnTo>
                  <a:pt x="595" y="93"/>
                </a:lnTo>
                <a:lnTo>
                  <a:pt x="613" y="93"/>
                </a:lnTo>
                <a:lnTo>
                  <a:pt x="629" y="97"/>
                </a:lnTo>
                <a:lnTo>
                  <a:pt x="643" y="103"/>
                </a:lnTo>
                <a:lnTo>
                  <a:pt x="656" y="111"/>
                </a:lnTo>
                <a:lnTo>
                  <a:pt x="668" y="123"/>
                </a:lnTo>
                <a:lnTo>
                  <a:pt x="678" y="135"/>
                </a:lnTo>
                <a:lnTo>
                  <a:pt x="686" y="151"/>
                </a:lnTo>
                <a:lnTo>
                  <a:pt x="690" y="167"/>
                </a:lnTo>
                <a:lnTo>
                  <a:pt x="643" y="169"/>
                </a:lnTo>
                <a:lnTo>
                  <a:pt x="734" y="266"/>
                </a:lnTo>
                <a:lnTo>
                  <a:pt x="801" y="159"/>
                </a:lnTo>
                <a:lnTo>
                  <a:pt x="801" y="159"/>
                </a:lnTo>
                <a:close/>
                <a:moveTo>
                  <a:pt x="202" y="472"/>
                </a:moveTo>
                <a:lnTo>
                  <a:pt x="202" y="472"/>
                </a:lnTo>
                <a:lnTo>
                  <a:pt x="196" y="484"/>
                </a:lnTo>
                <a:lnTo>
                  <a:pt x="188" y="494"/>
                </a:lnTo>
                <a:lnTo>
                  <a:pt x="180" y="502"/>
                </a:lnTo>
                <a:lnTo>
                  <a:pt x="170" y="510"/>
                </a:lnTo>
                <a:lnTo>
                  <a:pt x="170" y="510"/>
                </a:lnTo>
                <a:lnTo>
                  <a:pt x="174" y="528"/>
                </a:lnTo>
                <a:lnTo>
                  <a:pt x="180" y="540"/>
                </a:lnTo>
                <a:lnTo>
                  <a:pt x="180" y="540"/>
                </a:lnTo>
                <a:lnTo>
                  <a:pt x="218" y="542"/>
                </a:lnTo>
                <a:lnTo>
                  <a:pt x="242" y="546"/>
                </a:lnTo>
                <a:lnTo>
                  <a:pt x="250" y="550"/>
                </a:lnTo>
                <a:lnTo>
                  <a:pt x="254" y="554"/>
                </a:lnTo>
                <a:lnTo>
                  <a:pt x="254" y="554"/>
                </a:lnTo>
                <a:lnTo>
                  <a:pt x="260" y="564"/>
                </a:lnTo>
                <a:lnTo>
                  <a:pt x="266" y="576"/>
                </a:lnTo>
                <a:lnTo>
                  <a:pt x="269" y="587"/>
                </a:lnTo>
                <a:lnTo>
                  <a:pt x="271" y="601"/>
                </a:lnTo>
                <a:lnTo>
                  <a:pt x="273" y="625"/>
                </a:lnTo>
                <a:lnTo>
                  <a:pt x="271" y="647"/>
                </a:lnTo>
                <a:lnTo>
                  <a:pt x="271" y="647"/>
                </a:lnTo>
                <a:lnTo>
                  <a:pt x="260" y="653"/>
                </a:lnTo>
                <a:lnTo>
                  <a:pt x="244" y="657"/>
                </a:lnTo>
                <a:lnTo>
                  <a:pt x="212" y="663"/>
                </a:lnTo>
                <a:lnTo>
                  <a:pt x="174" y="667"/>
                </a:lnTo>
                <a:lnTo>
                  <a:pt x="136" y="669"/>
                </a:lnTo>
                <a:lnTo>
                  <a:pt x="99" y="667"/>
                </a:lnTo>
                <a:lnTo>
                  <a:pt x="61" y="663"/>
                </a:lnTo>
                <a:lnTo>
                  <a:pt x="29" y="657"/>
                </a:lnTo>
                <a:lnTo>
                  <a:pt x="13" y="653"/>
                </a:lnTo>
                <a:lnTo>
                  <a:pt x="2" y="647"/>
                </a:lnTo>
                <a:lnTo>
                  <a:pt x="2" y="647"/>
                </a:lnTo>
                <a:lnTo>
                  <a:pt x="0" y="625"/>
                </a:lnTo>
                <a:lnTo>
                  <a:pt x="2" y="601"/>
                </a:lnTo>
                <a:lnTo>
                  <a:pt x="4" y="587"/>
                </a:lnTo>
                <a:lnTo>
                  <a:pt x="7" y="576"/>
                </a:lnTo>
                <a:lnTo>
                  <a:pt x="13" y="564"/>
                </a:lnTo>
                <a:lnTo>
                  <a:pt x="19" y="554"/>
                </a:lnTo>
                <a:lnTo>
                  <a:pt x="19" y="554"/>
                </a:lnTo>
                <a:lnTo>
                  <a:pt x="23" y="550"/>
                </a:lnTo>
                <a:lnTo>
                  <a:pt x="31" y="546"/>
                </a:lnTo>
                <a:lnTo>
                  <a:pt x="55" y="542"/>
                </a:lnTo>
                <a:lnTo>
                  <a:pt x="93" y="540"/>
                </a:lnTo>
                <a:lnTo>
                  <a:pt x="93" y="540"/>
                </a:lnTo>
                <a:lnTo>
                  <a:pt x="101" y="510"/>
                </a:lnTo>
                <a:lnTo>
                  <a:pt x="101" y="510"/>
                </a:lnTo>
                <a:lnTo>
                  <a:pt x="91" y="502"/>
                </a:lnTo>
                <a:lnTo>
                  <a:pt x="83" y="494"/>
                </a:lnTo>
                <a:lnTo>
                  <a:pt x="77" y="484"/>
                </a:lnTo>
                <a:lnTo>
                  <a:pt x="71" y="472"/>
                </a:lnTo>
                <a:lnTo>
                  <a:pt x="71" y="472"/>
                </a:lnTo>
                <a:lnTo>
                  <a:pt x="41" y="472"/>
                </a:lnTo>
                <a:lnTo>
                  <a:pt x="41" y="472"/>
                </a:lnTo>
                <a:lnTo>
                  <a:pt x="39" y="452"/>
                </a:lnTo>
                <a:lnTo>
                  <a:pt x="39" y="431"/>
                </a:lnTo>
                <a:lnTo>
                  <a:pt x="41" y="409"/>
                </a:lnTo>
                <a:lnTo>
                  <a:pt x="43" y="389"/>
                </a:lnTo>
                <a:lnTo>
                  <a:pt x="47" y="369"/>
                </a:lnTo>
                <a:lnTo>
                  <a:pt x="53" y="353"/>
                </a:lnTo>
                <a:lnTo>
                  <a:pt x="59" y="339"/>
                </a:lnTo>
                <a:lnTo>
                  <a:pt x="65" y="329"/>
                </a:lnTo>
                <a:lnTo>
                  <a:pt x="65" y="329"/>
                </a:lnTo>
                <a:lnTo>
                  <a:pt x="79" y="321"/>
                </a:lnTo>
                <a:lnTo>
                  <a:pt x="95" y="316"/>
                </a:lnTo>
                <a:lnTo>
                  <a:pt x="115" y="312"/>
                </a:lnTo>
                <a:lnTo>
                  <a:pt x="135" y="312"/>
                </a:lnTo>
                <a:lnTo>
                  <a:pt x="152" y="312"/>
                </a:lnTo>
                <a:lnTo>
                  <a:pt x="172" y="314"/>
                </a:lnTo>
                <a:lnTo>
                  <a:pt x="188" y="319"/>
                </a:lnTo>
                <a:lnTo>
                  <a:pt x="202" y="327"/>
                </a:lnTo>
                <a:lnTo>
                  <a:pt x="202" y="327"/>
                </a:lnTo>
                <a:lnTo>
                  <a:pt x="210" y="335"/>
                </a:lnTo>
                <a:lnTo>
                  <a:pt x="218" y="349"/>
                </a:lnTo>
                <a:lnTo>
                  <a:pt x="224" y="367"/>
                </a:lnTo>
                <a:lnTo>
                  <a:pt x="228" y="387"/>
                </a:lnTo>
                <a:lnTo>
                  <a:pt x="232" y="409"/>
                </a:lnTo>
                <a:lnTo>
                  <a:pt x="234" y="431"/>
                </a:lnTo>
                <a:lnTo>
                  <a:pt x="234" y="450"/>
                </a:lnTo>
                <a:lnTo>
                  <a:pt x="232" y="470"/>
                </a:lnTo>
                <a:lnTo>
                  <a:pt x="232" y="470"/>
                </a:lnTo>
                <a:lnTo>
                  <a:pt x="226" y="470"/>
                </a:lnTo>
                <a:lnTo>
                  <a:pt x="216" y="472"/>
                </a:lnTo>
                <a:lnTo>
                  <a:pt x="208" y="472"/>
                </a:lnTo>
                <a:lnTo>
                  <a:pt x="202" y="472"/>
                </a:lnTo>
                <a:lnTo>
                  <a:pt x="202" y="472"/>
                </a:lnTo>
                <a:close/>
                <a:moveTo>
                  <a:pt x="791" y="462"/>
                </a:moveTo>
                <a:lnTo>
                  <a:pt x="791" y="462"/>
                </a:lnTo>
                <a:lnTo>
                  <a:pt x="797" y="462"/>
                </a:lnTo>
                <a:lnTo>
                  <a:pt x="807" y="462"/>
                </a:lnTo>
                <a:lnTo>
                  <a:pt x="815" y="460"/>
                </a:lnTo>
                <a:lnTo>
                  <a:pt x="821" y="460"/>
                </a:lnTo>
                <a:lnTo>
                  <a:pt x="821" y="460"/>
                </a:lnTo>
                <a:lnTo>
                  <a:pt x="823" y="441"/>
                </a:lnTo>
                <a:lnTo>
                  <a:pt x="823" y="421"/>
                </a:lnTo>
                <a:lnTo>
                  <a:pt x="821" y="399"/>
                </a:lnTo>
                <a:lnTo>
                  <a:pt x="817" y="377"/>
                </a:lnTo>
                <a:lnTo>
                  <a:pt x="813" y="357"/>
                </a:lnTo>
                <a:lnTo>
                  <a:pt x="807" y="339"/>
                </a:lnTo>
                <a:lnTo>
                  <a:pt x="799" y="325"/>
                </a:lnTo>
                <a:lnTo>
                  <a:pt x="791" y="318"/>
                </a:lnTo>
                <a:lnTo>
                  <a:pt x="791" y="318"/>
                </a:lnTo>
                <a:lnTo>
                  <a:pt x="778" y="310"/>
                </a:lnTo>
                <a:lnTo>
                  <a:pt x="762" y="304"/>
                </a:lnTo>
                <a:lnTo>
                  <a:pt x="744" y="302"/>
                </a:lnTo>
                <a:lnTo>
                  <a:pt x="724" y="302"/>
                </a:lnTo>
                <a:lnTo>
                  <a:pt x="704" y="302"/>
                </a:lnTo>
                <a:lnTo>
                  <a:pt x="686" y="306"/>
                </a:lnTo>
                <a:lnTo>
                  <a:pt x="668" y="312"/>
                </a:lnTo>
                <a:lnTo>
                  <a:pt x="656" y="319"/>
                </a:lnTo>
                <a:lnTo>
                  <a:pt x="656" y="319"/>
                </a:lnTo>
                <a:lnTo>
                  <a:pt x="649" y="329"/>
                </a:lnTo>
                <a:lnTo>
                  <a:pt x="643" y="343"/>
                </a:lnTo>
                <a:lnTo>
                  <a:pt x="637" y="359"/>
                </a:lnTo>
                <a:lnTo>
                  <a:pt x="633" y="379"/>
                </a:lnTo>
                <a:lnTo>
                  <a:pt x="631" y="399"/>
                </a:lnTo>
                <a:lnTo>
                  <a:pt x="629" y="421"/>
                </a:lnTo>
                <a:lnTo>
                  <a:pt x="629" y="443"/>
                </a:lnTo>
                <a:lnTo>
                  <a:pt x="631" y="462"/>
                </a:lnTo>
                <a:lnTo>
                  <a:pt x="631" y="462"/>
                </a:lnTo>
                <a:lnTo>
                  <a:pt x="660" y="462"/>
                </a:lnTo>
                <a:lnTo>
                  <a:pt x="660" y="462"/>
                </a:lnTo>
                <a:lnTo>
                  <a:pt x="666" y="474"/>
                </a:lnTo>
                <a:lnTo>
                  <a:pt x="672" y="484"/>
                </a:lnTo>
                <a:lnTo>
                  <a:pt x="680" y="492"/>
                </a:lnTo>
                <a:lnTo>
                  <a:pt x="690" y="500"/>
                </a:lnTo>
                <a:lnTo>
                  <a:pt x="690" y="500"/>
                </a:lnTo>
                <a:lnTo>
                  <a:pt x="682" y="530"/>
                </a:lnTo>
                <a:lnTo>
                  <a:pt x="682" y="530"/>
                </a:lnTo>
                <a:lnTo>
                  <a:pt x="645" y="532"/>
                </a:lnTo>
                <a:lnTo>
                  <a:pt x="621" y="536"/>
                </a:lnTo>
                <a:lnTo>
                  <a:pt x="613" y="540"/>
                </a:lnTo>
                <a:lnTo>
                  <a:pt x="609" y="544"/>
                </a:lnTo>
                <a:lnTo>
                  <a:pt x="609" y="544"/>
                </a:lnTo>
                <a:lnTo>
                  <a:pt x="603" y="554"/>
                </a:lnTo>
                <a:lnTo>
                  <a:pt x="597" y="566"/>
                </a:lnTo>
                <a:lnTo>
                  <a:pt x="593" y="577"/>
                </a:lnTo>
                <a:lnTo>
                  <a:pt x="591" y="591"/>
                </a:lnTo>
                <a:lnTo>
                  <a:pt x="589" y="615"/>
                </a:lnTo>
                <a:lnTo>
                  <a:pt x="591" y="637"/>
                </a:lnTo>
                <a:lnTo>
                  <a:pt x="591" y="637"/>
                </a:lnTo>
                <a:lnTo>
                  <a:pt x="605" y="643"/>
                </a:lnTo>
                <a:lnTo>
                  <a:pt x="619" y="647"/>
                </a:lnTo>
                <a:lnTo>
                  <a:pt x="651" y="653"/>
                </a:lnTo>
                <a:lnTo>
                  <a:pt x="688" y="657"/>
                </a:lnTo>
                <a:lnTo>
                  <a:pt x="726" y="659"/>
                </a:lnTo>
                <a:lnTo>
                  <a:pt x="766" y="657"/>
                </a:lnTo>
                <a:lnTo>
                  <a:pt x="801" y="653"/>
                </a:lnTo>
                <a:lnTo>
                  <a:pt x="833" y="647"/>
                </a:lnTo>
                <a:lnTo>
                  <a:pt x="849" y="643"/>
                </a:lnTo>
                <a:lnTo>
                  <a:pt x="861" y="637"/>
                </a:lnTo>
                <a:lnTo>
                  <a:pt x="861" y="637"/>
                </a:lnTo>
                <a:lnTo>
                  <a:pt x="863" y="615"/>
                </a:lnTo>
                <a:lnTo>
                  <a:pt x="861" y="591"/>
                </a:lnTo>
                <a:lnTo>
                  <a:pt x="859" y="577"/>
                </a:lnTo>
                <a:lnTo>
                  <a:pt x="855" y="566"/>
                </a:lnTo>
                <a:lnTo>
                  <a:pt x="851" y="554"/>
                </a:lnTo>
                <a:lnTo>
                  <a:pt x="843" y="544"/>
                </a:lnTo>
                <a:lnTo>
                  <a:pt x="843" y="544"/>
                </a:lnTo>
                <a:lnTo>
                  <a:pt x="839" y="540"/>
                </a:lnTo>
                <a:lnTo>
                  <a:pt x="831" y="536"/>
                </a:lnTo>
                <a:lnTo>
                  <a:pt x="807" y="532"/>
                </a:lnTo>
                <a:lnTo>
                  <a:pt x="770" y="530"/>
                </a:lnTo>
                <a:lnTo>
                  <a:pt x="770" y="530"/>
                </a:lnTo>
                <a:lnTo>
                  <a:pt x="766" y="518"/>
                </a:lnTo>
                <a:lnTo>
                  <a:pt x="760" y="500"/>
                </a:lnTo>
                <a:lnTo>
                  <a:pt x="760" y="500"/>
                </a:lnTo>
                <a:lnTo>
                  <a:pt x="770" y="492"/>
                </a:lnTo>
                <a:lnTo>
                  <a:pt x="778" y="484"/>
                </a:lnTo>
                <a:lnTo>
                  <a:pt x="785" y="474"/>
                </a:lnTo>
                <a:lnTo>
                  <a:pt x="791" y="462"/>
                </a:lnTo>
                <a:lnTo>
                  <a:pt x="791" y="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391656" y="2048257"/>
            <a:ext cx="246888" cy="448055"/>
          </a:xfrm>
          <a:custGeom>
            <a:avLst/>
            <a:gdLst>
              <a:gd name="T0" fmla="*/ 218 w 456"/>
              <a:gd name="T1" fmla="*/ 8 h 931"/>
              <a:gd name="T2" fmla="*/ 275 w 456"/>
              <a:gd name="T3" fmla="*/ 67 h 931"/>
              <a:gd name="T4" fmla="*/ 283 w 456"/>
              <a:gd name="T5" fmla="*/ 133 h 931"/>
              <a:gd name="T6" fmla="*/ 236 w 456"/>
              <a:gd name="T7" fmla="*/ 202 h 931"/>
              <a:gd name="T8" fmla="*/ 174 w 456"/>
              <a:gd name="T9" fmla="*/ 222 h 931"/>
              <a:gd name="T10" fmla="*/ 95 w 456"/>
              <a:gd name="T11" fmla="*/ 189 h 931"/>
              <a:gd name="T12" fmla="*/ 63 w 456"/>
              <a:gd name="T13" fmla="*/ 111 h 931"/>
              <a:gd name="T14" fmla="*/ 81 w 456"/>
              <a:gd name="T15" fmla="*/ 48 h 931"/>
              <a:gd name="T16" fmla="*/ 150 w 456"/>
              <a:gd name="T17" fmla="*/ 2 h 931"/>
              <a:gd name="T18" fmla="*/ 303 w 456"/>
              <a:gd name="T19" fmla="*/ 611 h 931"/>
              <a:gd name="T20" fmla="*/ 200 w 456"/>
              <a:gd name="T21" fmla="*/ 591 h 931"/>
              <a:gd name="T22" fmla="*/ 172 w 456"/>
              <a:gd name="T23" fmla="*/ 611 h 931"/>
              <a:gd name="T24" fmla="*/ 164 w 456"/>
              <a:gd name="T25" fmla="*/ 784 h 931"/>
              <a:gd name="T26" fmla="*/ 57 w 456"/>
              <a:gd name="T27" fmla="*/ 607 h 931"/>
              <a:gd name="T28" fmla="*/ 15 w 456"/>
              <a:gd name="T29" fmla="*/ 570 h 931"/>
              <a:gd name="T30" fmla="*/ 0 w 456"/>
              <a:gd name="T31" fmla="*/ 514 h 931"/>
              <a:gd name="T32" fmla="*/ 8 w 456"/>
              <a:gd name="T33" fmla="*/ 308 h 931"/>
              <a:gd name="T34" fmla="*/ 65 w 456"/>
              <a:gd name="T35" fmla="*/ 250 h 931"/>
              <a:gd name="T36" fmla="*/ 236 w 456"/>
              <a:gd name="T37" fmla="*/ 242 h 931"/>
              <a:gd name="T38" fmla="*/ 309 w 456"/>
              <a:gd name="T39" fmla="*/ 274 h 931"/>
              <a:gd name="T40" fmla="*/ 341 w 456"/>
              <a:gd name="T41" fmla="*/ 347 h 931"/>
              <a:gd name="T42" fmla="*/ 341 w 456"/>
              <a:gd name="T43" fmla="*/ 611 h 931"/>
              <a:gd name="T44" fmla="*/ 450 w 456"/>
              <a:gd name="T45" fmla="*/ 617 h 931"/>
              <a:gd name="T46" fmla="*/ 456 w 456"/>
              <a:gd name="T47" fmla="*/ 786 h 931"/>
              <a:gd name="T48" fmla="*/ 432 w 456"/>
              <a:gd name="T49" fmla="*/ 810 h 931"/>
              <a:gd name="T50" fmla="*/ 192 w 456"/>
              <a:gd name="T51" fmla="*/ 802 h 931"/>
              <a:gd name="T52" fmla="*/ 186 w 456"/>
              <a:gd name="T53" fmla="*/ 635 h 931"/>
              <a:gd name="T54" fmla="*/ 210 w 456"/>
              <a:gd name="T55" fmla="*/ 611 h 931"/>
              <a:gd name="T56" fmla="*/ 361 w 456"/>
              <a:gd name="T57" fmla="*/ 675 h 931"/>
              <a:gd name="T58" fmla="*/ 353 w 456"/>
              <a:gd name="T59" fmla="*/ 651 h 931"/>
              <a:gd name="T60" fmla="*/ 331 w 456"/>
              <a:gd name="T61" fmla="*/ 641 h 931"/>
              <a:gd name="T62" fmla="*/ 315 w 456"/>
              <a:gd name="T63" fmla="*/ 641 h 931"/>
              <a:gd name="T64" fmla="*/ 289 w 456"/>
              <a:gd name="T65" fmla="*/ 651 h 931"/>
              <a:gd name="T66" fmla="*/ 281 w 456"/>
              <a:gd name="T67" fmla="*/ 675 h 931"/>
              <a:gd name="T68" fmla="*/ 289 w 456"/>
              <a:gd name="T69" fmla="*/ 701 h 931"/>
              <a:gd name="T70" fmla="*/ 315 w 456"/>
              <a:gd name="T71" fmla="*/ 720 h 931"/>
              <a:gd name="T72" fmla="*/ 327 w 456"/>
              <a:gd name="T73" fmla="*/ 746 h 931"/>
              <a:gd name="T74" fmla="*/ 325 w 456"/>
              <a:gd name="T75" fmla="*/ 754 h 931"/>
              <a:gd name="T76" fmla="*/ 317 w 456"/>
              <a:gd name="T77" fmla="*/ 752 h 931"/>
              <a:gd name="T78" fmla="*/ 281 w 456"/>
              <a:gd name="T79" fmla="*/ 728 h 931"/>
              <a:gd name="T80" fmla="*/ 283 w 456"/>
              <a:gd name="T81" fmla="*/ 752 h 931"/>
              <a:gd name="T82" fmla="*/ 303 w 456"/>
              <a:gd name="T83" fmla="*/ 772 h 931"/>
              <a:gd name="T84" fmla="*/ 331 w 456"/>
              <a:gd name="T85" fmla="*/ 776 h 931"/>
              <a:gd name="T86" fmla="*/ 351 w 456"/>
              <a:gd name="T87" fmla="*/ 768 h 931"/>
              <a:gd name="T88" fmla="*/ 363 w 456"/>
              <a:gd name="T89" fmla="*/ 752 h 931"/>
              <a:gd name="T90" fmla="*/ 365 w 456"/>
              <a:gd name="T91" fmla="*/ 724 h 931"/>
              <a:gd name="T92" fmla="*/ 355 w 456"/>
              <a:gd name="T93" fmla="*/ 705 h 931"/>
              <a:gd name="T94" fmla="*/ 319 w 456"/>
              <a:gd name="T95" fmla="*/ 681 h 931"/>
              <a:gd name="T96" fmla="*/ 315 w 456"/>
              <a:gd name="T97" fmla="*/ 671 h 931"/>
              <a:gd name="T98" fmla="*/ 321 w 456"/>
              <a:gd name="T99" fmla="*/ 661 h 931"/>
              <a:gd name="T100" fmla="*/ 327 w 456"/>
              <a:gd name="T101" fmla="*/ 663 h 931"/>
              <a:gd name="T102" fmla="*/ 361 w 456"/>
              <a:gd name="T103" fmla="*/ 681 h 931"/>
              <a:gd name="T104" fmla="*/ 198 w 456"/>
              <a:gd name="T105" fmla="*/ 828 h 931"/>
              <a:gd name="T106" fmla="*/ 283 w 456"/>
              <a:gd name="T107" fmla="*/ 83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6" h="931">
                <a:moveTo>
                  <a:pt x="174" y="0"/>
                </a:moveTo>
                <a:lnTo>
                  <a:pt x="174" y="0"/>
                </a:lnTo>
                <a:lnTo>
                  <a:pt x="196" y="2"/>
                </a:lnTo>
                <a:lnTo>
                  <a:pt x="218" y="8"/>
                </a:lnTo>
                <a:lnTo>
                  <a:pt x="236" y="18"/>
                </a:lnTo>
                <a:lnTo>
                  <a:pt x="252" y="32"/>
                </a:lnTo>
                <a:lnTo>
                  <a:pt x="266" y="48"/>
                </a:lnTo>
                <a:lnTo>
                  <a:pt x="275" y="67"/>
                </a:lnTo>
                <a:lnTo>
                  <a:pt x="283" y="89"/>
                </a:lnTo>
                <a:lnTo>
                  <a:pt x="285" y="111"/>
                </a:lnTo>
                <a:lnTo>
                  <a:pt x="285" y="111"/>
                </a:lnTo>
                <a:lnTo>
                  <a:pt x="283" y="133"/>
                </a:lnTo>
                <a:lnTo>
                  <a:pt x="275" y="155"/>
                </a:lnTo>
                <a:lnTo>
                  <a:pt x="266" y="173"/>
                </a:lnTo>
                <a:lnTo>
                  <a:pt x="252" y="189"/>
                </a:lnTo>
                <a:lnTo>
                  <a:pt x="236" y="202"/>
                </a:lnTo>
                <a:lnTo>
                  <a:pt x="218" y="212"/>
                </a:lnTo>
                <a:lnTo>
                  <a:pt x="196" y="220"/>
                </a:lnTo>
                <a:lnTo>
                  <a:pt x="174" y="222"/>
                </a:lnTo>
                <a:lnTo>
                  <a:pt x="174" y="222"/>
                </a:lnTo>
                <a:lnTo>
                  <a:pt x="150" y="220"/>
                </a:lnTo>
                <a:lnTo>
                  <a:pt x="131" y="212"/>
                </a:lnTo>
                <a:lnTo>
                  <a:pt x="111" y="202"/>
                </a:lnTo>
                <a:lnTo>
                  <a:pt x="95" y="189"/>
                </a:lnTo>
                <a:lnTo>
                  <a:pt x="81" y="173"/>
                </a:lnTo>
                <a:lnTo>
                  <a:pt x="71" y="155"/>
                </a:lnTo>
                <a:lnTo>
                  <a:pt x="65" y="133"/>
                </a:lnTo>
                <a:lnTo>
                  <a:pt x="63" y="111"/>
                </a:lnTo>
                <a:lnTo>
                  <a:pt x="63" y="111"/>
                </a:lnTo>
                <a:lnTo>
                  <a:pt x="65" y="89"/>
                </a:lnTo>
                <a:lnTo>
                  <a:pt x="71" y="67"/>
                </a:lnTo>
                <a:lnTo>
                  <a:pt x="81" y="48"/>
                </a:lnTo>
                <a:lnTo>
                  <a:pt x="95" y="32"/>
                </a:lnTo>
                <a:lnTo>
                  <a:pt x="111" y="18"/>
                </a:lnTo>
                <a:lnTo>
                  <a:pt x="131" y="8"/>
                </a:lnTo>
                <a:lnTo>
                  <a:pt x="150" y="2"/>
                </a:lnTo>
                <a:lnTo>
                  <a:pt x="174" y="0"/>
                </a:lnTo>
                <a:lnTo>
                  <a:pt x="174" y="0"/>
                </a:lnTo>
                <a:close/>
                <a:moveTo>
                  <a:pt x="210" y="611"/>
                </a:moveTo>
                <a:lnTo>
                  <a:pt x="303" y="611"/>
                </a:lnTo>
                <a:lnTo>
                  <a:pt x="303" y="591"/>
                </a:lnTo>
                <a:lnTo>
                  <a:pt x="210" y="591"/>
                </a:lnTo>
                <a:lnTo>
                  <a:pt x="210" y="591"/>
                </a:lnTo>
                <a:lnTo>
                  <a:pt x="200" y="591"/>
                </a:lnTo>
                <a:lnTo>
                  <a:pt x="192" y="595"/>
                </a:lnTo>
                <a:lnTo>
                  <a:pt x="184" y="599"/>
                </a:lnTo>
                <a:lnTo>
                  <a:pt x="178" y="603"/>
                </a:lnTo>
                <a:lnTo>
                  <a:pt x="172" y="611"/>
                </a:lnTo>
                <a:lnTo>
                  <a:pt x="168" y="617"/>
                </a:lnTo>
                <a:lnTo>
                  <a:pt x="166" y="625"/>
                </a:lnTo>
                <a:lnTo>
                  <a:pt x="164" y="635"/>
                </a:lnTo>
                <a:lnTo>
                  <a:pt x="164" y="784"/>
                </a:lnTo>
                <a:lnTo>
                  <a:pt x="142" y="931"/>
                </a:lnTo>
                <a:lnTo>
                  <a:pt x="57" y="931"/>
                </a:lnTo>
                <a:lnTo>
                  <a:pt x="57" y="607"/>
                </a:lnTo>
                <a:lnTo>
                  <a:pt x="57" y="607"/>
                </a:lnTo>
                <a:lnTo>
                  <a:pt x="45" y="599"/>
                </a:lnTo>
                <a:lnTo>
                  <a:pt x="33" y="591"/>
                </a:lnTo>
                <a:lnTo>
                  <a:pt x="23" y="581"/>
                </a:lnTo>
                <a:lnTo>
                  <a:pt x="15" y="570"/>
                </a:lnTo>
                <a:lnTo>
                  <a:pt x="10" y="556"/>
                </a:lnTo>
                <a:lnTo>
                  <a:pt x="4" y="544"/>
                </a:lnTo>
                <a:lnTo>
                  <a:pt x="2" y="528"/>
                </a:lnTo>
                <a:lnTo>
                  <a:pt x="0" y="514"/>
                </a:lnTo>
                <a:lnTo>
                  <a:pt x="0" y="347"/>
                </a:lnTo>
                <a:lnTo>
                  <a:pt x="0" y="347"/>
                </a:lnTo>
                <a:lnTo>
                  <a:pt x="2" y="325"/>
                </a:lnTo>
                <a:lnTo>
                  <a:pt x="8" y="308"/>
                </a:lnTo>
                <a:lnTo>
                  <a:pt x="17" y="288"/>
                </a:lnTo>
                <a:lnTo>
                  <a:pt x="31" y="274"/>
                </a:lnTo>
                <a:lnTo>
                  <a:pt x="47" y="260"/>
                </a:lnTo>
                <a:lnTo>
                  <a:pt x="65" y="250"/>
                </a:lnTo>
                <a:lnTo>
                  <a:pt x="85" y="244"/>
                </a:lnTo>
                <a:lnTo>
                  <a:pt x="105" y="242"/>
                </a:lnTo>
                <a:lnTo>
                  <a:pt x="236" y="242"/>
                </a:lnTo>
                <a:lnTo>
                  <a:pt x="236" y="242"/>
                </a:lnTo>
                <a:lnTo>
                  <a:pt x="258" y="244"/>
                </a:lnTo>
                <a:lnTo>
                  <a:pt x="277" y="250"/>
                </a:lnTo>
                <a:lnTo>
                  <a:pt x="295" y="260"/>
                </a:lnTo>
                <a:lnTo>
                  <a:pt x="309" y="274"/>
                </a:lnTo>
                <a:lnTo>
                  <a:pt x="323" y="288"/>
                </a:lnTo>
                <a:lnTo>
                  <a:pt x="333" y="308"/>
                </a:lnTo>
                <a:lnTo>
                  <a:pt x="339" y="325"/>
                </a:lnTo>
                <a:lnTo>
                  <a:pt x="341" y="347"/>
                </a:lnTo>
                <a:lnTo>
                  <a:pt x="341" y="514"/>
                </a:lnTo>
                <a:lnTo>
                  <a:pt x="341" y="514"/>
                </a:lnTo>
                <a:lnTo>
                  <a:pt x="341" y="528"/>
                </a:lnTo>
                <a:lnTo>
                  <a:pt x="341" y="611"/>
                </a:lnTo>
                <a:lnTo>
                  <a:pt x="432" y="611"/>
                </a:lnTo>
                <a:lnTo>
                  <a:pt x="432" y="611"/>
                </a:lnTo>
                <a:lnTo>
                  <a:pt x="442" y="613"/>
                </a:lnTo>
                <a:lnTo>
                  <a:pt x="450" y="617"/>
                </a:lnTo>
                <a:lnTo>
                  <a:pt x="454" y="625"/>
                </a:lnTo>
                <a:lnTo>
                  <a:pt x="456" y="635"/>
                </a:lnTo>
                <a:lnTo>
                  <a:pt x="456" y="786"/>
                </a:lnTo>
                <a:lnTo>
                  <a:pt x="456" y="786"/>
                </a:lnTo>
                <a:lnTo>
                  <a:pt x="454" y="796"/>
                </a:lnTo>
                <a:lnTo>
                  <a:pt x="450" y="802"/>
                </a:lnTo>
                <a:lnTo>
                  <a:pt x="442" y="808"/>
                </a:lnTo>
                <a:lnTo>
                  <a:pt x="432" y="810"/>
                </a:lnTo>
                <a:lnTo>
                  <a:pt x="210" y="810"/>
                </a:lnTo>
                <a:lnTo>
                  <a:pt x="210" y="810"/>
                </a:lnTo>
                <a:lnTo>
                  <a:pt x="200" y="808"/>
                </a:lnTo>
                <a:lnTo>
                  <a:pt x="192" y="802"/>
                </a:lnTo>
                <a:lnTo>
                  <a:pt x="186" y="796"/>
                </a:lnTo>
                <a:lnTo>
                  <a:pt x="186" y="786"/>
                </a:lnTo>
                <a:lnTo>
                  <a:pt x="186" y="635"/>
                </a:lnTo>
                <a:lnTo>
                  <a:pt x="186" y="635"/>
                </a:lnTo>
                <a:lnTo>
                  <a:pt x="186" y="625"/>
                </a:lnTo>
                <a:lnTo>
                  <a:pt x="192" y="617"/>
                </a:lnTo>
                <a:lnTo>
                  <a:pt x="200" y="613"/>
                </a:lnTo>
                <a:lnTo>
                  <a:pt x="210" y="611"/>
                </a:lnTo>
                <a:lnTo>
                  <a:pt x="210" y="611"/>
                </a:lnTo>
                <a:close/>
                <a:moveTo>
                  <a:pt x="361" y="681"/>
                </a:moveTo>
                <a:lnTo>
                  <a:pt x="361" y="681"/>
                </a:lnTo>
                <a:lnTo>
                  <a:pt x="361" y="675"/>
                </a:lnTo>
                <a:lnTo>
                  <a:pt x="361" y="675"/>
                </a:lnTo>
                <a:lnTo>
                  <a:pt x="359" y="661"/>
                </a:lnTo>
                <a:lnTo>
                  <a:pt x="357" y="655"/>
                </a:lnTo>
                <a:lnTo>
                  <a:pt x="353" y="651"/>
                </a:lnTo>
                <a:lnTo>
                  <a:pt x="353" y="651"/>
                </a:lnTo>
                <a:lnTo>
                  <a:pt x="349" y="647"/>
                </a:lnTo>
                <a:lnTo>
                  <a:pt x="345" y="645"/>
                </a:lnTo>
                <a:lnTo>
                  <a:pt x="331" y="641"/>
                </a:lnTo>
                <a:lnTo>
                  <a:pt x="331" y="631"/>
                </a:lnTo>
                <a:lnTo>
                  <a:pt x="315" y="631"/>
                </a:lnTo>
                <a:lnTo>
                  <a:pt x="315" y="641"/>
                </a:lnTo>
                <a:lnTo>
                  <a:pt x="315" y="641"/>
                </a:lnTo>
                <a:lnTo>
                  <a:pt x="301" y="645"/>
                </a:lnTo>
                <a:lnTo>
                  <a:pt x="295" y="647"/>
                </a:lnTo>
                <a:lnTo>
                  <a:pt x="289" y="651"/>
                </a:lnTo>
                <a:lnTo>
                  <a:pt x="289" y="651"/>
                </a:lnTo>
                <a:lnTo>
                  <a:pt x="285" y="657"/>
                </a:lnTo>
                <a:lnTo>
                  <a:pt x="283" y="661"/>
                </a:lnTo>
                <a:lnTo>
                  <a:pt x="281" y="675"/>
                </a:lnTo>
                <a:lnTo>
                  <a:pt x="281" y="675"/>
                </a:lnTo>
                <a:lnTo>
                  <a:pt x="281" y="685"/>
                </a:lnTo>
                <a:lnTo>
                  <a:pt x="285" y="693"/>
                </a:lnTo>
                <a:lnTo>
                  <a:pt x="285" y="693"/>
                </a:lnTo>
                <a:lnTo>
                  <a:pt x="289" y="701"/>
                </a:lnTo>
                <a:lnTo>
                  <a:pt x="295" y="707"/>
                </a:lnTo>
                <a:lnTo>
                  <a:pt x="295" y="707"/>
                </a:lnTo>
                <a:lnTo>
                  <a:pt x="315" y="720"/>
                </a:lnTo>
                <a:lnTo>
                  <a:pt x="315" y="720"/>
                </a:lnTo>
                <a:lnTo>
                  <a:pt x="323" y="726"/>
                </a:lnTo>
                <a:lnTo>
                  <a:pt x="327" y="730"/>
                </a:lnTo>
                <a:lnTo>
                  <a:pt x="327" y="730"/>
                </a:lnTo>
                <a:lnTo>
                  <a:pt x="327" y="746"/>
                </a:lnTo>
                <a:lnTo>
                  <a:pt x="327" y="746"/>
                </a:lnTo>
                <a:lnTo>
                  <a:pt x="327" y="754"/>
                </a:lnTo>
                <a:lnTo>
                  <a:pt x="327" y="754"/>
                </a:lnTo>
                <a:lnTo>
                  <a:pt x="325" y="754"/>
                </a:lnTo>
                <a:lnTo>
                  <a:pt x="321" y="756"/>
                </a:lnTo>
                <a:lnTo>
                  <a:pt x="321" y="756"/>
                </a:lnTo>
                <a:lnTo>
                  <a:pt x="317" y="754"/>
                </a:lnTo>
                <a:lnTo>
                  <a:pt x="317" y="752"/>
                </a:lnTo>
                <a:lnTo>
                  <a:pt x="317" y="752"/>
                </a:lnTo>
                <a:lnTo>
                  <a:pt x="315" y="736"/>
                </a:lnTo>
                <a:lnTo>
                  <a:pt x="315" y="728"/>
                </a:lnTo>
                <a:lnTo>
                  <a:pt x="281" y="728"/>
                </a:lnTo>
                <a:lnTo>
                  <a:pt x="281" y="734"/>
                </a:lnTo>
                <a:lnTo>
                  <a:pt x="281" y="734"/>
                </a:lnTo>
                <a:lnTo>
                  <a:pt x="283" y="744"/>
                </a:lnTo>
                <a:lnTo>
                  <a:pt x="283" y="752"/>
                </a:lnTo>
                <a:lnTo>
                  <a:pt x="287" y="760"/>
                </a:lnTo>
                <a:lnTo>
                  <a:pt x="291" y="766"/>
                </a:lnTo>
                <a:lnTo>
                  <a:pt x="291" y="766"/>
                </a:lnTo>
                <a:lnTo>
                  <a:pt x="303" y="772"/>
                </a:lnTo>
                <a:lnTo>
                  <a:pt x="315" y="776"/>
                </a:lnTo>
                <a:lnTo>
                  <a:pt x="315" y="788"/>
                </a:lnTo>
                <a:lnTo>
                  <a:pt x="331" y="788"/>
                </a:lnTo>
                <a:lnTo>
                  <a:pt x="331" y="776"/>
                </a:lnTo>
                <a:lnTo>
                  <a:pt x="331" y="776"/>
                </a:lnTo>
                <a:lnTo>
                  <a:pt x="339" y="774"/>
                </a:lnTo>
                <a:lnTo>
                  <a:pt x="345" y="772"/>
                </a:lnTo>
                <a:lnTo>
                  <a:pt x="351" y="768"/>
                </a:lnTo>
                <a:lnTo>
                  <a:pt x="357" y="764"/>
                </a:lnTo>
                <a:lnTo>
                  <a:pt x="357" y="764"/>
                </a:lnTo>
                <a:lnTo>
                  <a:pt x="361" y="758"/>
                </a:lnTo>
                <a:lnTo>
                  <a:pt x="363" y="752"/>
                </a:lnTo>
                <a:lnTo>
                  <a:pt x="365" y="744"/>
                </a:lnTo>
                <a:lnTo>
                  <a:pt x="365" y="736"/>
                </a:lnTo>
                <a:lnTo>
                  <a:pt x="365" y="736"/>
                </a:lnTo>
                <a:lnTo>
                  <a:pt x="365" y="724"/>
                </a:lnTo>
                <a:lnTo>
                  <a:pt x="363" y="716"/>
                </a:lnTo>
                <a:lnTo>
                  <a:pt x="363" y="716"/>
                </a:lnTo>
                <a:lnTo>
                  <a:pt x="359" y="710"/>
                </a:lnTo>
                <a:lnTo>
                  <a:pt x="355" y="705"/>
                </a:lnTo>
                <a:lnTo>
                  <a:pt x="355" y="705"/>
                </a:lnTo>
                <a:lnTo>
                  <a:pt x="337" y="693"/>
                </a:lnTo>
                <a:lnTo>
                  <a:pt x="337" y="693"/>
                </a:lnTo>
                <a:lnTo>
                  <a:pt x="319" y="681"/>
                </a:lnTo>
                <a:lnTo>
                  <a:pt x="319" y="681"/>
                </a:lnTo>
                <a:lnTo>
                  <a:pt x="317" y="677"/>
                </a:lnTo>
                <a:lnTo>
                  <a:pt x="315" y="671"/>
                </a:lnTo>
                <a:lnTo>
                  <a:pt x="315" y="671"/>
                </a:lnTo>
                <a:lnTo>
                  <a:pt x="317" y="663"/>
                </a:lnTo>
                <a:lnTo>
                  <a:pt x="317" y="663"/>
                </a:lnTo>
                <a:lnTo>
                  <a:pt x="319" y="661"/>
                </a:lnTo>
                <a:lnTo>
                  <a:pt x="321" y="661"/>
                </a:lnTo>
                <a:lnTo>
                  <a:pt x="321" y="661"/>
                </a:lnTo>
                <a:lnTo>
                  <a:pt x="325" y="661"/>
                </a:lnTo>
                <a:lnTo>
                  <a:pt x="327" y="663"/>
                </a:lnTo>
                <a:lnTo>
                  <a:pt x="327" y="663"/>
                </a:lnTo>
                <a:lnTo>
                  <a:pt x="327" y="675"/>
                </a:lnTo>
                <a:lnTo>
                  <a:pt x="327" y="681"/>
                </a:lnTo>
                <a:lnTo>
                  <a:pt x="361" y="681"/>
                </a:lnTo>
                <a:lnTo>
                  <a:pt x="361" y="681"/>
                </a:lnTo>
                <a:close/>
                <a:moveTo>
                  <a:pt x="283" y="830"/>
                </a:moveTo>
                <a:lnTo>
                  <a:pt x="210" y="830"/>
                </a:lnTo>
                <a:lnTo>
                  <a:pt x="210" y="830"/>
                </a:lnTo>
                <a:lnTo>
                  <a:pt x="198" y="828"/>
                </a:lnTo>
                <a:lnTo>
                  <a:pt x="188" y="826"/>
                </a:lnTo>
                <a:lnTo>
                  <a:pt x="206" y="931"/>
                </a:lnTo>
                <a:lnTo>
                  <a:pt x="283" y="931"/>
                </a:lnTo>
                <a:lnTo>
                  <a:pt x="283" y="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267712" y="4709160"/>
            <a:ext cx="512064" cy="384048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310128" y="4048032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PA_任意多边形 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97680" y="3383280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053534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0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5" name="object 7"/>
          <p:cNvSpPr/>
          <p:nvPr/>
        </p:nvSpPr>
        <p:spPr>
          <a:xfrm>
            <a:off x="6306502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406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7517851" y="2557207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7517851" y="394942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7517851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5094922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087581" y="394307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/>
          <p:nvPr/>
        </p:nvSpPr>
        <p:spPr>
          <a:xfrm>
            <a:off x="6846887" y="2059703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58" y="0"/>
                </a:moveTo>
                <a:lnTo>
                  <a:pt x="245986" y="0"/>
                </a:lnTo>
                <a:lnTo>
                  <a:pt x="0" y="426059"/>
                </a:lnTo>
                <a:lnTo>
                  <a:pt x="245986" y="852106"/>
                </a:lnTo>
                <a:lnTo>
                  <a:pt x="737946" y="852106"/>
                </a:lnTo>
                <a:lnTo>
                  <a:pt x="983932" y="426059"/>
                </a:lnTo>
                <a:lnTo>
                  <a:pt x="737958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4023360" y="5863721"/>
            <a:ext cx="931544" cy="807085"/>
          </a:xfrm>
          <a:custGeom>
            <a:avLst/>
            <a:gdLst/>
            <a:ahLst/>
            <a:cxnLst/>
            <a:rect l="l" t="t" r="r" b="b"/>
            <a:pathLst>
              <a:path w="931545" h="807084">
                <a:moveTo>
                  <a:pt x="698614" y="0"/>
                </a:moveTo>
                <a:lnTo>
                  <a:pt x="232867" y="0"/>
                </a:lnTo>
                <a:lnTo>
                  <a:pt x="0" y="403351"/>
                </a:lnTo>
                <a:lnTo>
                  <a:pt x="232867" y="806703"/>
                </a:lnTo>
                <a:lnTo>
                  <a:pt x="698601" y="806703"/>
                </a:lnTo>
                <a:lnTo>
                  <a:pt x="931481" y="403351"/>
                </a:lnTo>
                <a:lnTo>
                  <a:pt x="69861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28016" y="1497082"/>
            <a:ext cx="6647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в формировании спортивной мотивации у детей и подростков очень важна. Родители могут помочь своим детям и подросткам заинтересоваться спортом и развить у них спортивную мотивацию. Занятия спортом имеют множество преимуществ для здоровья и развития личности ребенка и подростка.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6032" y="3438659"/>
            <a:ext cx="4727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влияние включает в себя стимулирование интереса к спорту, создание условий для развития талантов и обеспечение необходимой поддержки. Это может привести не только к достижению выдающихся результатов, но и к формированию здорового образа жизни и самодисциплины.</a:t>
            </a:r>
          </a:p>
          <a:p>
            <a:pPr algn="ctr"/>
            <a:r>
              <a:rPr lang="ru-RU" sz="1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727448"/>
            <a:ext cx="1353312" cy="1170432"/>
          </a:xfrm>
          <a:prstGeom prst="hexagon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216" y="4014216"/>
            <a:ext cx="1406898" cy="123444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527048"/>
            <a:ext cx="9144000" cy="53309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173735"/>
            <a:ext cx="7872984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-1641348" y="4183380"/>
            <a:ext cx="532180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944" y="188366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2752" y="3389376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896" y="487070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3"/>
          <p:cNvSpPr txBox="1"/>
          <p:nvPr/>
        </p:nvSpPr>
        <p:spPr>
          <a:xfrm>
            <a:off x="1454414" y="1664762"/>
            <a:ext cx="73786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Рогачева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О.,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Ракитская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 Н. Влияние родителей на формирование мотивации к спортивной деятельности у детей //Актуальные вопросы развития, социализации и реабилитации личности в современных условиях. – 2021. – С. 128-131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442222" y="3353354"/>
            <a:ext cx="75646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родителей в формировании спортивной мотивации у детей и подростков[https://zonasporta.com/articles/sportivnaya-motivaciya/roly-roditeley-v-formirovanii-sportivnoy-motivacii-u-detey-i-podrostkov]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1325880" y="4670090"/>
            <a:ext cx="7662672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Семейный спорт. Как заинтересовать детей и поддержать родителей? Доклад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подготовлен при поддержке Министерства спорта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РФ[https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norma-sport.ru/upload/Семейный%20спорт_доклад2023.pdf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]</a:t>
            </a:r>
          </a:p>
          <a:p>
            <a:pPr lvl="0">
              <a:spcBef>
                <a:spcPct val="0"/>
              </a:spcBef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A_任意多边形 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60296" y="1990255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16977" y="3559466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904364" y="5089680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945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375</cp:revision>
  <dcterms:created xsi:type="dcterms:W3CDTF">2019-11-13T12:28:12Z</dcterms:created>
  <dcterms:modified xsi:type="dcterms:W3CDTF">2024-10-21T12:24:44Z</dcterms:modified>
</cp:coreProperties>
</file>