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74" r:id="rId5"/>
    <p:sldId id="257" r:id="rId6"/>
    <p:sldId id="260" r:id="rId7"/>
    <p:sldId id="261" r:id="rId8"/>
    <p:sldId id="262" r:id="rId9"/>
    <p:sldId id="263" r:id="rId10"/>
    <p:sldId id="270" r:id="rId11"/>
    <p:sldId id="272" r:id="rId12"/>
    <p:sldId id="273" r:id="rId13"/>
    <p:sldId id="277" r:id="rId14"/>
    <p:sldId id="279" r:id="rId15"/>
    <p:sldId id="278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4342" y="1621238"/>
            <a:ext cx="8825658" cy="1380754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экономика и технологическое предпринимательство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1164566" y="3256400"/>
            <a:ext cx="9916724" cy="706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Проект: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Вывод на рынок </a:t>
            </a:r>
            <a:r>
              <a:rPr kumimoji="0" lang="ru-RU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чат-бота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бизнеса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0381" y="5215406"/>
            <a:ext cx="375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Выполнил:_____________________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Проверил:______________________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6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08" y="973668"/>
            <a:ext cx="10368949" cy="706964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инвестиционной привлекательности проекта для потребителей 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822" y="2329132"/>
            <a:ext cx="10697739" cy="3735238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Эффективность и окупаемость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чат-бота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зависят от его задач и влияния на бизнес-процессы. Чат-бот считается эффективным, если он выполняет свои функции и помогает достичь целей компании. Окупаемость оценивается через расчёт рентабельности инвестиций (ROI). 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Пример расчёта окупаемости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чат-бота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Бот обрабатывает 65% типовых запросов, что позволяет сократить штат операторов первой линии поддержки.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Среднее время ожидания ответа сокращается с 3,5 минут до 15 секунд, нагрузка на колл-центр снижается на 47%.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ROI (коэффициент возврата инвестиций )за первый год эксплуатации составляет 280%.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Телекоммуникационная компания вложила 1,5 млн. рублей в разработку и внедрение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чат-бота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Экономия на персонале и увеличение продаж принесли ежемесячную выгоду в 600 000 рублей. Инвестиции окупились через 2,5 месяца. 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8302" y="6098876"/>
            <a:ext cx="10603605" cy="629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buClr>
                <a:schemeClr val="accent1"/>
              </a:buClr>
              <a:buSzPct val="80000"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10 сценариев внедрения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AI-чат-ботов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 максимальной рентабельностью [Электронная версия]</a:t>
            </a:r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SzPct val="80000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https://aiconsult.store/knowledge-base/ai-chatbot-roi-scenarios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9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для бизнеса по производству и внедрению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чат-ботов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620" y="3664549"/>
            <a:ext cx="4925682" cy="162344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2060"/>
              </a:buClr>
              <a:buSzPct val="25000"/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из них связаны с защитой личных данных, недооценкой финансовой составляющей, местом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IT-системе компании и их ролью в принятии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бизнес-решений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591360" y="2385525"/>
            <a:ext cx="527460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Риски для бизнеса по внедрению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чат-ботов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6721865" y="2348143"/>
            <a:ext cx="506181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Риски для бизнеса по производству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чат-ботов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6718989" y="3578843"/>
            <a:ext cx="5142332" cy="1864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чат-бота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связано с техническими, правовыми и финансовыми рисками. Эти риски возникают из-за особенностей разработки и использования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несоблюдения мер безопасности, правовых норм или финансовых расчётов. 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9125" y="5809651"/>
            <a:ext cx="10912416" cy="72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Своевременная профилактика перечисленных рисков значительно усилит преимущества от производства и внедрения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которые уже сейчас стали необходимы в современном бизнесе.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904117" y="3739551"/>
            <a:ext cx="2424022" cy="158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24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099" y="1043116"/>
            <a:ext cx="9680942" cy="706964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Технические риски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981" y="2413338"/>
            <a:ext cx="1123159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Уязвимости в коде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Ошибки программистов могут привести к атакам, таким как инъекции кода или переполнение буфера. 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Недостаточная аутентификация и авторизация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Отсутствие или неправильное использование механизмов аутентификации может позволить злоумышленникам получить несанкционированный доступ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чат-боту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Уязвимости в API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Например, инъекции вредоносных SQL-запросов или отсутствие проверки входных данных. 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Социальная инженерия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Хакеры могут использовать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обмана пользователей и получения доступа к конфиденциальной информации. 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Уязвимости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хостинг-провайдера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баз данных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Неадекватная защита серверной инфраструктуры может дать злоумышленникам возможность получить доступ к системам компании.  </a:t>
            </a:r>
          </a:p>
          <a:p>
            <a:pPr algn="just">
              <a:buClr>
                <a:srgbClr val="002060"/>
              </a:buClr>
              <a:buSzPct val="25000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Правовые риски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78702" y="3217653"/>
            <a:ext cx="7634377" cy="3441939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Нарушение законодательства о защите персональных данных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Например, чат-бот, который собирает имена, телефоны или почту пользователей, должен быть зарегистрирован как оператор персональных данных. 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Проблемы с авторскими правами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чат-бот создан с помощью специализированных платформ, владельцу нужно доказать свой творческий вклад, чтобы его признали правообладателем. 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который охраняется авторским правом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Например, картинки и фразы в сценарии чата должны быть оригинальными.  </a:t>
            </a:r>
          </a:p>
          <a:p>
            <a:endParaRPr lang="ru-RU" dirty="0"/>
          </a:p>
        </p:txBody>
      </p:sp>
      <p:pic>
        <p:nvPicPr>
          <p:cNvPr id="4" name="Рисунок 3" descr="C:\Users\Ольга\Desktop\1680973347_kartinki-pibig-info-p-advokatura-kartinki-dlya-prezentatsii-arti-68.jpg"/>
          <p:cNvPicPr/>
          <p:nvPr/>
        </p:nvPicPr>
        <p:blipFill>
          <a:blip r:embed="rId2"/>
          <a:srcRect l="9677" r="8244"/>
          <a:stretch>
            <a:fillRect/>
          </a:stretch>
        </p:blipFill>
        <p:spPr bwMode="auto">
          <a:xfrm>
            <a:off x="453603" y="3509801"/>
            <a:ext cx="3693547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855" y="956414"/>
            <a:ext cx="9645319" cy="950023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Финансовые риски</a:t>
            </a:r>
            <a:b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10551" y="2441275"/>
            <a:ext cx="5978105" cy="41579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 затрат при масштабировании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Например, если бизнес зависит от чатов с клиентами, увеличение числа пользователей может привести к резкому росту расходов на использование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чат-бота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базе платных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ИИ-сервисов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Необходимость технических доработок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Если архитектура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чат-бота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рассчитана на большую активность аудитории, это может привести к сбоям в работе.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:\Users\Ольга\Desktop\monitoring_ce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6460" y="2441275"/>
            <a:ext cx="52793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707" y="5536017"/>
            <a:ext cx="8825657" cy="56673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861" y="854016"/>
            <a:ext cx="110763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Внедрять меры безопасности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Например, использовать сквозное шифрование для защиты данных, внедрить многофакторную аутентификацию и контроль доступа.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Проводить регулярные проверки безопасности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Проводить аудит безопасности и тесты на проникновение для выявления и устранения уязвимостей.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Минимизировать данные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Собирать только те данные, которые абсолютно необходимы для работы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чат-бота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Обучать пользователей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Объяснять пользователям безопасное взаимодействие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чат-ботом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например, рекомендации по неразглашению конфиденциальной информации без крайней необходимости.</a:t>
            </a:r>
          </a:p>
          <a:p>
            <a:pPr algn="just">
              <a:buClr>
                <a:srgbClr val="002060"/>
              </a:buClr>
              <a:buSzPct val="250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740" y="836082"/>
            <a:ext cx="8761413" cy="706964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Вывод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7170" y="2413337"/>
            <a:ext cx="57451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чат-боты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инструмент, который меняет правила игры для бизнеса. Они способны улучшить практически каждый аспект работы компании: от взаимодействия с клиентами до сбора и анализа данных. Однако, как и с любым инновационным инструментом, здесь есть свои риски, с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воевременная профилактика которых значительно усилит преимущества от производства и внедрения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Ольга\Desktop\104117471-makeit_robots_take_jobs_clifford_mezz.jpg"/>
          <p:cNvPicPr/>
          <p:nvPr/>
        </p:nvPicPr>
        <p:blipFill>
          <a:blip r:embed="rId2"/>
          <a:srcRect l="2292" r="33526"/>
          <a:stretch>
            <a:fillRect/>
          </a:stretch>
        </p:blipFill>
        <p:spPr bwMode="auto">
          <a:xfrm>
            <a:off x="869943" y="2553275"/>
            <a:ext cx="3947795" cy="345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14" y="905094"/>
            <a:ext cx="8761413" cy="706964"/>
          </a:xfrm>
        </p:spPr>
        <p:txBody>
          <a:bodyPr/>
          <a:lstStyle/>
          <a:p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Благодарим за внимание!</a:t>
            </a:r>
          </a:p>
        </p:txBody>
      </p:sp>
      <p:pic>
        <p:nvPicPr>
          <p:cNvPr id="7" name="Рисунок 6" descr="C:\Users\Ольга\Desktop\iStock_000067117973_XXXLarge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8257" y="2294627"/>
            <a:ext cx="5322498" cy="434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05" y="2322680"/>
            <a:ext cx="10359383" cy="583584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Продаваемый продукт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Чат-бот для сайта и </a:t>
            </a:r>
            <a:r>
              <a:rPr lang="ru-RU" alt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мессенджеров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4060" t="6222" r="3498" b="4889"/>
          <a:stretch>
            <a:fillRect/>
          </a:stretch>
        </p:blipFill>
        <p:spPr bwMode="auto">
          <a:xfrm>
            <a:off x="6252127" y="2805511"/>
            <a:ext cx="5638800" cy="342604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/>
          <a:srcRect l="4241" t="5205" r="4274" b="6233"/>
          <a:stretch>
            <a:fillRect/>
          </a:stretch>
        </p:blipFill>
        <p:spPr bwMode="auto">
          <a:xfrm>
            <a:off x="534838" y="2881222"/>
            <a:ext cx="5434642" cy="323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46981" y="6245524"/>
            <a:ext cx="11128075" cy="61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buClr>
                <a:schemeClr val="accent1"/>
              </a:buClr>
              <a:buSzPct val="80000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Источник: Разработка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для сайта 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мессенджеров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[Электронная версия]</a:t>
            </a:r>
          </a:p>
          <a:p>
            <a:pPr algn="ctr">
              <a:buClr>
                <a:schemeClr val="accent1"/>
              </a:buClr>
              <a:buSzPct val="80000"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s://smartybot.ru/orderbot/?utm_source=yandex&amp;utm_medium=cpc&amp;utm_campaign=SmartyBot_Poisk_TGO_Celevye_Rossiya%7C119983063&amp;utm_content=type_search%7Cpl_none%7Cgbid_5574282630%7Cadid_16993309524%7Crt_205574282630%7Cptype_premium%7Cpos_4%7Cdevice_desktop&amp;utm_term=---autotargeting%7Ckwid_205574282630&amp;yclid=13293624671347933183#advantages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6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884" y="752878"/>
            <a:ext cx="10619116" cy="706964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martybot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»- производитель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чат-ботов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68" y="2242868"/>
            <a:ext cx="4964206" cy="44598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Компания «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martybot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занимается разработкой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 потребности бизнеса. Производит следующие виды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алгоритмические, 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боты,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энтерпрайс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Компания внедряет передовые AI-технологии на базе GPT для бизнеса.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Доступные модели под любые задачи и возможности: GPT-4o, GPT-4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GPT-3.5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YandexGPT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GigaChat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точность.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GPT обеспечивает высокую точность в понимании и обработке запросов.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Обучаемость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GPT-модели легко обучаются на специфических данных, что позволяет адаптировать бота под любые задачи.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Естественность диалогов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базе GPT создают более естественные и понятные диалоги.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Многофункциональность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Возможность обработки сложных запросов и предоставления детализированных ответов.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AutoShape 4" descr="https://theroco.com/assets/2018/06/microsoft-adaptive-controller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4154" t="6320" r="4732" b="6442"/>
          <a:stretch>
            <a:fillRect/>
          </a:stretch>
        </p:blipFill>
        <p:spPr bwMode="auto">
          <a:xfrm>
            <a:off x="5736566" y="2389517"/>
            <a:ext cx="6107502" cy="3666226"/>
          </a:xfrm>
          <a:prstGeom prst="rect">
            <a:avLst/>
          </a:prstGeom>
          <a:noFill/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528868" y="6055744"/>
            <a:ext cx="7410090" cy="672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buClr>
                <a:schemeClr val="accent1"/>
              </a:buClr>
              <a:buSzPct val="80000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Источник: Разработка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для сайта 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мессенджеров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[Электронная версия]</a:t>
            </a:r>
          </a:p>
          <a:p>
            <a:pPr algn="ctr">
              <a:buClr>
                <a:schemeClr val="accent1"/>
              </a:buClr>
              <a:buSzPct val="80000"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s://smartybot.ru/orderbot/?utm_source=yandex&amp;utm_medium=cpc&amp;utm_campaign=SmartyBot_Poisk_TGO_Celevye_Rossiya%7C119983063&amp;utm_content=type_search%7Cpl_none%7Cgbid_5574282630%7Cadid_16993309524%7Crt_205574282630%7Cptype_premium%7Cpos_4%7Cdevice_desktop&amp;utm_term=---autotargeting%7Ckwid_205574282630&amp;yclid=13293624671347933183#advantages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4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582" y="2030664"/>
            <a:ext cx="4351023" cy="22838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martybot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»-производит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разных отраслей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4164" t="5925" r="4100" b="4965"/>
          <a:stretch>
            <a:fillRect/>
          </a:stretch>
        </p:blipFill>
        <p:spPr bwMode="auto">
          <a:xfrm>
            <a:off x="6525308" y="576315"/>
            <a:ext cx="5455920" cy="297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3908" t="5695" r="4417" b="5173"/>
          <a:stretch>
            <a:fillRect/>
          </a:stretch>
        </p:blipFill>
        <p:spPr bwMode="auto">
          <a:xfrm>
            <a:off x="6492708" y="3663471"/>
            <a:ext cx="5452110" cy="298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29728" y="5589918"/>
            <a:ext cx="5520906" cy="672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buClr>
                <a:schemeClr val="accent1"/>
              </a:buClr>
              <a:buSzPct val="80000"/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Разработка </a:t>
            </a:r>
            <a:r>
              <a:rPr lang="ru-RU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сайта и </a:t>
            </a:r>
            <a:r>
              <a:rPr lang="ru-RU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мессенджеров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[Электронная версия]</a:t>
            </a:r>
          </a:p>
          <a:p>
            <a:pPr algn="ctr">
              <a:buClr>
                <a:schemeClr val="accent1"/>
              </a:buClr>
              <a:buSzPct val="80000"/>
            </a:pPr>
            <a:r>
              <a:rPr lang="en-US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smartybot.ru/orderbot/?utm_source=yandex&amp;utm_medium=cpc&amp;utm_campaign=SmartyBot_Poisk_TGO_Celevye_Rossiya%7C119983063&amp;utm_content=type_search%7Cpl_none%7Cgbid_5574282630%7Cadid_16993309524%7Crt_205574282630%7Cptype_premium%7Cpos_4%7Cdevice_desktop&amp;utm_term=---autotargeting%7Ckwid_205574282630&amp;yclid=13293624671347933183#advantages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257" y="1048039"/>
            <a:ext cx="9496570" cy="7069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продажах 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мессенджер-маркетинге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972" y="2403194"/>
            <a:ext cx="62689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данным компании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Grand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View Research, в 2025 году мировой рынок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составил $9,56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в 2030-м достигнет $27,29 млрд. По прогнозам рынок будет расти в среднем на 23,3% год от года.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Чат-боты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сегодня не просто отвечают на вопросы, но строят воронки, сегментируют аудиторию, помогают продавать и удерживать клиентов.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034" y="6057919"/>
            <a:ext cx="5426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Источник: Перспективы развития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продажах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мессенджер-маркетинге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[Электронная версия]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https://dzen.ru/a/aEJ4Sy3VVkY8pxux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9539" t="22331" r="28721" b="6317"/>
          <a:stretch>
            <a:fillRect/>
          </a:stretch>
        </p:blipFill>
        <p:spPr bwMode="auto">
          <a:xfrm>
            <a:off x="7004649" y="2346385"/>
            <a:ext cx="4934308" cy="4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00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Бизнес-идея, бизнес-модель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272" y="2501660"/>
            <a:ext cx="5963728" cy="26396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потребитель: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представители бизнеса, для коммерческих целей.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Ценностное предложение: доступность, актуальность, новизна, практичность.</a:t>
            </a: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Прогнозный период  проекта: 1 год.</a:t>
            </a:r>
          </a:p>
        </p:txBody>
      </p:sp>
      <p:pic>
        <p:nvPicPr>
          <p:cNvPr id="5" name="Рисунок 4" descr="C:\Users\Ольга\Desktop\robo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65" y="2320506"/>
            <a:ext cx="6047117" cy="412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74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45" y="867819"/>
            <a:ext cx="8761413" cy="706964"/>
          </a:xfrm>
        </p:spPr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Маркетинг. Продвижение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050" y="2493034"/>
            <a:ext cx="6997006" cy="39595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Чат- бот для бизнеса.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Цена: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70000 руб., 120000 руб., 300000 руб.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Продвижение: ведение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участие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конференциях, платная реклама в сети Интернет, публикации на специализированных форумах и платформах, SEO-оптимизация сайта, участие в online-курсах и образовательных платформах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C:\Users\Ольга\Desktop\a15258e6eb1ee7d35bf70bf1465d6ac3.png"/>
          <p:cNvPicPr/>
          <p:nvPr/>
        </p:nvPicPr>
        <p:blipFill>
          <a:blip r:embed="rId2"/>
          <a:srcRect l="26364" r="22753"/>
          <a:stretch>
            <a:fillRect/>
          </a:stretch>
        </p:blipFill>
        <p:spPr bwMode="auto">
          <a:xfrm>
            <a:off x="465827" y="2251493"/>
            <a:ext cx="4382218" cy="401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030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продвижения </a:t>
            </a:r>
            <a:br>
              <a:rPr lang="ru-RU" alt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чат-бота</a:t>
            </a:r>
            <a:r>
              <a:rPr lang="ru-RU" alt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00333" y="2286000"/>
            <a:ext cx="11283350" cy="4416725"/>
          </a:xfrm>
        </p:spPr>
        <p:txBody>
          <a:bodyPr>
            <a:normAutofit fontScale="85000" lnSpcReduction="10000"/>
          </a:bodyPr>
          <a:lstStyle/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online-курсах и образовательных платформах.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клиент не готов заказать бота сразу, он может захотеть разобраться сам. Короткие курсы,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мини-уроки ведут к расширению воронки продаж. Хорошо работает платформа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Stepik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Udemy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российские сервисы для обучения.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SEO-оптимизация сайта.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продвижении технических решений обычно недооценивают стойкий трафик из поиска. Ключевые запросы: «создать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«разработка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бизнеса», «чат-бот для [отрасль]». Сайт необходимо оптимизировать по скорости и мобильности.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бесплатного продукта или демоверсии.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клиент готов рассмотреть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если можно примерить решение на себя. Для этого делают бесплатные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бот-консультант, мини-робот для отдела продаж, автоматизация FAQ.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Сотрудничество с другими разработчиками.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этой нише хорошо работает партнёрство: CRM-студии, агентства внедрения IT-решений, разработчики сайтов. Часто у них нет компетенции по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чат-ботам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 есть клиентский поток.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Публикации на специализированных форумах и платформах.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продвижении часто забывают о тех, кто ищет решение сам. Площадки —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Stack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Overflow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профильные ветки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Reddit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Хабр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специализированные форумы и платформы.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сети.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Канал выбирают под клиента: B2B выходит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LinkedIn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B2C —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Платная реклама.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ищут целевые клиенты, поэтому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медийная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реклама мало даёт результатов. Лучше работает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таргет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директоров, руководителей отделов продаж,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маркетологов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продвижении таких проектов важно объяснять клиентам, как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решают их задачи.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можно ответить на болезненные вопросы: экономия времени в продажах, автоматизация поддержки, рост конверсии.</a:t>
            </a:r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marL="0" indent="0">
              <a:buNone/>
            </a:pP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8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671198" cy="706964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по выведению продукта на рынок для производителя чат- бота (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martybot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100" y="2242279"/>
            <a:ext cx="8761412" cy="57630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мероприятий по выводу товара на рынок</a:t>
            </a: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1939" y="2850389"/>
          <a:ext cx="10415917" cy="34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399"/>
                <a:gridCol w="5900546"/>
                <a:gridCol w="3471972"/>
              </a:tblGrid>
              <a:tr h="43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п/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 в год, руб.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online-курсах и образовательных платформах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200000,00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SEO-оптимизация сайта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360000,00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бесплатного продукта или демоверсии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50000,00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Публикации на специализированных форумах и платформах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100000,00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Социальные сети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50000,00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Платная реклама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300000,00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1060000,00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514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343</TotalTime>
  <Words>928</Words>
  <Application>Microsoft Office PowerPoint</Application>
  <PresentationFormat>Произвольный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 (конференц-зал)</vt:lpstr>
      <vt:lpstr>Инновационная экономика и технологическое предпринимательство</vt:lpstr>
      <vt:lpstr>Презентация проекта</vt:lpstr>
      <vt:lpstr>Компания «Smartybot»- производитель чат-ботов</vt:lpstr>
      <vt:lpstr>Компания «Smartybot»-производит чат-ботов для разных отраслей</vt:lpstr>
      <vt:lpstr>Перспективы развития чат-ботов в продажах и мессенджер-маркетинге </vt:lpstr>
      <vt:lpstr>Бизнес-идея, бизнес-модель</vt:lpstr>
      <vt:lpstr>Маркетинг. Продвижение</vt:lpstr>
      <vt:lpstr>Способы продвижения  чат-бота </vt:lpstr>
      <vt:lpstr>Затраты по выведению продукта на рынок для производителя чат- бота («Smartybot»)</vt:lpstr>
      <vt:lpstr>Оценка инвестиционной привлекательности проекта для потребителей  </vt:lpstr>
      <vt:lpstr>Риски для бизнеса по производству и внедрению чат-ботов</vt:lpstr>
      <vt:lpstr>Технические риски </vt:lpstr>
      <vt:lpstr>Правовые риски </vt:lpstr>
      <vt:lpstr>Финансовые риски </vt:lpstr>
      <vt:lpstr>Способы минимизации рисков </vt:lpstr>
      <vt:lpstr>Вывод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экономика и технологическое предпринимательство</dc:title>
  <dc:creator>Хосподин всея Руси</dc:creator>
  <cp:lastModifiedBy>Ольга</cp:lastModifiedBy>
  <cp:revision>58</cp:revision>
  <dcterms:created xsi:type="dcterms:W3CDTF">2019-05-12T11:30:38Z</dcterms:created>
  <dcterms:modified xsi:type="dcterms:W3CDTF">2025-06-10T08:43:02Z</dcterms:modified>
</cp:coreProperties>
</file>